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6" r:id="rId2"/>
    <p:sldId id="257" r:id="rId3"/>
    <p:sldId id="265" r:id="rId4"/>
    <p:sldId id="263" r:id="rId5"/>
    <p:sldId id="261" r:id="rId6"/>
    <p:sldId id="267" r:id="rId7"/>
    <p:sldId id="268" r:id="rId8"/>
    <p:sldId id="269" r:id="rId9"/>
    <p:sldId id="270" r:id="rId10"/>
    <p:sldId id="271" r:id="rId11"/>
    <p:sldId id="272" r:id="rId12"/>
    <p:sldId id="264" r:id="rId13"/>
    <p:sldId id="262" r:id="rId14"/>
  </p:sldIdLst>
  <p:sldSz cx="18288000" cy="10287000"/>
  <p:notesSz cx="6858000" cy="9144000"/>
  <p:embeddedFontLst>
    <p:embeddedFont>
      <p:font typeface="Montserrat" panose="00000500000000000000" pitchFamily="2" charset="0"/>
      <p:regular r:id="rId16"/>
      <p:bold r:id="rId17"/>
      <p:italic r:id="rId18"/>
      <p:boldItalic r:id="rId19"/>
    </p:embeddedFont>
    <p:embeddedFont>
      <p:font typeface="Montserrat Bold" panose="00000800000000000000" charset="0"/>
      <p:regular r:id="rId20"/>
    </p:embeddedFont>
    <p:embeddedFont>
      <p:font typeface="Montserrat Classic" panose="020B0604020202020204" charset="0"/>
      <p:regular r:id="rId21"/>
    </p:embeddedFont>
    <p:embeddedFont>
      <p:font typeface="Montserrat Ultra-Bold" panose="020B0604020202020204" charset="0"/>
      <p:regular r:id="rId22"/>
    </p:embeddedFont>
    <p:embeddedFont>
      <p:font typeface="Tahoma" panose="020B0604030504040204" pitchFamily="34" charset="0"/>
      <p:regular r:id="rId23"/>
      <p:bold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753F"/>
    <a:srgbClr val="151351"/>
    <a:srgbClr val="E45626"/>
    <a:srgbClr val="F06826"/>
    <a:srgbClr val="3DD9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5039" autoAdjust="0"/>
  </p:normalViewPr>
  <p:slideViewPr>
    <p:cSldViewPr>
      <p:cViewPr varScale="1">
        <p:scale>
          <a:sx n="40" d="100"/>
          <a:sy n="40" d="100"/>
        </p:scale>
        <p:origin x="900"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F9E574-C6CB-4D4E-97FD-CF3EBE44F197}" type="datetimeFigureOut">
              <a:rPr lang="en-GB" smtClean="0"/>
              <a:t>15/07/2024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3B45FB-97BF-4D6E-8F8D-353C7D338DA1}" type="slidenum">
              <a:rPr lang="en-GB" smtClean="0"/>
              <a:t>‹#›</a:t>
            </a:fld>
            <a:endParaRPr lang="en-GB"/>
          </a:p>
        </p:txBody>
      </p:sp>
    </p:spTree>
    <p:extLst>
      <p:ext uri="{BB962C8B-B14F-4D97-AF65-F5344CB8AC3E}">
        <p14:creationId xmlns:p14="http://schemas.microsoft.com/office/powerpoint/2010/main" val="607169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3B45FB-97BF-4D6E-8F8D-353C7D338DA1}" type="slidenum">
              <a:rPr lang="en-GB" smtClean="0"/>
              <a:t>5</a:t>
            </a:fld>
            <a:endParaRPr lang="en-GB"/>
          </a:p>
        </p:txBody>
      </p:sp>
    </p:spTree>
    <p:extLst>
      <p:ext uri="{BB962C8B-B14F-4D97-AF65-F5344CB8AC3E}">
        <p14:creationId xmlns:p14="http://schemas.microsoft.com/office/powerpoint/2010/main" val="3591585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3B45FB-97BF-4D6E-8F8D-353C7D338DA1}" type="slidenum">
              <a:rPr lang="en-GB" smtClean="0"/>
              <a:t>8</a:t>
            </a:fld>
            <a:endParaRPr lang="en-GB"/>
          </a:p>
        </p:txBody>
      </p:sp>
    </p:spTree>
    <p:extLst>
      <p:ext uri="{BB962C8B-B14F-4D97-AF65-F5344CB8AC3E}">
        <p14:creationId xmlns:p14="http://schemas.microsoft.com/office/powerpoint/2010/main" val="3749602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3B45FB-97BF-4D6E-8F8D-353C7D338DA1}" type="slidenum">
              <a:rPr lang="en-GB" smtClean="0"/>
              <a:t>11</a:t>
            </a:fld>
            <a:endParaRPr lang="en-GB"/>
          </a:p>
        </p:txBody>
      </p:sp>
    </p:spTree>
    <p:extLst>
      <p:ext uri="{BB962C8B-B14F-4D97-AF65-F5344CB8AC3E}">
        <p14:creationId xmlns:p14="http://schemas.microsoft.com/office/powerpoint/2010/main" val="4272168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3B45FB-97BF-4D6E-8F8D-353C7D338DA1}" type="slidenum">
              <a:rPr lang="en-GB" smtClean="0"/>
              <a:t>12</a:t>
            </a:fld>
            <a:endParaRPr lang="en-GB"/>
          </a:p>
        </p:txBody>
      </p:sp>
    </p:spTree>
    <p:extLst>
      <p:ext uri="{BB962C8B-B14F-4D97-AF65-F5344CB8AC3E}">
        <p14:creationId xmlns:p14="http://schemas.microsoft.com/office/powerpoint/2010/main" val="2842056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nfo@yedc.com.ng"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png"/><Relationship Id="rId3" Type="http://schemas.openxmlformats.org/officeDocument/2006/relationships/image" Target="../media/image8.png"/><Relationship Id="rId7" Type="http://schemas.openxmlformats.org/officeDocument/2006/relationships/image" Target="../media/image11.png"/><Relationship Id="rId12"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2.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12"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2.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pn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png"/><Relationship Id="rId3" Type="http://schemas.openxmlformats.org/officeDocument/2006/relationships/image" Target="../media/image8.png"/><Relationship Id="rId7" Type="http://schemas.openxmlformats.org/officeDocument/2006/relationships/image" Target="../media/image11.png"/><Relationship Id="rId12"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2.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8">
            <a:extLst>
              <a:ext uri="{FF2B5EF4-FFF2-40B4-BE49-F238E27FC236}">
                <a16:creationId xmlns:a16="http://schemas.microsoft.com/office/drawing/2014/main" id="{BA1FC202-8CC8-1760-59A9-E92FCB344864}"/>
              </a:ext>
            </a:extLst>
          </p:cNvPr>
          <p:cNvGrpSpPr/>
          <p:nvPr/>
        </p:nvGrpSpPr>
        <p:grpSpPr>
          <a:xfrm>
            <a:off x="1028700" y="2463905"/>
            <a:ext cx="1067728" cy="133020"/>
            <a:chOff x="0" y="0"/>
            <a:chExt cx="281212" cy="35034"/>
          </a:xfrm>
        </p:grpSpPr>
        <p:sp>
          <p:nvSpPr>
            <p:cNvPr id="46" name="Freeform 9">
              <a:extLst>
                <a:ext uri="{FF2B5EF4-FFF2-40B4-BE49-F238E27FC236}">
                  <a16:creationId xmlns:a16="http://schemas.microsoft.com/office/drawing/2014/main" id="{D5487F7E-8F78-BD0A-593D-6CEB392B1D21}"/>
                </a:ext>
              </a:extLst>
            </p:cNvPr>
            <p:cNvSpPr/>
            <p:nvPr/>
          </p:nvSpPr>
          <p:spPr>
            <a:xfrm>
              <a:off x="0" y="0"/>
              <a:ext cx="281212" cy="35034"/>
            </a:xfrm>
            <a:custGeom>
              <a:avLst/>
              <a:gdLst/>
              <a:ahLst/>
              <a:cxnLst/>
              <a:rect l="l" t="t" r="r" b="b"/>
              <a:pathLst>
                <a:path w="281212" h="35034">
                  <a:moveTo>
                    <a:pt x="0" y="0"/>
                  </a:moveTo>
                  <a:lnTo>
                    <a:pt x="281212" y="0"/>
                  </a:lnTo>
                  <a:lnTo>
                    <a:pt x="281212" y="35034"/>
                  </a:lnTo>
                  <a:lnTo>
                    <a:pt x="0" y="35034"/>
                  </a:lnTo>
                  <a:close/>
                </a:path>
              </a:pathLst>
            </a:custGeom>
            <a:solidFill>
              <a:srgbClr val="DD753F"/>
            </a:solidFill>
          </p:spPr>
          <p:txBody>
            <a:bodyPr/>
            <a:lstStyle/>
            <a:p>
              <a:endParaRPr lang="en-US"/>
            </a:p>
          </p:txBody>
        </p:sp>
        <p:sp>
          <p:nvSpPr>
            <p:cNvPr id="47" name="TextBox 10">
              <a:extLst>
                <a:ext uri="{FF2B5EF4-FFF2-40B4-BE49-F238E27FC236}">
                  <a16:creationId xmlns:a16="http://schemas.microsoft.com/office/drawing/2014/main" id="{972691B7-C74C-D685-0F38-4E92FDA157AC}"/>
                </a:ext>
              </a:extLst>
            </p:cNvPr>
            <p:cNvSpPr txBox="1"/>
            <p:nvPr/>
          </p:nvSpPr>
          <p:spPr>
            <a:xfrm>
              <a:off x="0" y="-38100"/>
              <a:ext cx="281212" cy="73134"/>
            </a:xfrm>
            <a:prstGeom prst="rect">
              <a:avLst/>
            </a:prstGeom>
          </p:spPr>
          <p:txBody>
            <a:bodyPr lIns="50800" tIns="50800" rIns="50800" bIns="50800" rtlCol="0" anchor="ctr"/>
            <a:lstStyle/>
            <a:p>
              <a:pPr algn="ctr">
                <a:lnSpc>
                  <a:spcPts val="2659"/>
                </a:lnSpc>
                <a:spcBef>
                  <a:spcPct val="0"/>
                </a:spcBef>
              </a:pPr>
              <a:endParaRPr/>
            </a:p>
          </p:txBody>
        </p:sp>
      </p:grpSp>
      <p:sp>
        <p:nvSpPr>
          <p:cNvPr id="48" name="TextBox 11">
            <a:extLst>
              <a:ext uri="{FF2B5EF4-FFF2-40B4-BE49-F238E27FC236}">
                <a16:creationId xmlns:a16="http://schemas.microsoft.com/office/drawing/2014/main" id="{91BBD07E-A6FC-7E5C-DD5B-DF008BFEBEFF}"/>
              </a:ext>
            </a:extLst>
          </p:cNvPr>
          <p:cNvSpPr txBox="1"/>
          <p:nvPr/>
        </p:nvSpPr>
        <p:spPr>
          <a:xfrm>
            <a:off x="1028700" y="5520577"/>
            <a:ext cx="9456615" cy="1231106"/>
          </a:xfrm>
          <a:prstGeom prst="rect">
            <a:avLst/>
          </a:prstGeom>
        </p:spPr>
        <p:txBody>
          <a:bodyPr wrap="square" lIns="0" tIns="0" rIns="0" bIns="0" rtlCol="0" anchor="t">
            <a:spAutoFit/>
          </a:bodyPr>
          <a:lstStyle/>
          <a:p>
            <a:pPr>
              <a:lnSpc>
                <a:spcPts val="4814"/>
              </a:lnSpc>
            </a:pPr>
            <a:r>
              <a:rPr lang="en-NG" sz="4400" b="1" dirty="0">
                <a:solidFill>
                  <a:srgbClr val="151351"/>
                </a:solidFill>
                <a:effectLst/>
                <a:latin typeface="Aptos" panose="020B0004020202020204" pitchFamily="34" charset="0"/>
                <a:ea typeface="Aptos" panose="020B0004020202020204" pitchFamily="34" charset="0"/>
                <a:cs typeface="Arial" panose="020B0604020202020204" pitchFamily="34" charset="0"/>
              </a:rPr>
              <a:t>YOLA ELECTRICITY DISTRIBUTION COMPANY</a:t>
            </a:r>
            <a:endParaRPr lang="en-US" sz="4376" dirty="0">
              <a:solidFill>
                <a:srgbClr val="151351"/>
              </a:solidFill>
              <a:latin typeface="Montserrat Ultra-Bold"/>
              <a:ea typeface="Montserrat Ultra-Bold"/>
              <a:cs typeface="Montserrat Ultra-Bold"/>
              <a:sym typeface="Montserrat Ultra-Bold"/>
            </a:endParaRPr>
          </a:p>
        </p:txBody>
      </p:sp>
      <p:sp>
        <p:nvSpPr>
          <p:cNvPr id="50" name="TextBox 15">
            <a:extLst>
              <a:ext uri="{FF2B5EF4-FFF2-40B4-BE49-F238E27FC236}">
                <a16:creationId xmlns:a16="http://schemas.microsoft.com/office/drawing/2014/main" id="{AFE8BA89-2B11-A89E-74FE-8E13B8593D7A}"/>
              </a:ext>
            </a:extLst>
          </p:cNvPr>
          <p:cNvSpPr txBox="1"/>
          <p:nvPr/>
        </p:nvSpPr>
        <p:spPr>
          <a:xfrm>
            <a:off x="1028524" y="2858693"/>
            <a:ext cx="10020475" cy="2308324"/>
          </a:xfrm>
          <a:prstGeom prst="rect">
            <a:avLst/>
          </a:prstGeom>
        </p:spPr>
        <p:txBody>
          <a:bodyPr wrap="square" lIns="0" tIns="0" rIns="0" bIns="0" rtlCol="0" anchor="t">
            <a:spAutoFit/>
          </a:bodyPr>
          <a:lstStyle/>
          <a:p>
            <a:pPr algn="l">
              <a:lnSpc>
                <a:spcPts val="8963"/>
              </a:lnSpc>
            </a:pPr>
            <a:r>
              <a:rPr lang="en-US" sz="8148" dirty="0">
                <a:solidFill>
                  <a:srgbClr val="151351"/>
                </a:solidFill>
                <a:latin typeface="Montserrat Ultra-Bold"/>
                <a:ea typeface="Montserrat Ultra-Bold"/>
                <a:cs typeface="Montserrat Ultra-Bold"/>
                <a:sym typeface="Montserrat Ultra-Bold"/>
              </a:rPr>
              <a:t>DER OPPORTUNITIES</a:t>
            </a:r>
          </a:p>
        </p:txBody>
      </p:sp>
      <p:sp>
        <p:nvSpPr>
          <p:cNvPr id="51" name="TextBox 16">
            <a:extLst>
              <a:ext uri="{FF2B5EF4-FFF2-40B4-BE49-F238E27FC236}">
                <a16:creationId xmlns:a16="http://schemas.microsoft.com/office/drawing/2014/main" id="{46D771F4-A407-DA20-8D9B-E2C8140A89DA}"/>
              </a:ext>
            </a:extLst>
          </p:cNvPr>
          <p:cNvSpPr txBox="1"/>
          <p:nvPr/>
        </p:nvSpPr>
        <p:spPr>
          <a:xfrm>
            <a:off x="13043014" y="9191625"/>
            <a:ext cx="8926913" cy="581668"/>
          </a:xfrm>
          <a:prstGeom prst="rect">
            <a:avLst/>
          </a:prstGeom>
        </p:spPr>
        <p:txBody>
          <a:bodyPr lIns="0" tIns="0" rIns="0" bIns="0" rtlCol="0" anchor="t">
            <a:spAutoFit/>
          </a:bodyPr>
          <a:lstStyle/>
          <a:p>
            <a:pPr algn="l">
              <a:lnSpc>
                <a:spcPts val="4759"/>
              </a:lnSpc>
            </a:pPr>
            <a:r>
              <a:rPr lang="en-US" sz="3399" spc="843">
                <a:solidFill>
                  <a:srgbClr val="FFFFFF"/>
                </a:solidFill>
                <a:latin typeface="Montserrat"/>
                <a:ea typeface="Montserrat"/>
                <a:cs typeface="Montserrat"/>
                <a:sym typeface="Montserrat"/>
              </a:rPr>
              <a:t>PRESENTATION</a:t>
            </a:r>
          </a:p>
        </p:txBody>
      </p:sp>
      <p:sp>
        <p:nvSpPr>
          <p:cNvPr id="52" name="TextBox 17">
            <a:extLst>
              <a:ext uri="{FF2B5EF4-FFF2-40B4-BE49-F238E27FC236}">
                <a16:creationId xmlns:a16="http://schemas.microsoft.com/office/drawing/2014/main" id="{1E96A3EB-4B4C-B608-7A9B-58656DFE707A}"/>
              </a:ext>
            </a:extLst>
          </p:cNvPr>
          <p:cNvSpPr txBox="1"/>
          <p:nvPr/>
        </p:nvSpPr>
        <p:spPr>
          <a:xfrm>
            <a:off x="1028700" y="1671422"/>
            <a:ext cx="8115300" cy="438918"/>
          </a:xfrm>
          <a:prstGeom prst="rect">
            <a:avLst/>
          </a:prstGeom>
        </p:spPr>
        <p:txBody>
          <a:bodyPr lIns="0" tIns="0" rIns="0" bIns="0" rtlCol="0" anchor="t">
            <a:spAutoFit/>
          </a:bodyPr>
          <a:lstStyle/>
          <a:p>
            <a:pPr algn="l">
              <a:lnSpc>
                <a:spcPts val="3632"/>
              </a:lnSpc>
            </a:pPr>
            <a:r>
              <a:rPr lang="en-US" sz="2594">
                <a:solidFill>
                  <a:srgbClr val="FFFFFF"/>
                </a:solidFill>
                <a:latin typeface="Montserrat Classic"/>
                <a:ea typeface="Montserrat Classic"/>
                <a:cs typeface="Montserrat Classic"/>
                <a:sym typeface="Montserrat Classic"/>
              </a:rPr>
              <a:t>ABUJA ELECTRICITY DISTRIBUTION COMPANY</a:t>
            </a:r>
          </a:p>
        </p:txBody>
      </p:sp>
      <p:pic>
        <p:nvPicPr>
          <p:cNvPr id="53" name="Picture 52" descr="A logo with a lightning bolt in the middle&#10;&#10;Description automatically generated">
            <a:extLst>
              <a:ext uri="{FF2B5EF4-FFF2-40B4-BE49-F238E27FC236}">
                <a16:creationId xmlns:a16="http://schemas.microsoft.com/office/drawing/2014/main" id="{EDAE2A4F-3B5F-2E77-1C1A-93CA0C5068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6250" y="285750"/>
            <a:ext cx="2266950" cy="2266950"/>
          </a:xfrm>
          <a:prstGeom prst="rect">
            <a:avLst/>
          </a:prstGeom>
        </p:spPr>
      </p:pic>
      <p:grpSp>
        <p:nvGrpSpPr>
          <p:cNvPr id="54" name="Group 8">
            <a:extLst>
              <a:ext uri="{FF2B5EF4-FFF2-40B4-BE49-F238E27FC236}">
                <a16:creationId xmlns:a16="http://schemas.microsoft.com/office/drawing/2014/main" id="{C50B0709-F817-89A2-2B93-DF1160BF1612}"/>
              </a:ext>
            </a:extLst>
          </p:cNvPr>
          <p:cNvGrpSpPr/>
          <p:nvPr/>
        </p:nvGrpSpPr>
        <p:grpSpPr>
          <a:xfrm>
            <a:off x="12268200" y="9258300"/>
            <a:ext cx="6019800" cy="685800"/>
            <a:chOff x="0" y="0"/>
            <a:chExt cx="281212" cy="35034"/>
          </a:xfrm>
        </p:grpSpPr>
        <p:sp>
          <p:nvSpPr>
            <p:cNvPr id="55" name="Freeform 9">
              <a:extLst>
                <a:ext uri="{FF2B5EF4-FFF2-40B4-BE49-F238E27FC236}">
                  <a16:creationId xmlns:a16="http://schemas.microsoft.com/office/drawing/2014/main" id="{9DA767E4-A64B-3360-9109-EFA3814C48D2}"/>
                </a:ext>
              </a:extLst>
            </p:cNvPr>
            <p:cNvSpPr/>
            <p:nvPr/>
          </p:nvSpPr>
          <p:spPr>
            <a:xfrm>
              <a:off x="0" y="0"/>
              <a:ext cx="281212" cy="35034"/>
            </a:xfrm>
            <a:custGeom>
              <a:avLst/>
              <a:gdLst/>
              <a:ahLst/>
              <a:cxnLst/>
              <a:rect l="l" t="t" r="r" b="b"/>
              <a:pathLst>
                <a:path w="281212" h="35034">
                  <a:moveTo>
                    <a:pt x="0" y="0"/>
                  </a:moveTo>
                  <a:lnTo>
                    <a:pt x="281212" y="0"/>
                  </a:lnTo>
                  <a:lnTo>
                    <a:pt x="281212" y="35034"/>
                  </a:lnTo>
                  <a:lnTo>
                    <a:pt x="0" y="35034"/>
                  </a:lnTo>
                  <a:close/>
                </a:path>
              </a:pathLst>
            </a:custGeom>
            <a:solidFill>
              <a:srgbClr val="DD753F"/>
            </a:solidFill>
          </p:spPr>
          <p:txBody>
            <a:bodyPr/>
            <a:lstStyle/>
            <a:p>
              <a:endParaRPr lang="en-US" dirty="0"/>
            </a:p>
          </p:txBody>
        </p:sp>
        <p:sp>
          <p:nvSpPr>
            <p:cNvPr id="56" name="TextBox 10">
              <a:extLst>
                <a:ext uri="{FF2B5EF4-FFF2-40B4-BE49-F238E27FC236}">
                  <a16:creationId xmlns:a16="http://schemas.microsoft.com/office/drawing/2014/main" id="{B3C198F0-1DC7-C00A-3FA8-247184BD47FA}"/>
                </a:ext>
              </a:extLst>
            </p:cNvPr>
            <p:cNvSpPr txBox="1"/>
            <p:nvPr/>
          </p:nvSpPr>
          <p:spPr>
            <a:xfrm>
              <a:off x="0" y="-38100"/>
              <a:ext cx="281212" cy="73134"/>
            </a:xfrm>
            <a:prstGeom prst="rect">
              <a:avLst/>
            </a:prstGeom>
          </p:spPr>
          <p:txBody>
            <a:bodyPr lIns="50800" tIns="50800" rIns="50800" bIns="50800" rtlCol="0" anchor="ctr"/>
            <a:lstStyle/>
            <a:p>
              <a:pPr algn="ctr">
                <a:lnSpc>
                  <a:spcPts val="2659"/>
                </a:lnSpc>
                <a:spcBef>
                  <a:spcPct val="0"/>
                </a:spcBef>
              </a:pPr>
              <a:endParaRPr/>
            </a:p>
          </p:txBody>
        </p:sp>
      </p:grpSp>
      <p:sp>
        <p:nvSpPr>
          <p:cNvPr id="57" name="TextBox 56">
            <a:extLst>
              <a:ext uri="{FF2B5EF4-FFF2-40B4-BE49-F238E27FC236}">
                <a16:creationId xmlns:a16="http://schemas.microsoft.com/office/drawing/2014/main" id="{075B8773-E138-E875-C7F8-2AB88DF73584}"/>
              </a:ext>
            </a:extLst>
          </p:cNvPr>
          <p:cNvSpPr txBox="1"/>
          <p:nvPr/>
        </p:nvSpPr>
        <p:spPr>
          <a:xfrm>
            <a:off x="12215865" y="7758520"/>
            <a:ext cx="6004464" cy="1721240"/>
          </a:xfrm>
          <a:prstGeom prst="rect">
            <a:avLst/>
          </a:prstGeom>
          <a:noFill/>
        </p:spPr>
        <p:txBody>
          <a:bodyPr wrap="none" rtlCol="0">
            <a:spAutoFit/>
          </a:bodyPr>
          <a:lstStyle/>
          <a:p>
            <a:r>
              <a:rPr lang="en-GB" sz="1800" kern="100" dirty="0">
                <a:effectLst/>
                <a:latin typeface="Tahoma" panose="020B0604030504040204" pitchFamily="34" charset="0"/>
                <a:ea typeface="Aptos" panose="020B0004020202020204" pitchFamily="34" charset="0"/>
                <a:cs typeface="Arial" panose="020B0604020202020204" pitchFamily="34" charset="0"/>
              </a:rPr>
              <a:t>NO</a:t>
            </a:r>
            <a:r>
              <a:rPr lang="en-NG" sz="1800" kern="100" dirty="0">
                <a:effectLst/>
                <a:latin typeface="Tahoma" panose="020B0604030504040204" pitchFamily="34" charset="0"/>
                <a:ea typeface="Aptos" panose="020B0004020202020204" pitchFamily="34" charset="0"/>
                <a:cs typeface="Arial" panose="020B0604020202020204" pitchFamily="34" charset="0"/>
              </a:rPr>
              <a:t>2, Atiku Abubakar Road, </a:t>
            </a:r>
            <a:r>
              <a:rPr lang="en-NG" sz="1800" kern="100" dirty="0" err="1">
                <a:effectLst/>
                <a:latin typeface="Tahoma" panose="020B0604030504040204" pitchFamily="34" charset="0"/>
                <a:ea typeface="Aptos" panose="020B0004020202020204" pitchFamily="34" charset="0"/>
                <a:cs typeface="Arial" panose="020B0604020202020204" pitchFamily="34" charset="0"/>
              </a:rPr>
              <a:t>Jimeta</a:t>
            </a:r>
            <a:r>
              <a:rPr lang="en-NG" sz="1800" kern="100" dirty="0">
                <a:effectLst/>
                <a:latin typeface="Tahoma" panose="020B0604030504040204" pitchFamily="34" charset="0"/>
                <a:ea typeface="Aptos" panose="020B0004020202020204" pitchFamily="34" charset="0"/>
                <a:cs typeface="Arial" panose="020B0604020202020204" pitchFamily="34" charset="0"/>
              </a:rPr>
              <a:t>-Yola, Adamawa State</a:t>
            </a:r>
            <a:endParaRPr lang="en-GB" sz="1800" kern="100" dirty="0">
              <a:effectLst/>
              <a:latin typeface="Tahoma" panose="020B0604030504040204" pitchFamily="34" charset="0"/>
              <a:ea typeface="Aptos" panose="020B0004020202020204" pitchFamily="34" charset="0"/>
              <a:cs typeface="Arial" panose="020B0604020202020204" pitchFamily="34" charset="0"/>
            </a:endParaRPr>
          </a:p>
          <a:p>
            <a:endParaRPr lang="en-GB" sz="1800" kern="100" dirty="0">
              <a:effectLst/>
              <a:latin typeface="Tahoma" panose="020B0604030504040204" pitchFamily="34" charset="0"/>
              <a:ea typeface="Aptos" panose="020B0004020202020204" pitchFamily="34" charset="0"/>
              <a:cs typeface="Arial" panose="020B0604020202020204" pitchFamily="34" charset="0"/>
            </a:endParaRPr>
          </a:p>
          <a:p>
            <a:pPr lvl="0">
              <a:lnSpc>
                <a:spcPct val="107000"/>
              </a:lnSpc>
              <a:spcAft>
                <a:spcPts val="800"/>
              </a:spcAft>
              <a:buSzPts val="1000"/>
              <a:tabLst>
                <a:tab pos="457200" algn="l"/>
                <a:tab pos="1390650" algn="l"/>
              </a:tabLst>
            </a:pPr>
            <a:r>
              <a:rPr lang="en-NG" sz="1800" kern="100" dirty="0">
                <a:effectLst/>
                <a:latin typeface="Tahoma" panose="020B0604030504040204" pitchFamily="34" charset="0"/>
                <a:ea typeface="Aptos" panose="020B0004020202020204" pitchFamily="34" charset="0"/>
                <a:cs typeface="Arial" panose="020B0604020202020204" pitchFamily="34" charset="0"/>
              </a:rPr>
              <a:t>09038853326/09038853342</a:t>
            </a:r>
            <a:endParaRPr lang="en-NG" sz="1800" kern="100" dirty="0">
              <a:effectLst/>
              <a:latin typeface="Aptos" panose="020B0004020202020204" pitchFamily="34" charset="0"/>
              <a:ea typeface="Aptos" panose="020B0004020202020204" pitchFamily="34" charset="0"/>
              <a:cs typeface="Arial" panose="020B0604020202020204" pitchFamily="34" charset="0"/>
            </a:endParaRPr>
          </a:p>
          <a:p>
            <a:pPr lvl="0">
              <a:lnSpc>
                <a:spcPct val="107000"/>
              </a:lnSpc>
              <a:spcAft>
                <a:spcPts val="800"/>
              </a:spcAft>
              <a:buSzPts val="1000"/>
              <a:tabLst>
                <a:tab pos="457200" algn="l"/>
                <a:tab pos="1390650" algn="l"/>
              </a:tabLst>
            </a:pPr>
            <a:r>
              <a:rPr lang="en-NG" sz="1800" u="sng" kern="100" dirty="0">
                <a:solidFill>
                  <a:srgbClr val="467886"/>
                </a:solidFill>
                <a:effectLst/>
                <a:latin typeface="Tahoma" panose="020B0604030504040204" pitchFamily="34" charset="0"/>
                <a:ea typeface="Aptos" panose="020B0004020202020204" pitchFamily="34" charset="0"/>
                <a:cs typeface="Arial" panose="020B0604020202020204" pitchFamily="34" charset="0"/>
                <a:hlinkClick r:id="rId3"/>
              </a:rPr>
              <a:t>info@yedc.com.ng</a:t>
            </a:r>
            <a:endParaRPr lang="en-NG" sz="1800" kern="100" dirty="0">
              <a:effectLst/>
              <a:latin typeface="Aptos" panose="020B0004020202020204" pitchFamily="34" charset="0"/>
              <a:ea typeface="Aptos" panose="020B0004020202020204" pitchFamily="34" charset="0"/>
              <a:cs typeface="Arial" panose="020B0604020202020204" pitchFamily="34" charset="0"/>
            </a:endParaRPr>
          </a:p>
          <a:p>
            <a:endParaRPr lang="en-GB" kern="100" dirty="0">
              <a:latin typeface="Tahoma" panose="020B0604030504040204" pitchFamily="34" charset="0"/>
              <a:ea typeface="Aptos" panose="020B0004020202020204" pitchFamily="34" charset="0"/>
              <a:cs typeface="Arial" panose="020B0604020202020204" pitchFamily="34" charset="0"/>
            </a:endParaRPr>
          </a:p>
        </p:txBody>
      </p:sp>
      <p:sp>
        <p:nvSpPr>
          <p:cNvPr id="58" name="Freeform 9">
            <a:extLst>
              <a:ext uri="{FF2B5EF4-FFF2-40B4-BE49-F238E27FC236}">
                <a16:creationId xmlns:a16="http://schemas.microsoft.com/office/drawing/2014/main" id="{A21F1211-0E2E-5091-85EA-8924740FF3EC}"/>
              </a:ext>
            </a:extLst>
          </p:cNvPr>
          <p:cNvSpPr/>
          <p:nvPr/>
        </p:nvSpPr>
        <p:spPr>
          <a:xfrm>
            <a:off x="12344400" y="7200900"/>
            <a:ext cx="1672252" cy="399466"/>
          </a:xfrm>
          <a:custGeom>
            <a:avLst/>
            <a:gdLst/>
            <a:ahLst/>
            <a:cxnLst/>
            <a:rect l="l" t="t" r="r" b="b"/>
            <a:pathLst>
              <a:path w="281212" h="35034">
                <a:moveTo>
                  <a:pt x="0" y="0"/>
                </a:moveTo>
                <a:lnTo>
                  <a:pt x="281212" y="0"/>
                </a:lnTo>
                <a:lnTo>
                  <a:pt x="281212" y="35034"/>
                </a:lnTo>
                <a:lnTo>
                  <a:pt x="0" y="35034"/>
                </a:lnTo>
                <a:close/>
              </a:path>
            </a:pathLst>
          </a:custGeom>
          <a:solidFill>
            <a:srgbClr val="DD753F"/>
          </a:solidFill>
        </p:spPr>
        <p:txBody>
          <a:bodyPr/>
          <a:lstStyle/>
          <a:p>
            <a:endParaRPr lang="en-US" dirty="0"/>
          </a:p>
        </p:txBody>
      </p:sp>
      <p:sp>
        <p:nvSpPr>
          <p:cNvPr id="59" name="TextBox 58">
            <a:extLst>
              <a:ext uri="{FF2B5EF4-FFF2-40B4-BE49-F238E27FC236}">
                <a16:creationId xmlns:a16="http://schemas.microsoft.com/office/drawing/2014/main" id="{254C4CF2-0A65-7BFA-B4AA-33E6259DBFF7}"/>
              </a:ext>
            </a:extLst>
          </p:cNvPr>
          <p:cNvSpPr txBox="1"/>
          <p:nvPr/>
        </p:nvSpPr>
        <p:spPr>
          <a:xfrm>
            <a:off x="12348545" y="7231034"/>
            <a:ext cx="1672253" cy="369332"/>
          </a:xfrm>
          <a:prstGeom prst="rect">
            <a:avLst/>
          </a:prstGeom>
          <a:noFill/>
        </p:spPr>
        <p:txBody>
          <a:bodyPr wrap="none" rtlCol="0">
            <a:spAutoFit/>
          </a:bodyPr>
          <a:lstStyle/>
          <a:p>
            <a:r>
              <a:rPr lang="en-NG" sz="1800" b="1" dirty="0">
                <a:solidFill>
                  <a:schemeClr val="bg1"/>
                </a:solidFill>
                <a:effectLst/>
                <a:latin typeface="Tahoma" panose="020B0604030504040204" pitchFamily="34" charset="0"/>
                <a:ea typeface="Aptos" panose="020B0004020202020204" pitchFamily="34" charset="0"/>
              </a:rPr>
              <a:t>CONTACT US</a:t>
            </a:r>
            <a:endParaRPr lang="en-NG"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a:off x="15580976" y="-38100"/>
            <a:ext cx="2477008" cy="922807"/>
          </a:xfrm>
          <a:custGeom>
            <a:avLst/>
            <a:gdLst/>
            <a:ahLst/>
            <a:cxnLst/>
            <a:rect l="l" t="t" r="r" b="b"/>
            <a:pathLst>
              <a:path w="2477008" h="922807">
                <a:moveTo>
                  <a:pt x="0" y="0"/>
                </a:moveTo>
                <a:lnTo>
                  <a:pt x="2477008" y="0"/>
                </a:lnTo>
                <a:lnTo>
                  <a:pt x="2477008" y="922807"/>
                </a:lnTo>
                <a:lnTo>
                  <a:pt x="0" y="922807"/>
                </a:lnTo>
                <a:lnTo>
                  <a:pt x="0" y="0"/>
                </a:lnTo>
                <a:close/>
              </a:path>
            </a:pathLst>
          </a:custGeom>
          <a:blipFill>
            <a:blip r:embed="rId2"/>
            <a:stretch>
              <a:fillRect/>
            </a:stretch>
          </a:blipFill>
        </p:spPr>
        <p:txBody>
          <a:bodyPr/>
          <a:lstStyle/>
          <a:p>
            <a:endParaRPr lang="en-US"/>
          </a:p>
        </p:txBody>
      </p:sp>
      <p:sp>
        <p:nvSpPr>
          <p:cNvPr id="12" name="TextBox 12"/>
          <p:cNvSpPr txBox="1"/>
          <p:nvPr/>
        </p:nvSpPr>
        <p:spPr>
          <a:xfrm>
            <a:off x="586861" y="7394720"/>
            <a:ext cx="10425587" cy="339580"/>
          </a:xfrm>
          <a:prstGeom prst="rect">
            <a:avLst/>
          </a:prstGeom>
        </p:spPr>
        <p:txBody>
          <a:bodyPr lIns="0" tIns="0" rIns="0" bIns="0" rtlCol="0" anchor="t">
            <a:spAutoFit/>
          </a:bodyPr>
          <a:lstStyle/>
          <a:p>
            <a:pPr marL="0" lvl="0" indent="0" algn="l">
              <a:lnSpc>
                <a:spcPts val="2912"/>
              </a:lnSpc>
              <a:spcBef>
                <a:spcPct val="0"/>
              </a:spcBef>
            </a:pPr>
            <a:r>
              <a:rPr lang="en-US" sz="2000" dirty="0">
                <a:solidFill>
                  <a:srgbClr val="151351"/>
                </a:solidFill>
                <a:latin typeface="Montserrat Ultra-Bold"/>
                <a:ea typeface="Montserrat Ultra-Bold"/>
                <a:cs typeface="Montserrat Ultra-Bold"/>
                <a:sym typeface="Montserrat Ultra-Bold"/>
              </a:rPr>
              <a:t>DISTRIBUTION INVESTMENT REQUIREMENT: </a:t>
            </a:r>
            <a:r>
              <a:rPr lang="en-US" sz="2000" b="1" dirty="0">
                <a:solidFill>
                  <a:srgbClr val="151351"/>
                </a:solidFill>
                <a:latin typeface="Montserrat Classic" panose="020B0604020202020204" charset="0"/>
                <a:ea typeface="Montserrat Ultra-Bold"/>
                <a:cs typeface="Montserrat Ultra-Bold"/>
                <a:sym typeface="Montserrat Ultra-Bold"/>
              </a:rPr>
              <a:t>NOT SPECIFY</a:t>
            </a:r>
          </a:p>
        </p:txBody>
      </p:sp>
      <p:sp>
        <p:nvSpPr>
          <p:cNvPr id="18" name="TextBox 18"/>
          <p:cNvSpPr txBox="1"/>
          <p:nvPr/>
        </p:nvSpPr>
        <p:spPr>
          <a:xfrm>
            <a:off x="586861" y="5905500"/>
            <a:ext cx="6038107" cy="339580"/>
          </a:xfrm>
          <a:prstGeom prst="rect">
            <a:avLst/>
          </a:prstGeom>
        </p:spPr>
        <p:txBody>
          <a:bodyPr lIns="0" tIns="0" rIns="0" bIns="0" rtlCol="0" anchor="t">
            <a:spAutoFit/>
          </a:bodyPr>
          <a:lstStyle/>
          <a:p>
            <a:pPr marL="0" lvl="0" indent="0" algn="l">
              <a:lnSpc>
                <a:spcPts val="2912"/>
              </a:lnSpc>
              <a:spcBef>
                <a:spcPct val="0"/>
              </a:spcBef>
            </a:pPr>
            <a:r>
              <a:rPr lang="en-US" sz="2000" dirty="0">
                <a:solidFill>
                  <a:srgbClr val="002060"/>
                </a:solidFill>
                <a:latin typeface="Montserrat Ultra-Bold"/>
                <a:ea typeface="Montserrat Ultra-Bold"/>
                <a:cs typeface="Montserrat Ultra-Bold"/>
                <a:sym typeface="Montserrat Ultra-Bold"/>
              </a:rPr>
              <a:t>REGION: Taraba</a:t>
            </a:r>
            <a:endParaRPr lang="en-US" sz="2000" dirty="0">
              <a:latin typeface="Montserrat Classic" panose="020B0604020202020204" charset="0"/>
              <a:ea typeface="Montserrat Ultra-Bold"/>
              <a:cs typeface="Montserrat Ultra-Bold"/>
              <a:sym typeface="Montserrat Ultra-Bold"/>
            </a:endParaRPr>
          </a:p>
        </p:txBody>
      </p:sp>
      <p:graphicFrame>
        <p:nvGraphicFramePr>
          <p:cNvPr id="25" name="Table 27">
            <a:extLst>
              <a:ext uri="{FF2B5EF4-FFF2-40B4-BE49-F238E27FC236}">
                <a16:creationId xmlns:a16="http://schemas.microsoft.com/office/drawing/2014/main" id="{7E5DD2DE-275E-0423-B4BC-AA53573F9997}"/>
              </a:ext>
            </a:extLst>
          </p:cNvPr>
          <p:cNvGraphicFramePr>
            <a:graphicFrameLocks noGrp="1"/>
          </p:cNvGraphicFramePr>
          <p:nvPr>
            <p:extLst>
              <p:ext uri="{D42A27DB-BD31-4B8C-83A1-F6EECF244321}">
                <p14:modId xmlns:p14="http://schemas.microsoft.com/office/powerpoint/2010/main" val="964930955"/>
              </p:ext>
            </p:extLst>
          </p:nvPr>
        </p:nvGraphicFramePr>
        <p:xfrm>
          <a:off x="10339872" y="4537494"/>
          <a:ext cx="7605169" cy="4873206"/>
        </p:xfrm>
        <a:graphic>
          <a:graphicData uri="http://schemas.openxmlformats.org/drawingml/2006/table">
            <a:tbl>
              <a:tblPr firstRow="1" bandRow="1">
                <a:tableStyleId>{3B4B98B0-60AC-42C2-AFA5-B58CD77FA1E5}</a:tableStyleId>
              </a:tblPr>
              <a:tblGrid>
                <a:gridCol w="780018">
                  <a:extLst>
                    <a:ext uri="{9D8B030D-6E8A-4147-A177-3AD203B41FA5}">
                      <a16:colId xmlns:a16="http://schemas.microsoft.com/office/drawing/2014/main" val="3986285712"/>
                    </a:ext>
                  </a:extLst>
                </a:gridCol>
                <a:gridCol w="4476427">
                  <a:extLst>
                    <a:ext uri="{9D8B030D-6E8A-4147-A177-3AD203B41FA5}">
                      <a16:colId xmlns:a16="http://schemas.microsoft.com/office/drawing/2014/main" val="4052686176"/>
                    </a:ext>
                  </a:extLst>
                </a:gridCol>
                <a:gridCol w="2348724">
                  <a:extLst>
                    <a:ext uri="{9D8B030D-6E8A-4147-A177-3AD203B41FA5}">
                      <a16:colId xmlns:a16="http://schemas.microsoft.com/office/drawing/2014/main" val="103977881"/>
                    </a:ext>
                  </a:extLst>
                </a:gridCol>
              </a:tblGrid>
              <a:tr h="486362">
                <a:tc>
                  <a:txBody>
                    <a:bodyPr/>
                    <a:lstStyle/>
                    <a:p>
                      <a:r>
                        <a:rPr lang="en-US" sz="1800" b="1" dirty="0">
                          <a:solidFill>
                            <a:srgbClr val="151351"/>
                          </a:solidFill>
                          <a:latin typeface="Montserrat Classic" panose="020B0604020202020204" charset="0"/>
                        </a:rPr>
                        <a:t>S/N</a:t>
                      </a:r>
                    </a:p>
                  </a:txBody>
                  <a:tcPr/>
                </a:tc>
                <a:tc>
                  <a:txBody>
                    <a:bodyPr/>
                    <a:lstStyle/>
                    <a:p>
                      <a:r>
                        <a:rPr lang="en-US" sz="1800" b="1" dirty="0">
                          <a:solidFill>
                            <a:srgbClr val="151351"/>
                          </a:solidFill>
                          <a:latin typeface="Montserrat Classic" panose="020B0604020202020204" charset="0"/>
                        </a:rPr>
                        <a:t>DESCRIPTION</a:t>
                      </a:r>
                    </a:p>
                  </a:txBody>
                  <a:tcPr/>
                </a:tc>
                <a:tc>
                  <a:txBody>
                    <a:bodyPr/>
                    <a:lstStyle/>
                    <a:p>
                      <a:r>
                        <a:rPr lang="en-US" sz="1800" b="1" dirty="0">
                          <a:solidFill>
                            <a:srgbClr val="151351"/>
                          </a:solidFill>
                          <a:latin typeface="Montserrat Classic" panose="020B0604020202020204" charset="0"/>
                        </a:rPr>
                        <a:t>VALUE</a:t>
                      </a:r>
                    </a:p>
                  </a:txBody>
                  <a:tcPr/>
                </a:tc>
                <a:extLst>
                  <a:ext uri="{0D108BD9-81ED-4DB2-BD59-A6C34878D82A}">
                    <a16:rowId xmlns:a16="http://schemas.microsoft.com/office/drawing/2014/main" val="725538468"/>
                  </a:ext>
                </a:extLst>
              </a:tr>
              <a:tr h="713851">
                <a:tc>
                  <a:txBody>
                    <a:bodyPr/>
                    <a:lstStyle/>
                    <a:p>
                      <a:r>
                        <a:rPr lang="en-US" sz="1800" b="1" dirty="0">
                          <a:solidFill>
                            <a:srgbClr val="151351"/>
                          </a:solidFill>
                          <a:latin typeface="Montserrat Classic" panose="020B0604020202020204" charset="0"/>
                        </a:rPr>
                        <a:t>1. </a:t>
                      </a:r>
                    </a:p>
                  </a:txBody>
                  <a:tcPr/>
                </a:tc>
                <a:tc>
                  <a:txBody>
                    <a:bodyPr/>
                    <a:lstStyle/>
                    <a:p>
                      <a:r>
                        <a:rPr lang="en-US" sz="1800" b="1" dirty="0">
                          <a:solidFill>
                            <a:srgbClr val="151351"/>
                          </a:solidFill>
                          <a:latin typeface="Montserrat Classic" panose="020B0604020202020204" charset="0"/>
                        </a:rPr>
                        <a:t>Average Hours of Supply</a:t>
                      </a:r>
                    </a:p>
                  </a:txBody>
                  <a:tcPr/>
                </a:tc>
                <a:tc>
                  <a:txBody>
                    <a:bodyPr/>
                    <a:lstStyle/>
                    <a:p>
                      <a:r>
                        <a:rPr lang="en-US" sz="1800" dirty="0">
                          <a:solidFill>
                            <a:srgbClr val="151351"/>
                          </a:solidFill>
                          <a:latin typeface="Montserrat Classic" panose="020B0604020202020204" charset="0"/>
                        </a:rPr>
                        <a:t>12 Hours</a:t>
                      </a:r>
                    </a:p>
                  </a:txBody>
                  <a:tcPr/>
                </a:tc>
                <a:extLst>
                  <a:ext uri="{0D108BD9-81ED-4DB2-BD59-A6C34878D82A}">
                    <a16:rowId xmlns:a16="http://schemas.microsoft.com/office/drawing/2014/main" val="3450561170"/>
                  </a:ext>
                </a:extLst>
              </a:tr>
              <a:tr h="713851">
                <a:tc>
                  <a:txBody>
                    <a:bodyPr/>
                    <a:lstStyle/>
                    <a:p>
                      <a:r>
                        <a:rPr lang="en-US" sz="1800" b="1" dirty="0">
                          <a:solidFill>
                            <a:srgbClr val="151351"/>
                          </a:solidFill>
                          <a:latin typeface="Montserrat Classic" panose="020B0604020202020204" charset="0"/>
                        </a:rPr>
                        <a:t>2.</a:t>
                      </a:r>
                    </a:p>
                  </a:txBody>
                  <a:tcPr/>
                </a:tc>
                <a:tc>
                  <a:txBody>
                    <a:bodyPr/>
                    <a:lstStyle/>
                    <a:p>
                      <a:r>
                        <a:rPr lang="en-US" sz="1800" b="1" dirty="0">
                          <a:solidFill>
                            <a:srgbClr val="151351"/>
                          </a:solidFill>
                          <a:latin typeface="Montserrat Classic" panose="020B0604020202020204" charset="0"/>
                        </a:rPr>
                        <a:t>Number of Connections</a:t>
                      </a:r>
                    </a:p>
                  </a:txBody>
                  <a:tcPr/>
                </a:tc>
                <a:tc>
                  <a:txBody>
                    <a:bodyPr/>
                    <a:lstStyle/>
                    <a:p>
                      <a:r>
                        <a:rPr lang="en-US" sz="1800" dirty="0">
                          <a:solidFill>
                            <a:srgbClr val="151351"/>
                          </a:solidFill>
                          <a:latin typeface="Montserrat Classic" panose="020B0604020202020204" charset="0"/>
                        </a:rPr>
                        <a:t>1,696</a:t>
                      </a:r>
                    </a:p>
                  </a:txBody>
                  <a:tcPr/>
                </a:tc>
                <a:extLst>
                  <a:ext uri="{0D108BD9-81ED-4DB2-BD59-A6C34878D82A}">
                    <a16:rowId xmlns:a16="http://schemas.microsoft.com/office/drawing/2014/main" val="543141143"/>
                  </a:ext>
                </a:extLst>
              </a:tr>
              <a:tr h="692340">
                <a:tc>
                  <a:txBody>
                    <a:bodyPr/>
                    <a:lstStyle/>
                    <a:p>
                      <a:r>
                        <a:rPr lang="en-US" sz="1800" b="1" dirty="0">
                          <a:solidFill>
                            <a:srgbClr val="151351"/>
                          </a:solidFill>
                          <a:latin typeface="Montserrat Classic" panose="020B0604020202020204" charset="0"/>
                        </a:rPr>
                        <a:t>4.</a:t>
                      </a:r>
                    </a:p>
                  </a:txBody>
                  <a:tcPr/>
                </a:tc>
                <a:tc>
                  <a:txBody>
                    <a:bodyPr/>
                    <a:lstStyle/>
                    <a:p>
                      <a:r>
                        <a:rPr lang="en-US" sz="1800" b="1" dirty="0">
                          <a:solidFill>
                            <a:srgbClr val="151351"/>
                          </a:solidFill>
                          <a:latin typeface="Montserrat Classic" panose="020B0604020202020204" charset="0"/>
                        </a:rPr>
                        <a:t>Estimated Customer Population</a:t>
                      </a:r>
                    </a:p>
                  </a:txBody>
                  <a:tcPr/>
                </a:tc>
                <a:tc>
                  <a:txBody>
                    <a:bodyPr/>
                    <a:lstStyle/>
                    <a:p>
                      <a:r>
                        <a:rPr lang="en-US" sz="1800" dirty="0">
                          <a:solidFill>
                            <a:srgbClr val="151351"/>
                          </a:solidFill>
                          <a:latin typeface="Montserrat Classic" panose="020B0604020202020204" charset="0"/>
                        </a:rPr>
                        <a:t>3,906</a:t>
                      </a:r>
                    </a:p>
                  </a:txBody>
                  <a:tcPr/>
                </a:tc>
                <a:extLst>
                  <a:ext uri="{0D108BD9-81ED-4DB2-BD59-A6C34878D82A}">
                    <a16:rowId xmlns:a16="http://schemas.microsoft.com/office/drawing/2014/main" val="3747670330"/>
                  </a:ext>
                </a:extLst>
              </a:tr>
              <a:tr h="713851">
                <a:tc>
                  <a:txBody>
                    <a:bodyPr/>
                    <a:lstStyle/>
                    <a:p>
                      <a:r>
                        <a:rPr lang="en-US" sz="1800" b="1" dirty="0">
                          <a:solidFill>
                            <a:srgbClr val="151351"/>
                          </a:solidFill>
                          <a:latin typeface="Montserrat Classic" panose="020B0604020202020204" charset="0"/>
                        </a:rPr>
                        <a:t>5.</a:t>
                      </a:r>
                    </a:p>
                  </a:txBody>
                  <a:tcPr/>
                </a:tc>
                <a:tc>
                  <a:txBody>
                    <a:bodyPr/>
                    <a:lstStyle/>
                    <a:p>
                      <a:r>
                        <a:rPr lang="en-US" sz="1800" b="1" dirty="0">
                          <a:solidFill>
                            <a:srgbClr val="151351"/>
                          </a:solidFill>
                          <a:latin typeface="Montserrat Classic" panose="020B0604020202020204" charset="0"/>
                        </a:rPr>
                        <a:t>ATC&amp;C Loss</a:t>
                      </a:r>
                    </a:p>
                  </a:txBody>
                  <a:tcPr/>
                </a:tc>
                <a:tc>
                  <a:txBody>
                    <a:bodyPr/>
                    <a:lstStyle/>
                    <a:p>
                      <a:r>
                        <a:rPr lang="en-US" sz="1800" dirty="0">
                          <a:solidFill>
                            <a:srgbClr val="151351"/>
                          </a:solidFill>
                          <a:latin typeface="Montserrat Classic" panose="020B0604020202020204" charset="0"/>
                        </a:rPr>
                        <a:t>45%</a:t>
                      </a:r>
                    </a:p>
                  </a:txBody>
                  <a:tcPr/>
                </a:tc>
                <a:extLst>
                  <a:ext uri="{0D108BD9-81ED-4DB2-BD59-A6C34878D82A}">
                    <a16:rowId xmlns:a16="http://schemas.microsoft.com/office/drawing/2014/main" val="3302241570"/>
                  </a:ext>
                </a:extLst>
              </a:tr>
              <a:tr h="713851">
                <a:tc>
                  <a:txBody>
                    <a:bodyPr/>
                    <a:lstStyle/>
                    <a:p>
                      <a:r>
                        <a:rPr lang="en-US" sz="1800" b="1" dirty="0">
                          <a:solidFill>
                            <a:srgbClr val="151351"/>
                          </a:solidFill>
                          <a:latin typeface="Montserrat Classic" panose="020B0604020202020204" charset="0"/>
                        </a:rPr>
                        <a:t>6.</a:t>
                      </a:r>
                    </a:p>
                  </a:txBody>
                  <a:tcPr/>
                </a:tc>
                <a:tc>
                  <a:txBody>
                    <a:bodyPr/>
                    <a:lstStyle/>
                    <a:p>
                      <a:r>
                        <a:rPr lang="en-US" sz="1800" b="1" dirty="0">
                          <a:solidFill>
                            <a:srgbClr val="151351"/>
                          </a:solidFill>
                          <a:latin typeface="Montserrat Classic" panose="020B0604020202020204" charset="0"/>
                        </a:rPr>
                        <a:t>Metering Penetration</a:t>
                      </a:r>
                    </a:p>
                  </a:txBody>
                  <a:tcPr/>
                </a:tc>
                <a:tc>
                  <a:txBody>
                    <a:bodyPr/>
                    <a:lstStyle/>
                    <a:p>
                      <a:r>
                        <a:rPr lang="en-US" sz="1800" dirty="0">
                          <a:solidFill>
                            <a:srgbClr val="151351"/>
                          </a:solidFill>
                          <a:latin typeface="Montserrat Classic" panose="020B0604020202020204" charset="0"/>
                        </a:rPr>
                        <a:t>2%</a:t>
                      </a:r>
                    </a:p>
                  </a:txBody>
                  <a:tcPr/>
                </a:tc>
                <a:extLst>
                  <a:ext uri="{0D108BD9-81ED-4DB2-BD59-A6C34878D82A}">
                    <a16:rowId xmlns:a16="http://schemas.microsoft.com/office/drawing/2014/main" val="585306881"/>
                  </a:ext>
                </a:extLst>
              </a:tr>
              <a:tr h="839100">
                <a:tc>
                  <a:txBody>
                    <a:bodyPr/>
                    <a:lstStyle/>
                    <a:p>
                      <a:r>
                        <a:rPr lang="en-US" sz="1800" b="1" dirty="0">
                          <a:solidFill>
                            <a:srgbClr val="151351"/>
                          </a:solidFill>
                          <a:latin typeface="Montserrat Classic" panose="020B0604020202020204" charset="0"/>
                        </a:rPr>
                        <a:t>7.</a:t>
                      </a:r>
                    </a:p>
                  </a:txBody>
                  <a:tcPr/>
                </a:tc>
                <a:tc>
                  <a:txBody>
                    <a:bodyPr/>
                    <a:lstStyle/>
                    <a:p>
                      <a:r>
                        <a:rPr lang="en-US" sz="1800" b="1" dirty="0">
                          <a:solidFill>
                            <a:srgbClr val="151351"/>
                          </a:solidFill>
                          <a:latin typeface="Montserrat Classic" panose="020B0604020202020204" charset="0"/>
                        </a:rPr>
                        <a:t>Average Monthly Collections</a:t>
                      </a:r>
                    </a:p>
                  </a:txBody>
                  <a:tcPr/>
                </a:tc>
                <a:tc>
                  <a:txBody>
                    <a:bodyPr/>
                    <a:lstStyle/>
                    <a:p>
                      <a:r>
                        <a:rPr lang="en-US" sz="1800" dirty="0">
                          <a:solidFill>
                            <a:srgbClr val="151351"/>
                          </a:solidFill>
                          <a:latin typeface="Montserrat Classic" panose="020B0604020202020204" charset="0"/>
                        </a:rPr>
                        <a:t>N350,000</a:t>
                      </a:r>
                    </a:p>
                  </a:txBody>
                  <a:tcPr/>
                </a:tc>
                <a:extLst>
                  <a:ext uri="{0D108BD9-81ED-4DB2-BD59-A6C34878D82A}">
                    <a16:rowId xmlns:a16="http://schemas.microsoft.com/office/drawing/2014/main" val="2820563697"/>
                  </a:ext>
                </a:extLst>
              </a:tr>
            </a:tbl>
          </a:graphicData>
        </a:graphic>
      </p:graphicFrame>
      <p:sp>
        <p:nvSpPr>
          <p:cNvPr id="29" name="TextBox 12">
            <a:extLst>
              <a:ext uri="{FF2B5EF4-FFF2-40B4-BE49-F238E27FC236}">
                <a16:creationId xmlns:a16="http://schemas.microsoft.com/office/drawing/2014/main" id="{DC2AC9B7-558D-08BF-7B63-69462F816826}"/>
              </a:ext>
            </a:extLst>
          </p:cNvPr>
          <p:cNvSpPr txBox="1"/>
          <p:nvPr/>
        </p:nvSpPr>
        <p:spPr>
          <a:xfrm>
            <a:off x="586861" y="6972300"/>
            <a:ext cx="10425587" cy="339580"/>
          </a:xfrm>
          <a:prstGeom prst="rect">
            <a:avLst/>
          </a:prstGeom>
        </p:spPr>
        <p:txBody>
          <a:bodyPr lIns="0" tIns="0" rIns="0" bIns="0" rtlCol="0" anchor="t">
            <a:spAutoFit/>
          </a:bodyPr>
          <a:lstStyle/>
          <a:p>
            <a:pPr marL="0" lvl="0" indent="0" algn="l">
              <a:lnSpc>
                <a:spcPts val="2912"/>
              </a:lnSpc>
              <a:spcBef>
                <a:spcPct val="0"/>
              </a:spcBef>
            </a:pPr>
            <a:r>
              <a:rPr lang="en-US" sz="2000" dirty="0">
                <a:solidFill>
                  <a:srgbClr val="151351"/>
                </a:solidFill>
                <a:latin typeface="Montserrat Ultra-Bold"/>
                <a:ea typeface="Montserrat Ultra-Bold"/>
                <a:cs typeface="Montserrat Ultra-Bold"/>
                <a:sym typeface="Montserrat Ultra-Bold"/>
              </a:rPr>
              <a:t>ESTIMATED LOAD DEMAND: </a:t>
            </a:r>
            <a:r>
              <a:rPr lang="en-US" sz="2000" b="1" dirty="0">
                <a:solidFill>
                  <a:srgbClr val="151351"/>
                </a:solidFill>
                <a:latin typeface="Montserrat Classic" panose="020B0604020202020204" charset="0"/>
                <a:ea typeface="Montserrat Ultra-Bold"/>
                <a:cs typeface="Montserrat Ultra-Bold"/>
                <a:sym typeface="Montserrat Ultra-Bold"/>
              </a:rPr>
              <a:t>1.0MW</a:t>
            </a:r>
          </a:p>
        </p:txBody>
      </p:sp>
      <p:sp>
        <p:nvSpPr>
          <p:cNvPr id="9" name="TextBox 24">
            <a:extLst>
              <a:ext uri="{FF2B5EF4-FFF2-40B4-BE49-F238E27FC236}">
                <a16:creationId xmlns:a16="http://schemas.microsoft.com/office/drawing/2014/main" id="{A8A2FE2C-9CF7-544B-C93F-088DD70551F9}"/>
              </a:ext>
            </a:extLst>
          </p:cNvPr>
          <p:cNvSpPr txBox="1"/>
          <p:nvPr/>
        </p:nvSpPr>
        <p:spPr>
          <a:xfrm>
            <a:off x="578840" y="551853"/>
            <a:ext cx="10425587" cy="392993"/>
          </a:xfrm>
          <a:prstGeom prst="rect">
            <a:avLst/>
          </a:prstGeom>
        </p:spPr>
        <p:txBody>
          <a:bodyPr lIns="0" tIns="0" rIns="0" bIns="0" rtlCol="0" anchor="t">
            <a:spAutoFit/>
          </a:bodyPr>
          <a:lstStyle/>
          <a:p>
            <a:pPr marL="0" lvl="0" indent="0" algn="l">
              <a:lnSpc>
                <a:spcPts val="2912"/>
              </a:lnSpc>
              <a:spcBef>
                <a:spcPct val="0"/>
              </a:spcBef>
            </a:pPr>
            <a:r>
              <a:rPr lang="en-US" sz="3600" dirty="0">
                <a:solidFill>
                  <a:srgbClr val="002060"/>
                </a:solidFill>
                <a:latin typeface="Montserrat Ultra-Bold"/>
                <a:ea typeface="Montserrat Ultra-Bold"/>
                <a:cs typeface="Montserrat Ultra-Bold"/>
                <a:sym typeface="Montserrat Ultra-Bold"/>
              </a:rPr>
              <a:t>Overview of Cluster</a:t>
            </a:r>
          </a:p>
        </p:txBody>
      </p:sp>
      <p:cxnSp>
        <p:nvCxnSpPr>
          <p:cNvPr id="10" name="Straight Connector 9">
            <a:extLst>
              <a:ext uri="{FF2B5EF4-FFF2-40B4-BE49-F238E27FC236}">
                <a16:creationId xmlns:a16="http://schemas.microsoft.com/office/drawing/2014/main" id="{5473132A-D811-4AF1-B451-F2078BCA33A3}"/>
              </a:ext>
            </a:extLst>
          </p:cNvPr>
          <p:cNvCxnSpPr>
            <a:cxnSpLocks/>
          </p:cNvCxnSpPr>
          <p:nvPr/>
        </p:nvCxnSpPr>
        <p:spPr>
          <a:xfrm>
            <a:off x="586861" y="1427446"/>
            <a:ext cx="20039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18" descr="A logo with a lightning bolt in the middle&#10;&#10;Description automatically generated">
            <a:extLst>
              <a:ext uri="{FF2B5EF4-FFF2-40B4-BE49-F238E27FC236}">
                <a16:creationId xmlns:a16="http://schemas.microsoft.com/office/drawing/2014/main" id="{019A73E8-A915-609A-6BE0-B09A23EBD9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44800" y="285750"/>
            <a:ext cx="2266950" cy="2266950"/>
          </a:xfrm>
          <a:prstGeom prst="rect">
            <a:avLst/>
          </a:prstGeom>
        </p:spPr>
      </p:pic>
      <p:sp>
        <p:nvSpPr>
          <p:cNvPr id="27" name="TextBox 18">
            <a:extLst>
              <a:ext uri="{FF2B5EF4-FFF2-40B4-BE49-F238E27FC236}">
                <a16:creationId xmlns:a16="http://schemas.microsoft.com/office/drawing/2014/main" id="{7CBA5930-A087-F983-1AE7-7C4636110119}"/>
              </a:ext>
            </a:extLst>
          </p:cNvPr>
          <p:cNvSpPr txBox="1"/>
          <p:nvPr/>
        </p:nvSpPr>
        <p:spPr>
          <a:xfrm>
            <a:off x="586861" y="6591300"/>
            <a:ext cx="6038107" cy="339580"/>
          </a:xfrm>
          <a:prstGeom prst="rect">
            <a:avLst/>
          </a:prstGeom>
        </p:spPr>
        <p:txBody>
          <a:bodyPr lIns="0" tIns="0" rIns="0" bIns="0" rtlCol="0" anchor="t">
            <a:spAutoFit/>
          </a:bodyPr>
          <a:lstStyle/>
          <a:p>
            <a:pPr marL="0" lvl="0" indent="0" algn="l">
              <a:lnSpc>
                <a:spcPts val="2912"/>
              </a:lnSpc>
              <a:spcBef>
                <a:spcPct val="0"/>
              </a:spcBef>
            </a:pPr>
            <a:r>
              <a:rPr lang="en-US" sz="2000" b="1" dirty="0">
                <a:solidFill>
                  <a:srgbClr val="002060"/>
                </a:solidFill>
                <a:latin typeface="Montserrat Ultra-Bold"/>
                <a:ea typeface="Montserrat Ultra-Bold"/>
                <a:cs typeface="Montserrat Ultra-Bold"/>
                <a:sym typeface="Montserrat Ultra-Bold"/>
              </a:rPr>
              <a:t>LOCATION: New Market Road, </a:t>
            </a:r>
            <a:r>
              <a:rPr lang="en-US" sz="2000" b="1" dirty="0" err="1">
                <a:solidFill>
                  <a:srgbClr val="002060"/>
                </a:solidFill>
                <a:latin typeface="Montserrat Ultra-Bold"/>
                <a:ea typeface="Montserrat Ultra-Bold"/>
                <a:cs typeface="Montserrat Ultra-Bold"/>
                <a:sym typeface="Montserrat Ultra-Bold"/>
              </a:rPr>
              <a:t>Takum</a:t>
            </a:r>
            <a:r>
              <a:rPr lang="en-US" sz="2000" b="1" dirty="0">
                <a:solidFill>
                  <a:srgbClr val="002060"/>
                </a:solidFill>
                <a:latin typeface="Montserrat Ultra-Bold"/>
                <a:ea typeface="Montserrat Ultra-Bold"/>
                <a:cs typeface="Montserrat Ultra-Bold"/>
                <a:sym typeface="Montserrat Ultra-Bold"/>
              </a:rPr>
              <a:t> </a:t>
            </a:r>
            <a:endParaRPr lang="en-US" sz="2000" dirty="0">
              <a:solidFill>
                <a:srgbClr val="151351"/>
              </a:solidFill>
              <a:latin typeface="Montserrat Classic" panose="020B0604020202020204" charset="0"/>
              <a:ea typeface="Montserrat Ultra-Bold"/>
              <a:cs typeface="Montserrat Ultra-Bold"/>
              <a:sym typeface="Montserrat Ultra-Bold"/>
            </a:endParaRPr>
          </a:p>
        </p:txBody>
      </p:sp>
      <p:sp>
        <p:nvSpPr>
          <p:cNvPr id="30" name="TextBox 18">
            <a:extLst>
              <a:ext uri="{FF2B5EF4-FFF2-40B4-BE49-F238E27FC236}">
                <a16:creationId xmlns:a16="http://schemas.microsoft.com/office/drawing/2014/main" id="{4309AECC-9D83-C73E-7320-9FA05923ACA0}"/>
              </a:ext>
            </a:extLst>
          </p:cNvPr>
          <p:cNvSpPr txBox="1"/>
          <p:nvPr/>
        </p:nvSpPr>
        <p:spPr>
          <a:xfrm>
            <a:off x="586861" y="6251720"/>
            <a:ext cx="6038107" cy="339580"/>
          </a:xfrm>
          <a:prstGeom prst="rect">
            <a:avLst/>
          </a:prstGeom>
        </p:spPr>
        <p:txBody>
          <a:bodyPr lIns="0" tIns="0" rIns="0" bIns="0" rtlCol="0" anchor="t">
            <a:spAutoFit/>
          </a:bodyPr>
          <a:lstStyle/>
          <a:p>
            <a:pPr marL="0" lvl="0" indent="0" algn="l">
              <a:lnSpc>
                <a:spcPts val="2912"/>
              </a:lnSpc>
              <a:spcBef>
                <a:spcPct val="0"/>
              </a:spcBef>
            </a:pPr>
            <a:r>
              <a:rPr lang="en-US" sz="2000" dirty="0">
                <a:solidFill>
                  <a:srgbClr val="002060"/>
                </a:solidFill>
                <a:latin typeface="Montserrat Ultra-Bold"/>
                <a:ea typeface="Montserrat Ultra-Bold"/>
                <a:cs typeface="Montserrat Ultra-Bold"/>
                <a:sym typeface="Montserrat Ultra-Bold"/>
              </a:rPr>
              <a:t>BUSINESS UNIT: </a:t>
            </a:r>
            <a:r>
              <a:rPr lang="en-US" sz="2000" dirty="0" err="1">
                <a:solidFill>
                  <a:srgbClr val="002060"/>
                </a:solidFill>
                <a:latin typeface="Montserrat Ultra-Bold"/>
                <a:ea typeface="Montserrat Ultra-Bold"/>
                <a:cs typeface="Montserrat Ultra-Bold"/>
                <a:sym typeface="Montserrat Ultra-Bold"/>
              </a:rPr>
              <a:t>Wukari</a:t>
            </a:r>
            <a:endParaRPr lang="en-US" sz="2000" dirty="0">
              <a:latin typeface="Montserrat Classic" panose="020B0604020202020204" charset="0"/>
              <a:ea typeface="Montserrat Ultra-Bold"/>
              <a:cs typeface="Montserrat Ultra-Bold"/>
              <a:sym typeface="Montserrat Ultra-Bold"/>
            </a:endParaRPr>
          </a:p>
        </p:txBody>
      </p:sp>
      <p:sp>
        <p:nvSpPr>
          <p:cNvPr id="36" name="Freeform 16"/>
          <p:cNvSpPr/>
          <p:nvPr/>
        </p:nvSpPr>
        <p:spPr>
          <a:xfrm>
            <a:off x="4689516" y="8039100"/>
            <a:ext cx="1372314" cy="1277499"/>
          </a:xfrm>
          <a:custGeom>
            <a:avLst/>
            <a:gdLst/>
            <a:ahLst/>
            <a:cxnLst/>
            <a:rect l="l" t="t" r="r" b="b"/>
            <a:pathLst>
              <a:path w="1372314" h="1277499">
                <a:moveTo>
                  <a:pt x="0" y="0"/>
                </a:moveTo>
                <a:lnTo>
                  <a:pt x="1372314" y="0"/>
                </a:lnTo>
                <a:lnTo>
                  <a:pt x="1372314" y="1277499"/>
                </a:lnTo>
                <a:lnTo>
                  <a:pt x="0" y="127749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7" name="Freeform 17"/>
          <p:cNvSpPr/>
          <p:nvPr/>
        </p:nvSpPr>
        <p:spPr>
          <a:xfrm>
            <a:off x="696816" y="8075336"/>
            <a:ext cx="1184910" cy="1184910"/>
          </a:xfrm>
          <a:custGeom>
            <a:avLst/>
            <a:gdLst/>
            <a:ahLst/>
            <a:cxnLst/>
            <a:rect l="l" t="t" r="r" b="b"/>
            <a:pathLst>
              <a:path w="1184910" h="1184910">
                <a:moveTo>
                  <a:pt x="0" y="0"/>
                </a:moveTo>
                <a:lnTo>
                  <a:pt x="1184910" y="0"/>
                </a:lnTo>
                <a:lnTo>
                  <a:pt x="1184910" y="1184910"/>
                </a:lnTo>
                <a:lnTo>
                  <a:pt x="0" y="11849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38" name="TextBox 20"/>
          <p:cNvSpPr txBox="1"/>
          <p:nvPr/>
        </p:nvSpPr>
        <p:spPr>
          <a:xfrm>
            <a:off x="534017" y="9461757"/>
            <a:ext cx="6505422" cy="365760"/>
          </a:xfrm>
          <a:prstGeom prst="rect">
            <a:avLst/>
          </a:prstGeom>
        </p:spPr>
        <p:txBody>
          <a:bodyPr lIns="0" tIns="0" rIns="0" bIns="0" rtlCol="0" anchor="t">
            <a:spAutoFit/>
          </a:bodyPr>
          <a:lstStyle/>
          <a:p>
            <a:pPr marL="0" lvl="0" indent="0" algn="l">
              <a:lnSpc>
                <a:spcPts val="3120"/>
              </a:lnSpc>
            </a:pPr>
            <a:r>
              <a:rPr lang="en-US" sz="2000">
                <a:solidFill>
                  <a:srgbClr val="064472"/>
                </a:solidFill>
                <a:latin typeface="Montserrat"/>
                <a:ea typeface="Montserrat"/>
                <a:cs typeface="Montserrat"/>
                <a:sym typeface="Montserrat"/>
              </a:rPr>
              <a:t>RESIDENTIAL</a:t>
            </a:r>
          </a:p>
        </p:txBody>
      </p:sp>
      <p:sp>
        <p:nvSpPr>
          <p:cNvPr id="39" name="TextBox 21"/>
          <p:cNvSpPr txBox="1"/>
          <p:nvPr/>
        </p:nvSpPr>
        <p:spPr>
          <a:xfrm>
            <a:off x="2017428" y="8650734"/>
            <a:ext cx="1987935" cy="564257"/>
          </a:xfrm>
          <a:prstGeom prst="rect">
            <a:avLst/>
          </a:prstGeom>
        </p:spPr>
        <p:txBody>
          <a:bodyPr lIns="0" tIns="0" rIns="0" bIns="0" rtlCol="0" anchor="t">
            <a:spAutoFit/>
          </a:bodyPr>
          <a:lstStyle/>
          <a:p>
            <a:pPr marL="0" lvl="0" indent="0" algn="l">
              <a:lnSpc>
                <a:spcPts val="4399"/>
              </a:lnSpc>
              <a:spcBef>
                <a:spcPct val="0"/>
              </a:spcBef>
            </a:pPr>
            <a:r>
              <a:rPr lang="en-US" sz="3999" dirty="0">
                <a:solidFill>
                  <a:srgbClr val="064472"/>
                </a:solidFill>
                <a:latin typeface="Montserrat Ultra-Bold"/>
                <a:ea typeface="Montserrat Ultra-Bold"/>
                <a:cs typeface="Montserrat Ultra-Bold"/>
                <a:sym typeface="Montserrat Ultra-Bold"/>
              </a:rPr>
              <a:t>40 %</a:t>
            </a:r>
          </a:p>
        </p:txBody>
      </p:sp>
      <p:sp>
        <p:nvSpPr>
          <p:cNvPr id="40" name="TextBox 22"/>
          <p:cNvSpPr txBox="1"/>
          <p:nvPr/>
        </p:nvSpPr>
        <p:spPr>
          <a:xfrm>
            <a:off x="6343449" y="8650792"/>
            <a:ext cx="1391980" cy="564257"/>
          </a:xfrm>
          <a:prstGeom prst="rect">
            <a:avLst/>
          </a:prstGeom>
        </p:spPr>
        <p:txBody>
          <a:bodyPr lIns="0" tIns="0" rIns="0" bIns="0" rtlCol="0" anchor="t">
            <a:spAutoFit/>
          </a:bodyPr>
          <a:lstStyle/>
          <a:p>
            <a:pPr marL="0" lvl="0" indent="0" algn="l">
              <a:lnSpc>
                <a:spcPts val="4394"/>
              </a:lnSpc>
              <a:spcBef>
                <a:spcPct val="0"/>
              </a:spcBef>
            </a:pPr>
            <a:r>
              <a:rPr lang="en-US" sz="3995" dirty="0">
                <a:solidFill>
                  <a:srgbClr val="064472"/>
                </a:solidFill>
                <a:latin typeface="Montserrat Ultra-Bold"/>
                <a:ea typeface="Montserrat Ultra-Bold"/>
                <a:cs typeface="Montserrat Ultra-Bold"/>
                <a:sym typeface="Montserrat Ultra-Bold"/>
              </a:rPr>
              <a:t>60 %</a:t>
            </a:r>
          </a:p>
        </p:txBody>
      </p:sp>
      <p:sp>
        <p:nvSpPr>
          <p:cNvPr id="41" name="TextBox 23"/>
          <p:cNvSpPr txBox="1"/>
          <p:nvPr/>
        </p:nvSpPr>
        <p:spPr>
          <a:xfrm>
            <a:off x="4305097" y="9461757"/>
            <a:ext cx="3762222" cy="365760"/>
          </a:xfrm>
          <a:prstGeom prst="rect">
            <a:avLst/>
          </a:prstGeom>
        </p:spPr>
        <p:txBody>
          <a:bodyPr lIns="0" tIns="0" rIns="0" bIns="0" rtlCol="0" anchor="t">
            <a:spAutoFit/>
          </a:bodyPr>
          <a:lstStyle/>
          <a:p>
            <a:pPr marL="0" lvl="0" indent="0" algn="l">
              <a:lnSpc>
                <a:spcPts val="3120"/>
              </a:lnSpc>
            </a:pPr>
            <a:r>
              <a:rPr lang="en-US" sz="2000" dirty="0">
                <a:solidFill>
                  <a:srgbClr val="064472"/>
                </a:solidFill>
                <a:latin typeface="Montserrat"/>
                <a:ea typeface="Montserrat"/>
                <a:cs typeface="Montserrat"/>
                <a:sym typeface="Montserrat"/>
              </a:rPr>
              <a:t>COMMERCIAL &amp; INDUSTRIAL</a:t>
            </a:r>
          </a:p>
        </p:txBody>
      </p:sp>
      <p:pic>
        <p:nvPicPr>
          <p:cNvPr id="2" name="Picture 1">
            <a:extLst>
              <a:ext uri="{FF2B5EF4-FFF2-40B4-BE49-F238E27FC236}">
                <a16:creationId xmlns:a16="http://schemas.microsoft.com/office/drawing/2014/main" id="{83931177-8F3C-92D9-CF81-2E5674A50B4A}"/>
              </a:ext>
            </a:extLst>
          </p:cNvPr>
          <p:cNvPicPr>
            <a:picLocks noChangeAspect="1"/>
          </p:cNvPicPr>
          <p:nvPr/>
        </p:nvPicPr>
        <p:blipFill>
          <a:blip r:embed="rId8"/>
          <a:stretch>
            <a:fillRect/>
          </a:stretch>
        </p:blipFill>
        <p:spPr>
          <a:xfrm>
            <a:off x="476250" y="1090005"/>
            <a:ext cx="9617388" cy="4815496"/>
          </a:xfrm>
          <a:prstGeom prst="rect">
            <a:avLst/>
          </a:prstGeom>
        </p:spPr>
      </p:pic>
    </p:spTree>
    <p:extLst>
      <p:ext uri="{BB962C8B-B14F-4D97-AF65-F5344CB8AC3E}">
        <p14:creationId xmlns:p14="http://schemas.microsoft.com/office/powerpoint/2010/main" val="3968993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BA109A1A-9983-3988-2905-20C05793E035}"/>
              </a:ext>
            </a:extLst>
          </p:cNvPr>
          <p:cNvSpPr/>
          <p:nvPr/>
        </p:nvSpPr>
        <p:spPr>
          <a:xfrm>
            <a:off x="762000" y="7588697"/>
            <a:ext cx="4593404" cy="106000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86" name="Picture 14" descr="Route gps distance icon. Route location ...">
            <a:extLst>
              <a:ext uri="{FF2B5EF4-FFF2-40B4-BE49-F238E27FC236}">
                <a16:creationId xmlns:a16="http://schemas.microsoft.com/office/drawing/2014/main" id="{0A833E3A-046C-333C-FB3A-C68240ACDA5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9350" y="5606552"/>
            <a:ext cx="842962" cy="842962"/>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1D618AF2-90D9-8E8D-CC2C-8268D146CCAA}"/>
              </a:ext>
            </a:extLst>
          </p:cNvPr>
          <p:cNvSpPr/>
          <p:nvPr/>
        </p:nvSpPr>
        <p:spPr>
          <a:xfrm>
            <a:off x="762000" y="4102787"/>
            <a:ext cx="4593404" cy="92687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297B7DC3-0A78-C53B-A087-8AF011E5922F}"/>
              </a:ext>
            </a:extLst>
          </p:cNvPr>
          <p:cNvSpPr/>
          <p:nvPr/>
        </p:nvSpPr>
        <p:spPr>
          <a:xfrm>
            <a:off x="762000" y="5779178"/>
            <a:ext cx="4593404" cy="106000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2684A289-4984-823F-3E7A-95E27236D68F}"/>
              </a:ext>
            </a:extLst>
          </p:cNvPr>
          <p:cNvSpPr/>
          <p:nvPr/>
        </p:nvSpPr>
        <p:spPr>
          <a:xfrm>
            <a:off x="762000" y="2426396"/>
            <a:ext cx="4593404" cy="92687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descr="Electricity Grid Icon Images – Browse 28,002 Stock Photos ...">
            <a:extLst>
              <a:ext uri="{FF2B5EF4-FFF2-40B4-BE49-F238E27FC236}">
                <a16:creationId xmlns:a16="http://schemas.microsoft.com/office/drawing/2014/main" id="{7BAB7F4C-83A3-A587-633A-9504D3A73502}"/>
              </a:ext>
            </a:extLst>
          </p:cNvPr>
          <p:cNvPicPr>
            <a:picLocks noChangeAspect="1" noChangeArrowheads="1"/>
          </p:cNvPicPr>
          <p:nvPr/>
        </p:nvPicPr>
        <p:blipFill>
          <a:blip r:embed="rId4">
            <a:alphaModFix/>
            <a:extLst>
              <a:ext uri="{28A0092B-C50C-407E-A947-70E740481C1C}">
                <a14:useLocalDpi xmlns:a14="http://schemas.microsoft.com/office/drawing/2010/main" val="0"/>
              </a:ext>
            </a:extLst>
          </a:blip>
          <a:srcRect/>
          <a:stretch>
            <a:fillRect/>
          </a:stretch>
        </p:blipFill>
        <p:spPr bwMode="auto">
          <a:xfrm>
            <a:off x="945976" y="2547459"/>
            <a:ext cx="1068610" cy="67411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3" name="TextBox 13"/>
          <p:cNvSpPr txBox="1"/>
          <p:nvPr/>
        </p:nvSpPr>
        <p:spPr>
          <a:xfrm>
            <a:off x="914101" y="862964"/>
            <a:ext cx="13030499" cy="470536"/>
          </a:xfrm>
          <a:prstGeom prst="rect">
            <a:avLst/>
          </a:prstGeom>
        </p:spPr>
        <p:txBody>
          <a:bodyPr lIns="0" tIns="0" rIns="0" bIns="0" rtlCol="0" anchor="t">
            <a:spAutoFit/>
          </a:bodyPr>
          <a:lstStyle/>
          <a:p>
            <a:pPr marL="0" lvl="0" indent="0" algn="l">
              <a:lnSpc>
                <a:spcPts val="3630"/>
              </a:lnSpc>
              <a:spcBef>
                <a:spcPct val="0"/>
              </a:spcBef>
            </a:pPr>
            <a:r>
              <a:rPr lang="en-US" sz="3600" dirty="0">
                <a:solidFill>
                  <a:srgbClr val="151351"/>
                </a:solidFill>
                <a:latin typeface="Montserrat Ultra-Bold"/>
                <a:ea typeface="Montserrat Ultra-Bold"/>
                <a:cs typeface="Montserrat Ultra-Bold"/>
                <a:sym typeface="Montserrat Ultra-Bold"/>
              </a:rPr>
              <a:t>Infrastructure </a:t>
            </a:r>
          </a:p>
        </p:txBody>
      </p:sp>
      <p:sp>
        <p:nvSpPr>
          <p:cNvPr id="12" name="Freeform 12"/>
          <p:cNvSpPr/>
          <p:nvPr/>
        </p:nvSpPr>
        <p:spPr>
          <a:xfrm>
            <a:off x="16039592" y="-54558"/>
            <a:ext cx="2477008" cy="922807"/>
          </a:xfrm>
          <a:custGeom>
            <a:avLst/>
            <a:gdLst/>
            <a:ahLst/>
            <a:cxnLst/>
            <a:rect l="l" t="t" r="r" b="b"/>
            <a:pathLst>
              <a:path w="2477008" h="922807">
                <a:moveTo>
                  <a:pt x="0" y="0"/>
                </a:moveTo>
                <a:lnTo>
                  <a:pt x="2477008" y="0"/>
                </a:lnTo>
                <a:lnTo>
                  <a:pt x="2477008" y="922807"/>
                </a:lnTo>
                <a:lnTo>
                  <a:pt x="0" y="922807"/>
                </a:lnTo>
                <a:lnTo>
                  <a:pt x="0" y="0"/>
                </a:lnTo>
                <a:close/>
              </a:path>
            </a:pathLst>
          </a:custGeom>
          <a:blipFill>
            <a:blip r:embed="rId5"/>
            <a:stretch>
              <a:fillRect/>
            </a:stretch>
          </a:blipFill>
        </p:spPr>
        <p:txBody>
          <a:bodyPr/>
          <a:lstStyle/>
          <a:p>
            <a:endParaRPr lang="en-US"/>
          </a:p>
        </p:txBody>
      </p:sp>
      <p:pic>
        <p:nvPicPr>
          <p:cNvPr id="3076" name="Picture 4" descr="Road Route icon PNG and SVG Vector Free Download">
            <a:extLst>
              <a:ext uri="{FF2B5EF4-FFF2-40B4-BE49-F238E27FC236}">
                <a16:creationId xmlns:a16="http://schemas.microsoft.com/office/drawing/2014/main" id="{7CED2792-ACFF-3148-19F0-E288DC737B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6750" y="4212933"/>
            <a:ext cx="1018790" cy="778167"/>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68D33DB9-741B-E08D-A185-63805A75AE73}"/>
              </a:ext>
            </a:extLst>
          </p:cNvPr>
          <p:cNvSpPr txBox="1"/>
          <p:nvPr/>
        </p:nvSpPr>
        <p:spPr>
          <a:xfrm>
            <a:off x="1905000" y="4171019"/>
            <a:ext cx="3499073" cy="984885"/>
          </a:xfrm>
          <a:prstGeom prst="rect">
            <a:avLst/>
          </a:prstGeom>
          <a:solidFill>
            <a:schemeClr val="bg1">
              <a:alpha val="0"/>
            </a:schemeClr>
          </a:solidFill>
        </p:spPr>
        <p:txBody>
          <a:bodyPr wrap="square" rtlCol="0">
            <a:spAutoFit/>
          </a:bodyPr>
          <a:lstStyle/>
          <a:p>
            <a:pPr algn="ctr"/>
            <a:r>
              <a:rPr lang="en-GB" sz="2200" dirty="0">
                <a:solidFill>
                  <a:srgbClr val="00B050"/>
                </a:solidFill>
                <a:latin typeface="Montserrat Bold" panose="020B0604020202020204" charset="0"/>
              </a:rPr>
              <a:t>GOOD</a:t>
            </a:r>
          </a:p>
          <a:p>
            <a:pPr algn="ctr"/>
            <a:r>
              <a:rPr lang="en-GB" dirty="0">
                <a:solidFill>
                  <a:schemeClr val="tx2">
                    <a:lumMod val="75000"/>
                  </a:schemeClr>
                </a:solidFill>
                <a:latin typeface="Montserrat Classic" panose="020B0604020202020204" charset="0"/>
              </a:rPr>
              <a:t>ROAD ACCESSIBILITY</a:t>
            </a:r>
          </a:p>
          <a:p>
            <a:pPr algn="ctr"/>
            <a:endParaRPr lang="en-GB" dirty="0">
              <a:solidFill>
                <a:schemeClr val="bg1"/>
              </a:solidFill>
              <a:latin typeface="Montserrat Classic" panose="020B0604020202020204" charset="0"/>
            </a:endParaRPr>
          </a:p>
        </p:txBody>
      </p:sp>
      <p:pic>
        <p:nvPicPr>
          <p:cNvPr id="3078" name="Picture 6" descr="Security Vector SVG Icon (15) - SVG Repo">
            <a:extLst>
              <a:ext uri="{FF2B5EF4-FFF2-40B4-BE49-F238E27FC236}">
                <a16:creationId xmlns:a16="http://schemas.microsoft.com/office/drawing/2014/main" id="{B8BB984B-7B2F-CD03-93D5-9076304FDFF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6472" y="5829300"/>
            <a:ext cx="1078114" cy="955316"/>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14DB7A3C-6C7F-DE18-D5C0-0AC69B35C9DC}"/>
              </a:ext>
            </a:extLst>
          </p:cNvPr>
          <p:cNvSpPr txBox="1"/>
          <p:nvPr/>
        </p:nvSpPr>
        <p:spPr>
          <a:xfrm>
            <a:off x="1828800" y="5915642"/>
            <a:ext cx="3570217" cy="984885"/>
          </a:xfrm>
          <a:prstGeom prst="rect">
            <a:avLst/>
          </a:prstGeom>
          <a:solidFill>
            <a:schemeClr val="bg1">
              <a:alpha val="0"/>
            </a:schemeClr>
          </a:solidFill>
        </p:spPr>
        <p:txBody>
          <a:bodyPr wrap="square" rtlCol="0">
            <a:spAutoFit/>
          </a:bodyPr>
          <a:lstStyle/>
          <a:p>
            <a:pPr algn="ctr"/>
            <a:r>
              <a:rPr lang="en-GB" sz="2200" dirty="0">
                <a:solidFill>
                  <a:srgbClr val="00B050"/>
                </a:solidFill>
                <a:latin typeface="Montserrat Bold" panose="020B0604020202020204" charset="0"/>
              </a:rPr>
              <a:t>GOOD</a:t>
            </a:r>
          </a:p>
          <a:p>
            <a:pPr algn="ctr"/>
            <a:r>
              <a:rPr lang="en-GB" dirty="0">
                <a:latin typeface="Montserrat Classic" panose="020B0604020202020204" charset="0"/>
              </a:rPr>
              <a:t>SECURITY STATUS</a:t>
            </a:r>
          </a:p>
          <a:p>
            <a:pPr algn="ctr"/>
            <a:endParaRPr lang="en-GB" dirty="0">
              <a:solidFill>
                <a:schemeClr val="bg1"/>
              </a:solidFill>
              <a:latin typeface="Montserrat Classic" panose="020B0604020202020204" charset="0"/>
            </a:endParaRPr>
          </a:p>
        </p:txBody>
      </p:sp>
      <p:pic>
        <p:nvPicPr>
          <p:cNvPr id="3082" name="Picture 10" descr="Business plan - Free business icons">
            <a:extLst>
              <a:ext uri="{FF2B5EF4-FFF2-40B4-BE49-F238E27FC236}">
                <a16:creationId xmlns:a16="http://schemas.microsoft.com/office/drawing/2014/main" id="{6CA9FD67-2E54-5411-B6F0-4F2C0B261F7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7660265"/>
            <a:ext cx="1243842" cy="989724"/>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CF9F945C-C94E-83A3-E221-3FEA90DA6028}"/>
              </a:ext>
            </a:extLst>
          </p:cNvPr>
          <p:cNvSpPr txBox="1"/>
          <p:nvPr/>
        </p:nvSpPr>
        <p:spPr>
          <a:xfrm>
            <a:off x="1988406" y="7587025"/>
            <a:ext cx="3332260" cy="984885"/>
          </a:xfrm>
          <a:prstGeom prst="rect">
            <a:avLst/>
          </a:prstGeom>
          <a:solidFill>
            <a:srgbClr val="DD753F"/>
          </a:solidFill>
        </p:spPr>
        <p:txBody>
          <a:bodyPr wrap="square" rtlCol="0">
            <a:spAutoFit/>
          </a:bodyPr>
          <a:lstStyle/>
          <a:p>
            <a:pPr algn="ctr"/>
            <a:r>
              <a:rPr lang="en-GB" sz="2200" dirty="0">
                <a:solidFill>
                  <a:schemeClr val="bg1"/>
                </a:solidFill>
                <a:latin typeface="Montserrat Bold" panose="020B0604020202020204" charset="0"/>
              </a:rPr>
              <a:t>Yes</a:t>
            </a:r>
          </a:p>
          <a:p>
            <a:pPr algn="ctr"/>
            <a:r>
              <a:rPr lang="en-GB" dirty="0">
                <a:solidFill>
                  <a:schemeClr val="bg1"/>
                </a:solidFill>
                <a:latin typeface="Montserrat Classic" panose="020B0604020202020204" charset="0"/>
              </a:rPr>
              <a:t>PIP FOCUSED AREA</a:t>
            </a:r>
          </a:p>
          <a:p>
            <a:pPr algn="ctr"/>
            <a:endParaRPr lang="en-GB" dirty="0">
              <a:solidFill>
                <a:schemeClr val="bg1"/>
              </a:solidFill>
              <a:latin typeface="Montserrat Classic" panose="020B0604020202020204" charset="0"/>
            </a:endParaRPr>
          </a:p>
        </p:txBody>
      </p:sp>
      <p:sp>
        <p:nvSpPr>
          <p:cNvPr id="27" name="TextBox 9">
            <a:extLst>
              <a:ext uri="{FF2B5EF4-FFF2-40B4-BE49-F238E27FC236}">
                <a16:creationId xmlns:a16="http://schemas.microsoft.com/office/drawing/2014/main" id="{17B5C0ED-2105-E62A-2576-298A4375B6CA}"/>
              </a:ext>
            </a:extLst>
          </p:cNvPr>
          <p:cNvSpPr txBox="1"/>
          <p:nvPr/>
        </p:nvSpPr>
        <p:spPr>
          <a:xfrm>
            <a:off x="6019800" y="2432779"/>
            <a:ext cx="8439109" cy="397545"/>
          </a:xfrm>
          <a:prstGeom prst="rect">
            <a:avLst/>
          </a:prstGeom>
        </p:spPr>
        <p:txBody>
          <a:bodyPr lIns="0" tIns="0" rIns="0" bIns="0" rtlCol="0" anchor="t">
            <a:spAutoFit/>
          </a:bodyPr>
          <a:lstStyle/>
          <a:p>
            <a:pPr marL="0" lvl="0" indent="0" algn="l">
              <a:lnSpc>
                <a:spcPts val="3074"/>
              </a:lnSpc>
              <a:spcBef>
                <a:spcPct val="0"/>
              </a:spcBef>
            </a:pPr>
            <a:r>
              <a:rPr lang="en-US" sz="2795" dirty="0">
                <a:solidFill>
                  <a:srgbClr val="151351"/>
                </a:solidFill>
                <a:latin typeface="Montserrat Ultra-Bold"/>
                <a:ea typeface="Montserrat Ultra-Bold"/>
                <a:cs typeface="Montserrat Ultra-Bold"/>
                <a:sym typeface="Montserrat Ultra-Bold"/>
              </a:rPr>
              <a:t>Top 3 Economic Activities</a:t>
            </a:r>
          </a:p>
        </p:txBody>
      </p:sp>
      <p:sp>
        <p:nvSpPr>
          <p:cNvPr id="28" name="TextBox 10">
            <a:extLst>
              <a:ext uri="{FF2B5EF4-FFF2-40B4-BE49-F238E27FC236}">
                <a16:creationId xmlns:a16="http://schemas.microsoft.com/office/drawing/2014/main" id="{7A84C608-C982-4499-7E6E-0567F1A5F8FD}"/>
              </a:ext>
            </a:extLst>
          </p:cNvPr>
          <p:cNvSpPr txBox="1"/>
          <p:nvPr/>
        </p:nvSpPr>
        <p:spPr>
          <a:xfrm>
            <a:off x="6019800" y="2966085"/>
            <a:ext cx="6505422" cy="954428"/>
          </a:xfrm>
          <a:prstGeom prst="rect">
            <a:avLst/>
          </a:prstGeom>
        </p:spPr>
        <p:txBody>
          <a:bodyPr lIns="0" tIns="0" rIns="0" bIns="0" rtlCol="0" anchor="t">
            <a:spAutoFit/>
          </a:bodyPr>
          <a:lstStyle/>
          <a:p>
            <a:pPr marL="457200" indent="-457200" algn="l">
              <a:lnSpc>
                <a:spcPts val="3899"/>
              </a:lnSpc>
              <a:buAutoNum type="arabicPeriod"/>
            </a:pPr>
            <a:r>
              <a:rPr lang="en-US" sz="2499" dirty="0">
                <a:latin typeface="Montserrat"/>
                <a:ea typeface="Montserrat"/>
                <a:cs typeface="Montserrat"/>
                <a:sym typeface="Montserrat"/>
              </a:rPr>
              <a:t>Millers</a:t>
            </a:r>
          </a:p>
          <a:p>
            <a:pPr marL="0" lvl="0" indent="0" algn="l">
              <a:lnSpc>
                <a:spcPts val="3899"/>
              </a:lnSpc>
            </a:pPr>
            <a:r>
              <a:rPr lang="en-US" sz="2499" dirty="0">
                <a:latin typeface="Montserrat"/>
                <a:ea typeface="Montserrat"/>
                <a:cs typeface="Montserrat"/>
                <a:sym typeface="Montserrat"/>
              </a:rPr>
              <a:t>2.   Residential</a:t>
            </a:r>
          </a:p>
        </p:txBody>
      </p:sp>
      <p:sp>
        <p:nvSpPr>
          <p:cNvPr id="32" name="TextBox 31">
            <a:extLst>
              <a:ext uri="{FF2B5EF4-FFF2-40B4-BE49-F238E27FC236}">
                <a16:creationId xmlns:a16="http://schemas.microsoft.com/office/drawing/2014/main" id="{7DC7B6D3-D5BF-C434-A788-C5C59ED9CA88}"/>
              </a:ext>
            </a:extLst>
          </p:cNvPr>
          <p:cNvSpPr txBox="1"/>
          <p:nvPr/>
        </p:nvSpPr>
        <p:spPr>
          <a:xfrm>
            <a:off x="6058759" y="5143500"/>
            <a:ext cx="2209800" cy="1200329"/>
          </a:xfrm>
          <a:prstGeom prst="rect">
            <a:avLst/>
          </a:prstGeom>
          <a:noFill/>
          <a:ln>
            <a:solidFill>
              <a:srgbClr val="3DD9E3"/>
            </a:solidFill>
          </a:ln>
          <a:effectLst/>
        </p:spPr>
        <p:txBody>
          <a:bodyPr wrap="square" rtlCol="0">
            <a:spAutoFit/>
          </a:bodyPr>
          <a:lstStyle/>
          <a:p>
            <a:r>
              <a:rPr lang="en-GB" dirty="0">
                <a:latin typeface="Montserrat Classic" panose="020B0604020202020204" charset="0"/>
              </a:rPr>
              <a:t>Feeder Route Length</a:t>
            </a:r>
          </a:p>
          <a:p>
            <a:endParaRPr lang="en-GB" dirty="0">
              <a:latin typeface="Montserrat Classic" panose="020B0604020202020204" charset="0"/>
            </a:endParaRPr>
          </a:p>
          <a:p>
            <a:r>
              <a:rPr lang="en-GB" b="1" dirty="0">
                <a:latin typeface="Montserrat Classic" panose="020B0604020202020204" charset="0"/>
              </a:rPr>
              <a:t>13.7km</a:t>
            </a:r>
          </a:p>
        </p:txBody>
      </p:sp>
      <p:sp>
        <p:nvSpPr>
          <p:cNvPr id="33" name="TextBox 32">
            <a:extLst>
              <a:ext uri="{FF2B5EF4-FFF2-40B4-BE49-F238E27FC236}">
                <a16:creationId xmlns:a16="http://schemas.microsoft.com/office/drawing/2014/main" id="{D1DA15E9-B809-500D-9DB3-A57CCE1F0670}"/>
              </a:ext>
            </a:extLst>
          </p:cNvPr>
          <p:cNvSpPr txBox="1"/>
          <p:nvPr/>
        </p:nvSpPr>
        <p:spPr>
          <a:xfrm>
            <a:off x="8811414" y="5143500"/>
            <a:ext cx="2209800" cy="1200329"/>
          </a:xfrm>
          <a:prstGeom prst="rect">
            <a:avLst/>
          </a:prstGeom>
          <a:noFill/>
          <a:ln>
            <a:solidFill>
              <a:srgbClr val="3DD9E3"/>
            </a:solidFill>
          </a:ln>
        </p:spPr>
        <p:txBody>
          <a:bodyPr wrap="square" rtlCol="0">
            <a:spAutoFit/>
          </a:bodyPr>
          <a:lstStyle/>
          <a:p>
            <a:r>
              <a:rPr lang="en-GB" dirty="0">
                <a:latin typeface="Montserrat Classic" panose="020B0604020202020204" charset="0"/>
              </a:rPr>
              <a:t>Voltage Level</a:t>
            </a:r>
          </a:p>
          <a:p>
            <a:endParaRPr lang="en-GB" dirty="0">
              <a:latin typeface="Montserrat Classic" panose="020B0604020202020204" charset="0"/>
            </a:endParaRPr>
          </a:p>
          <a:p>
            <a:endParaRPr lang="en-GB" dirty="0">
              <a:latin typeface="Montserrat Classic" panose="020B0604020202020204" charset="0"/>
            </a:endParaRPr>
          </a:p>
          <a:p>
            <a:r>
              <a:rPr lang="en-GB" b="1" dirty="0">
                <a:latin typeface="Montserrat Classic" panose="020B0604020202020204" charset="0"/>
              </a:rPr>
              <a:t>11KV</a:t>
            </a:r>
          </a:p>
        </p:txBody>
      </p:sp>
      <p:sp>
        <p:nvSpPr>
          <p:cNvPr id="34" name="TextBox 33">
            <a:extLst>
              <a:ext uri="{FF2B5EF4-FFF2-40B4-BE49-F238E27FC236}">
                <a16:creationId xmlns:a16="http://schemas.microsoft.com/office/drawing/2014/main" id="{9613B68E-9A6B-9F55-14C4-0B4168EB6F54}"/>
              </a:ext>
            </a:extLst>
          </p:cNvPr>
          <p:cNvSpPr txBox="1"/>
          <p:nvPr/>
        </p:nvSpPr>
        <p:spPr>
          <a:xfrm>
            <a:off x="11564069" y="5143500"/>
            <a:ext cx="2209800" cy="1200329"/>
          </a:xfrm>
          <a:prstGeom prst="rect">
            <a:avLst/>
          </a:prstGeom>
          <a:noFill/>
          <a:ln>
            <a:solidFill>
              <a:srgbClr val="3DD9E3"/>
            </a:solidFill>
          </a:ln>
        </p:spPr>
        <p:txBody>
          <a:bodyPr wrap="square" rtlCol="0">
            <a:spAutoFit/>
          </a:bodyPr>
          <a:lstStyle/>
          <a:p>
            <a:r>
              <a:rPr lang="en-GB" dirty="0">
                <a:latin typeface="Montserrat Classic" panose="020B0604020202020204" charset="0"/>
              </a:rPr>
              <a:t>Daily Load Profile</a:t>
            </a:r>
          </a:p>
          <a:p>
            <a:endParaRPr lang="en-GB" dirty="0">
              <a:latin typeface="Montserrat Classic" panose="020B0604020202020204" charset="0"/>
            </a:endParaRPr>
          </a:p>
          <a:p>
            <a:endParaRPr lang="en-GB" dirty="0">
              <a:latin typeface="Montserrat Classic" panose="020B0604020202020204" charset="0"/>
            </a:endParaRPr>
          </a:p>
          <a:p>
            <a:r>
              <a:rPr lang="en-GB" b="1" dirty="0">
                <a:latin typeface="Montserrat Classic" panose="020B0604020202020204" charset="0"/>
              </a:rPr>
              <a:t>1</a:t>
            </a:r>
          </a:p>
        </p:txBody>
      </p:sp>
      <p:sp>
        <p:nvSpPr>
          <p:cNvPr id="35" name="TextBox 11">
            <a:extLst>
              <a:ext uri="{FF2B5EF4-FFF2-40B4-BE49-F238E27FC236}">
                <a16:creationId xmlns:a16="http://schemas.microsoft.com/office/drawing/2014/main" id="{E6362CDC-D3D3-5286-6FEB-8A9CE978BE78}"/>
              </a:ext>
            </a:extLst>
          </p:cNvPr>
          <p:cNvSpPr txBox="1"/>
          <p:nvPr/>
        </p:nvSpPr>
        <p:spPr>
          <a:xfrm>
            <a:off x="6019800" y="6992645"/>
            <a:ext cx="5250546" cy="329193"/>
          </a:xfrm>
          <a:prstGeom prst="rect">
            <a:avLst/>
          </a:prstGeom>
        </p:spPr>
        <p:txBody>
          <a:bodyPr wrap="square" lIns="0" tIns="0" rIns="0" bIns="0" rtlCol="0" anchor="t">
            <a:spAutoFit/>
          </a:bodyPr>
          <a:lstStyle/>
          <a:p>
            <a:pPr marL="0" lvl="0" indent="0" algn="l">
              <a:lnSpc>
                <a:spcPts val="2530"/>
              </a:lnSpc>
              <a:spcBef>
                <a:spcPct val="0"/>
              </a:spcBef>
            </a:pPr>
            <a:r>
              <a:rPr lang="en-US" sz="2800" dirty="0">
                <a:solidFill>
                  <a:srgbClr val="151351"/>
                </a:solidFill>
                <a:latin typeface="Montserrat Ultra-Bold"/>
                <a:ea typeface="Montserrat Ultra-Bold"/>
                <a:cs typeface="Montserrat Ultra-Bold"/>
                <a:sym typeface="Montserrat Ultra-Bold"/>
              </a:rPr>
              <a:t>Network Limitations</a:t>
            </a:r>
          </a:p>
        </p:txBody>
      </p:sp>
      <p:sp>
        <p:nvSpPr>
          <p:cNvPr id="37" name="TextBox 36">
            <a:extLst>
              <a:ext uri="{FF2B5EF4-FFF2-40B4-BE49-F238E27FC236}">
                <a16:creationId xmlns:a16="http://schemas.microsoft.com/office/drawing/2014/main" id="{676A5614-9554-F325-8CFA-AA7848190616}"/>
              </a:ext>
            </a:extLst>
          </p:cNvPr>
          <p:cNvSpPr txBox="1"/>
          <p:nvPr/>
        </p:nvSpPr>
        <p:spPr>
          <a:xfrm>
            <a:off x="5929354" y="7397565"/>
            <a:ext cx="5805446" cy="716735"/>
          </a:xfrm>
          <a:prstGeom prst="rect">
            <a:avLst/>
          </a:prstGeom>
          <a:noFill/>
        </p:spPr>
        <p:txBody>
          <a:bodyPr wrap="square">
            <a:spAutoFit/>
          </a:bodyPr>
          <a:lstStyle/>
          <a:p>
            <a:pPr marL="0" lvl="0" indent="0" algn="just">
              <a:lnSpc>
                <a:spcPts val="2530"/>
              </a:lnSpc>
              <a:spcBef>
                <a:spcPct val="0"/>
              </a:spcBef>
            </a:pPr>
            <a:r>
              <a:rPr lang="en-GB" sz="2000" dirty="0">
                <a:latin typeface="Montserrat" panose="00000500000000000000" pitchFamily="2" charset="0"/>
                <a:ea typeface="Montserrat Ultra-Bold"/>
                <a:cs typeface="Montserrat Ultra-Bold"/>
                <a:sym typeface="Montserrat Ultra-Bold"/>
              </a:rPr>
              <a:t>Rehabilitation of LT needed/Technical (poor voltage Profile)</a:t>
            </a:r>
            <a:endParaRPr lang="en-US" sz="2000" dirty="0">
              <a:latin typeface="Montserrat" panose="00000500000000000000" pitchFamily="2" charset="0"/>
              <a:ea typeface="Montserrat Ultra-Bold"/>
              <a:cs typeface="Montserrat Ultra-Bold"/>
              <a:sym typeface="Montserrat Ultra-Bold"/>
            </a:endParaRPr>
          </a:p>
        </p:txBody>
      </p:sp>
      <p:cxnSp>
        <p:nvCxnSpPr>
          <p:cNvPr id="40" name="Straight Connector 39">
            <a:extLst>
              <a:ext uri="{FF2B5EF4-FFF2-40B4-BE49-F238E27FC236}">
                <a16:creationId xmlns:a16="http://schemas.microsoft.com/office/drawing/2014/main" id="{535975D0-836F-6929-5025-4E81716EF716}"/>
              </a:ext>
            </a:extLst>
          </p:cNvPr>
          <p:cNvCxnSpPr>
            <a:cxnSpLocks/>
          </p:cNvCxnSpPr>
          <p:nvPr/>
        </p:nvCxnSpPr>
        <p:spPr>
          <a:xfrm>
            <a:off x="967861" y="1427446"/>
            <a:ext cx="20039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728768B0-DA30-A0DA-7D0B-07722A2B389B}"/>
              </a:ext>
            </a:extLst>
          </p:cNvPr>
          <p:cNvSpPr txBox="1"/>
          <p:nvPr/>
        </p:nvSpPr>
        <p:spPr>
          <a:xfrm>
            <a:off x="14316725" y="5143500"/>
            <a:ext cx="2209800" cy="1200329"/>
          </a:xfrm>
          <a:prstGeom prst="rect">
            <a:avLst/>
          </a:prstGeom>
          <a:noFill/>
          <a:ln>
            <a:solidFill>
              <a:srgbClr val="3DD9E3"/>
            </a:solidFill>
          </a:ln>
        </p:spPr>
        <p:txBody>
          <a:bodyPr wrap="square" rtlCol="0">
            <a:spAutoFit/>
          </a:bodyPr>
          <a:lstStyle/>
          <a:p>
            <a:r>
              <a:rPr lang="en-GB" dirty="0">
                <a:latin typeface="Montserrat Classic" panose="020B0604020202020204" charset="0"/>
              </a:rPr>
              <a:t>Installed Transformer  Capacity </a:t>
            </a:r>
          </a:p>
          <a:p>
            <a:r>
              <a:rPr lang="en-GB" b="1" dirty="0">
                <a:latin typeface="Montserrat Classic" panose="020B0604020202020204" charset="0"/>
              </a:rPr>
              <a:t>1X500KVA</a:t>
            </a:r>
          </a:p>
        </p:txBody>
      </p:sp>
      <p:graphicFrame>
        <p:nvGraphicFramePr>
          <p:cNvPr id="46" name="Table 45">
            <a:extLst>
              <a:ext uri="{FF2B5EF4-FFF2-40B4-BE49-F238E27FC236}">
                <a16:creationId xmlns:a16="http://schemas.microsoft.com/office/drawing/2014/main" id="{9EFB4530-E557-2185-0BD5-4DF8443F9DCE}"/>
              </a:ext>
            </a:extLst>
          </p:cNvPr>
          <p:cNvGraphicFramePr>
            <a:graphicFrameLocks noGrp="1"/>
          </p:cNvGraphicFramePr>
          <p:nvPr>
            <p:extLst>
              <p:ext uri="{D42A27DB-BD31-4B8C-83A1-F6EECF244321}">
                <p14:modId xmlns:p14="http://schemas.microsoft.com/office/powerpoint/2010/main" val="1672447553"/>
              </p:ext>
            </p:extLst>
          </p:nvPr>
        </p:nvGraphicFramePr>
        <p:xfrm>
          <a:off x="12192000" y="6893530"/>
          <a:ext cx="4762065" cy="917374"/>
        </p:xfrm>
        <a:graphic>
          <a:graphicData uri="http://schemas.openxmlformats.org/drawingml/2006/table">
            <a:tbl>
              <a:tblPr firstRow="1">
                <a:tableStyleId>{BDBED569-4797-4DF1-A0F4-6AAB3CD982D8}</a:tableStyleId>
              </a:tblPr>
              <a:tblGrid>
                <a:gridCol w="3478530">
                  <a:extLst>
                    <a:ext uri="{9D8B030D-6E8A-4147-A177-3AD203B41FA5}">
                      <a16:colId xmlns:a16="http://schemas.microsoft.com/office/drawing/2014/main" val="1988881099"/>
                    </a:ext>
                  </a:extLst>
                </a:gridCol>
                <a:gridCol w="1283535">
                  <a:extLst>
                    <a:ext uri="{9D8B030D-6E8A-4147-A177-3AD203B41FA5}">
                      <a16:colId xmlns:a16="http://schemas.microsoft.com/office/drawing/2014/main" val="639486561"/>
                    </a:ext>
                  </a:extLst>
                </a:gridCol>
              </a:tblGrid>
              <a:tr h="521134">
                <a:tc>
                  <a:txBody>
                    <a:bodyPr/>
                    <a:lstStyle/>
                    <a:p>
                      <a:r>
                        <a:rPr lang="en-GB" sz="2800" dirty="0">
                          <a:solidFill>
                            <a:srgbClr val="151351"/>
                          </a:solidFill>
                          <a:latin typeface="Montserrat Bold" panose="020B0604020202020204" charset="0"/>
                        </a:rPr>
                        <a:t>Business Model</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endParaRPr lang="en-GB" dirty="0">
                        <a:latin typeface="Montserrat Classic" panose="020B0604020202020204" charset="0"/>
                      </a:endParaRP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2231789780"/>
                  </a:ext>
                </a:extLst>
              </a:tr>
              <a:tr h="245601">
                <a:tc>
                  <a:txBody>
                    <a:bodyPr/>
                    <a:lstStyle/>
                    <a:p>
                      <a:r>
                        <a:rPr lang="en-GB" sz="2000" dirty="0">
                          <a:latin typeface="Montserrat" panose="00000500000000000000" pitchFamily="2" charset="0"/>
                        </a:rPr>
                        <a:t>Interconnected Mini-Grid</a:t>
                      </a:r>
                    </a:p>
                  </a:txBody>
                  <a:tcPr>
                    <a:lnL w="12700" cmpd="sng">
                      <a:noFill/>
                    </a:lnL>
                    <a:lnR w="12700" cmpd="sng">
                      <a:noFill/>
                    </a:lnR>
                    <a:lnT w="25400" cmpd="sng">
                      <a:noFill/>
                    </a:lnT>
                    <a:lnB w="12700" cmpd="sng">
                      <a:noFill/>
                    </a:lnB>
                    <a:lnTlToBr w="12700" cmpd="sng">
                      <a:noFill/>
                      <a:prstDash val="solid"/>
                    </a:lnTlToBr>
                    <a:lnBlToTr w="12700" cmpd="sng">
                      <a:noFill/>
                      <a:prstDash val="solid"/>
                    </a:lnBlToTr>
                  </a:tcPr>
                </a:tc>
                <a:tc>
                  <a:txBody>
                    <a:bodyPr/>
                    <a:lstStyle/>
                    <a:p>
                      <a:endParaRPr lang="en-GB" dirty="0">
                        <a:latin typeface="Montserrat" panose="00000500000000000000" pitchFamily="2" charset="0"/>
                      </a:endParaRPr>
                    </a:p>
                  </a:txBody>
                  <a:tcPr>
                    <a:lnL w="12700" cmpd="sng">
                      <a:noFill/>
                    </a:lnL>
                    <a:lnR w="12700" cmpd="sng">
                      <a:noFill/>
                    </a:lnR>
                    <a:lnT w="254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9361322"/>
                  </a:ext>
                </a:extLst>
              </a:tr>
            </a:tbl>
          </a:graphicData>
        </a:graphic>
      </p:graphicFrame>
      <p:pic>
        <p:nvPicPr>
          <p:cNvPr id="3088" name="Picture 16" descr="Image result for voltage level icon">
            <a:extLst>
              <a:ext uri="{FF2B5EF4-FFF2-40B4-BE49-F238E27FC236}">
                <a16:creationId xmlns:a16="http://schemas.microsoft.com/office/drawing/2014/main" id="{214F9489-C1F1-4CA5-3C2C-F87F2F8380D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401889" y="5961050"/>
            <a:ext cx="526146" cy="329193"/>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Energy Consumption Icons - Free SVG &amp; PNG Energy Consumption ...">
            <a:extLst>
              <a:ext uri="{FF2B5EF4-FFF2-40B4-BE49-F238E27FC236}">
                <a16:creationId xmlns:a16="http://schemas.microsoft.com/office/drawing/2014/main" id="{9FEE3360-F2CA-95D6-BB55-48BE6585287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331235" y="5961049"/>
            <a:ext cx="371454" cy="329193"/>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11,896 Transformer Icon Images, Stock Photos, 3D objects ...">
            <a:extLst>
              <a:ext uri="{FF2B5EF4-FFF2-40B4-BE49-F238E27FC236}">
                <a16:creationId xmlns:a16="http://schemas.microsoft.com/office/drawing/2014/main" id="{1261DDD8-A424-814A-F2F0-2D48FE191523}"/>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978587" y="5817845"/>
            <a:ext cx="504825" cy="485156"/>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Green checkmark icon - Free green check mark icons">
            <a:extLst>
              <a:ext uri="{FF2B5EF4-FFF2-40B4-BE49-F238E27FC236}">
                <a16:creationId xmlns:a16="http://schemas.microsoft.com/office/drawing/2014/main" id="{373234CC-1EFD-E512-FD78-7B0CB88D2EC8}"/>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6635274" y="7296633"/>
            <a:ext cx="321488" cy="27503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CEB6EFE-7FD5-927C-3A3E-F6C8F702B02D}"/>
              </a:ext>
            </a:extLst>
          </p:cNvPr>
          <p:cNvSpPr txBox="1"/>
          <p:nvPr/>
        </p:nvSpPr>
        <p:spPr>
          <a:xfrm>
            <a:off x="1987270" y="2426397"/>
            <a:ext cx="3333396" cy="892552"/>
          </a:xfrm>
          <a:prstGeom prst="rect">
            <a:avLst/>
          </a:prstGeom>
          <a:solidFill>
            <a:srgbClr val="DD753F"/>
          </a:solidFill>
        </p:spPr>
        <p:txBody>
          <a:bodyPr wrap="square" rtlCol="0">
            <a:spAutoFit/>
          </a:bodyPr>
          <a:lstStyle/>
          <a:p>
            <a:pPr algn="ctr"/>
            <a:r>
              <a:rPr lang="en-GB" sz="2200" dirty="0">
                <a:solidFill>
                  <a:schemeClr val="bg1"/>
                </a:solidFill>
                <a:latin typeface="Montserrat Bold" panose="020B0604020202020204" charset="0"/>
              </a:rPr>
              <a:t>FAIR</a:t>
            </a:r>
          </a:p>
          <a:p>
            <a:pPr algn="ctr"/>
            <a:r>
              <a:rPr lang="en-GB" dirty="0">
                <a:solidFill>
                  <a:schemeClr val="bg1"/>
                </a:solidFill>
                <a:latin typeface="Montserrat Classic" panose="020B0604020202020204" charset="0"/>
              </a:rPr>
              <a:t>STATE OF NETWORK</a:t>
            </a:r>
          </a:p>
          <a:p>
            <a:pPr algn="ctr"/>
            <a:endParaRPr lang="en-GB" sz="1200" dirty="0">
              <a:latin typeface="Montserrat Classic" panose="020B0604020202020204" charset="0"/>
            </a:endParaRPr>
          </a:p>
        </p:txBody>
      </p:sp>
      <p:pic>
        <p:nvPicPr>
          <p:cNvPr id="2" name="Picture 1" descr="A logo with a lightning bolt in the middle&#10;&#10;Description automatically generated">
            <a:extLst>
              <a:ext uri="{FF2B5EF4-FFF2-40B4-BE49-F238E27FC236}">
                <a16:creationId xmlns:a16="http://schemas.microsoft.com/office/drawing/2014/main" id="{B801C3B6-BCE0-E003-3609-D7899F52FDE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716250" y="285750"/>
            <a:ext cx="2266950" cy="2266950"/>
          </a:xfrm>
          <a:prstGeom prst="rect">
            <a:avLst/>
          </a:prstGeom>
        </p:spPr>
      </p:pic>
    </p:spTree>
    <p:extLst>
      <p:ext uri="{BB962C8B-B14F-4D97-AF65-F5344CB8AC3E}">
        <p14:creationId xmlns:p14="http://schemas.microsoft.com/office/powerpoint/2010/main" val="3171233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3"/>
          <p:cNvSpPr txBox="1"/>
          <p:nvPr/>
        </p:nvSpPr>
        <p:spPr>
          <a:xfrm>
            <a:off x="914101" y="862964"/>
            <a:ext cx="13030499" cy="470536"/>
          </a:xfrm>
          <a:prstGeom prst="rect">
            <a:avLst/>
          </a:prstGeom>
        </p:spPr>
        <p:txBody>
          <a:bodyPr lIns="0" tIns="0" rIns="0" bIns="0" rtlCol="0" anchor="t">
            <a:spAutoFit/>
          </a:bodyPr>
          <a:lstStyle/>
          <a:p>
            <a:pPr marL="0" lvl="0" indent="0" algn="l">
              <a:lnSpc>
                <a:spcPts val="3630"/>
              </a:lnSpc>
              <a:spcBef>
                <a:spcPct val="0"/>
              </a:spcBef>
            </a:pPr>
            <a:r>
              <a:rPr lang="en-US" sz="3600" dirty="0">
                <a:solidFill>
                  <a:srgbClr val="151351"/>
                </a:solidFill>
                <a:latin typeface="Montserrat Ultra-Bold"/>
                <a:ea typeface="Montserrat Ultra-Bold"/>
                <a:cs typeface="Montserrat Ultra-Bold"/>
                <a:sym typeface="Montserrat Ultra-Bold"/>
              </a:rPr>
              <a:t>Summary of YEDC DER Pipeline</a:t>
            </a:r>
          </a:p>
        </p:txBody>
      </p:sp>
      <p:sp>
        <p:nvSpPr>
          <p:cNvPr id="12" name="Freeform 12"/>
          <p:cNvSpPr/>
          <p:nvPr/>
        </p:nvSpPr>
        <p:spPr>
          <a:xfrm>
            <a:off x="16039592" y="-54558"/>
            <a:ext cx="2477008" cy="922807"/>
          </a:xfrm>
          <a:custGeom>
            <a:avLst/>
            <a:gdLst/>
            <a:ahLst/>
            <a:cxnLst/>
            <a:rect l="l" t="t" r="r" b="b"/>
            <a:pathLst>
              <a:path w="2477008" h="922807">
                <a:moveTo>
                  <a:pt x="0" y="0"/>
                </a:moveTo>
                <a:lnTo>
                  <a:pt x="2477008" y="0"/>
                </a:lnTo>
                <a:lnTo>
                  <a:pt x="2477008" y="922807"/>
                </a:lnTo>
                <a:lnTo>
                  <a:pt x="0" y="922807"/>
                </a:lnTo>
                <a:lnTo>
                  <a:pt x="0" y="0"/>
                </a:lnTo>
                <a:close/>
              </a:path>
            </a:pathLst>
          </a:custGeom>
          <a:blipFill>
            <a:blip r:embed="rId3"/>
            <a:stretch>
              <a:fillRect/>
            </a:stretch>
          </a:blipFill>
        </p:spPr>
        <p:txBody>
          <a:bodyPr/>
          <a:lstStyle/>
          <a:p>
            <a:endParaRPr lang="en-US"/>
          </a:p>
        </p:txBody>
      </p:sp>
      <p:cxnSp>
        <p:nvCxnSpPr>
          <p:cNvPr id="40" name="Straight Connector 39">
            <a:extLst>
              <a:ext uri="{FF2B5EF4-FFF2-40B4-BE49-F238E27FC236}">
                <a16:creationId xmlns:a16="http://schemas.microsoft.com/office/drawing/2014/main" id="{535975D0-836F-6929-5025-4E81716EF716}"/>
              </a:ext>
            </a:extLst>
          </p:cNvPr>
          <p:cNvCxnSpPr>
            <a:cxnSpLocks/>
          </p:cNvCxnSpPr>
          <p:nvPr/>
        </p:nvCxnSpPr>
        <p:spPr>
          <a:xfrm>
            <a:off x="967861" y="1427446"/>
            <a:ext cx="20039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 name="Table 1">
            <a:extLst>
              <a:ext uri="{FF2B5EF4-FFF2-40B4-BE49-F238E27FC236}">
                <a16:creationId xmlns:a16="http://schemas.microsoft.com/office/drawing/2014/main" id="{5F6AF44B-531E-D1B1-C3D3-31775358DB4C}"/>
              </a:ext>
            </a:extLst>
          </p:cNvPr>
          <p:cNvGraphicFramePr>
            <a:graphicFrameLocks noGrp="1"/>
          </p:cNvGraphicFramePr>
          <p:nvPr>
            <p:extLst>
              <p:ext uri="{D42A27DB-BD31-4B8C-83A1-F6EECF244321}">
                <p14:modId xmlns:p14="http://schemas.microsoft.com/office/powerpoint/2010/main" val="4017735636"/>
              </p:ext>
            </p:extLst>
          </p:nvPr>
        </p:nvGraphicFramePr>
        <p:xfrm>
          <a:off x="943281" y="2847340"/>
          <a:ext cx="16277919" cy="5537200"/>
        </p:xfrm>
        <a:graphic>
          <a:graphicData uri="http://schemas.openxmlformats.org/drawingml/2006/table">
            <a:tbl>
              <a:tblPr firstRow="1" bandRow="1">
                <a:tableStyleId>{22838BEF-8BB2-4498-84A7-C5851F593DF1}</a:tableStyleId>
              </a:tblPr>
              <a:tblGrid>
                <a:gridCol w="682748">
                  <a:extLst>
                    <a:ext uri="{9D8B030D-6E8A-4147-A177-3AD203B41FA5}">
                      <a16:colId xmlns:a16="http://schemas.microsoft.com/office/drawing/2014/main" val="2460949157"/>
                    </a:ext>
                  </a:extLst>
                </a:gridCol>
                <a:gridCol w="2408802">
                  <a:extLst>
                    <a:ext uri="{9D8B030D-6E8A-4147-A177-3AD203B41FA5}">
                      <a16:colId xmlns:a16="http://schemas.microsoft.com/office/drawing/2014/main" val="197646180"/>
                    </a:ext>
                  </a:extLst>
                </a:gridCol>
                <a:gridCol w="2137369">
                  <a:extLst>
                    <a:ext uri="{9D8B030D-6E8A-4147-A177-3AD203B41FA5}">
                      <a16:colId xmlns:a16="http://schemas.microsoft.com/office/drawing/2014/main" val="4165680379"/>
                    </a:ext>
                  </a:extLst>
                </a:gridCol>
                <a:gridCol w="1905000">
                  <a:extLst>
                    <a:ext uri="{9D8B030D-6E8A-4147-A177-3AD203B41FA5}">
                      <a16:colId xmlns:a16="http://schemas.microsoft.com/office/drawing/2014/main" val="1965279327"/>
                    </a:ext>
                  </a:extLst>
                </a:gridCol>
                <a:gridCol w="2057400">
                  <a:extLst>
                    <a:ext uri="{9D8B030D-6E8A-4147-A177-3AD203B41FA5}">
                      <a16:colId xmlns:a16="http://schemas.microsoft.com/office/drawing/2014/main" val="3975527351"/>
                    </a:ext>
                  </a:extLst>
                </a:gridCol>
                <a:gridCol w="1676400">
                  <a:extLst>
                    <a:ext uri="{9D8B030D-6E8A-4147-A177-3AD203B41FA5}">
                      <a16:colId xmlns:a16="http://schemas.microsoft.com/office/drawing/2014/main" val="233450078"/>
                    </a:ext>
                  </a:extLst>
                </a:gridCol>
                <a:gridCol w="2514600">
                  <a:extLst>
                    <a:ext uri="{9D8B030D-6E8A-4147-A177-3AD203B41FA5}">
                      <a16:colId xmlns:a16="http://schemas.microsoft.com/office/drawing/2014/main" val="4022515811"/>
                    </a:ext>
                  </a:extLst>
                </a:gridCol>
                <a:gridCol w="2895600">
                  <a:extLst>
                    <a:ext uri="{9D8B030D-6E8A-4147-A177-3AD203B41FA5}">
                      <a16:colId xmlns:a16="http://schemas.microsoft.com/office/drawing/2014/main" val="3057084985"/>
                    </a:ext>
                  </a:extLst>
                </a:gridCol>
              </a:tblGrid>
              <a:tr h="0">
                <a:tc>
                  <a:txBody>
                    <a:bodyPr/>
                    <a:lstStyle/>
                    <a:p>
                      <a:pPr algn="l"/>
                      <a:r>
                        <a:rPr lang="en-GB" dirty="0">
                          <a:latin typeface="Montserrat Bold" panose="020B0604020202020204" charset="0"/>
                        </a:rPr>
                        <a:t>S/N</a:t>
                      </a:r>
                    </a:p>
                  </a:txBody>
                  <a:tcPr/>
                </a:tc>
                <a:tc>
                  <a:txBody>
                    <a:bodyPr/>
                    <a:lstStyle/>
                    <a:p>
                      <a:pPr algn="l"/>
                      <a:r>
                        <a:rPr lang="en-GB" dirty="0">
                          <a:latin typeface="Montserrat Bold" panose="020B0604020202020204" charset="0"/>
                        </a:rPr>
                        <a:t>Project</a:t>
                      </a:r>
                    </a:p>
                  </a:txBody>
                  <a:tcPr/>
                </a:tc>
                <a:tc>
                  <a:txBody>
                    <a:bodyPr/>
                    <a:lstStyle/>
                    <a:p>
                      <a:pPr algn="l"/>
                      <a:r>
                        <a:rPr lang="en-GB" dirty="0">
                          <a:latin typeface="Montserrat Bold" panose="020B0604020202020204" charset="0"/>
                        </a:rPr>
                        <a:t>Estimated Load Demand (MW)</a:t>
                      </a:r>
                    </a:p>
                  </a:txBody>
                  <a:tcPr/>
                </a:tc>
                <a:tc>
                  <a:txBody>
                    <a:bodyPr/>
                    <a:lstStyle/>
                    <a:p>
                      <a:pPr algn="l"/>
                      <a:r>
                        <a:rPr lang="en-GB" dirty="0">
                          <a:latin typeface="Montserrat Bold" panose="020B0604020202020204" charset="0"/>
                        </a:rPr>
                        <a:t>Number of Connections</a:t>
                      </a:r>
                    </a:p>
                  </a:txBody>
                  <a:tcPr/>
                </a:tc>
                <a:tc>
                  <a:txBody>
                    <a:bodyPr/>
                    <a:lstStyle/>
                    <a:p>
                      <a:pPr algn="l"/>
                      <a:r>
                        <a:rPr lang="en-GB" dirty="0">
                          <a:latin typeface="Montserrat Bold" panose="020B0604020202020204" charset="0"/>
                        </a:rPr>
                        <a:t>Average Monthly Collections</a:t>
                      </a:r>
                    </a:p>
                    <a:p>
                      <a:pPr algn="l"/>
                      <a:r>
                        <a:rPr lang="en-GB" dirty="0">
                          <a:latin typeface="Montserrat Bold" panose="020B0604020202020204" charset="0"/>
                        </a:rPr>
                        <a:t>(NGN)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Montserrat Bold" panose="020B0604020202020204" charset="0"/>
                        </a:rPr>
                        <a:t>Distribution Investment Required (</a:t>
                      </a:r>
                      <a:r>
                        <a:rPr lang="en-GB">
                          <a:latin typeface="Montserrat Bold" panose="020B0604020202020204" charset="0"/>
                        </a:rPr>
                        <a:t>NGN)</a:t>
                      </a:r>
                      <a:endParaRPr lang="en-GB" dirty="0">
                        <a:latin typeface="Montserrat Bold" panose="020B0604020202020204" charset="0"/>
                      </a:endParaRPr>
                    </a:p>
                  </a:txBody>
                  <a:tcPr/>
                </a:tc>
                <a:tc>
                  <a:txBody>
                    <a:bodyPr/>
                    <a:lstStyle/>
                    <a:p>
                      <a:pPr algn="l"/>
                      <a:r>
                        <a:rPr lang="en-GB" dirty="0">
                          <a:latin typeface="Montserrat Bold" panose="020B0604020202020204" charset="0"/>
                        </a:rPr>
                        <a:t>Installed </a:t>
                      </a:r>
                      <a:r>
                        <a:rPr lang="en-GB" dirty="0" err="1">
                          <a:latin typeface="Montserrat Bold" panose="020B0604020202020204" charset="0"/>
                        </a:rPr>
                        <a:t>Distribition</a:t>
                      </a:r>
                      <a:r>
                        <a:rPr lang="en-GB" dirty="0">
                          <a:latin typeface="Montserrat Bold" panose="020B0604020202020204" charset="0"/>
                        </a:rPr>
                        <a:t> Transformer Capacity (kVA)</a:t>
                      </a:r>
                    </a:p>
                  </a:txBody>
                  <a:tcPr/>
                </a:tc>
                <a:tc>
                  <a:txBody>
                    <a:bodyPr/>
                    <a:lstStyle/>
                    <a:p>
                      <a:pPr algn="l"/>
                      <a:r>
                        <a:rPr lang="en-GB" dirty="0">
                          <a:latin typeface="Montserrat Bold" panose="020B0604020202020204" charset="0"/>
                        </a:rPr>
                        <a:t>Proposed Business Model</a:t>
                      </a:r>
                    </a:p>
                  </a:txBody>
                  <a:tcPr/>
                </a:tc>
                <a:extLst>
                  <a:ext uri="{0D108BD9-81ED-4DB2-BD59-A6C34878D82A}">
                    <a16:rowId xmlns:a16="http://schemas.microsoft.com/office/drawing/2014/main" val="549388796"/>
                  </a:ext>
                </a:extLst>
              </a:tr>
              <a:tr h="370840">
                <a:tc>
                  <a:txBody>
                    <a:bodyPr/>
                    <a:lstStyle/>
                    <a:p>
                      <a:pPr algn="l"/>
                      <a:r>
                        <a:rPr lang="en-GB" dirty="0">
                          <a:latin typeface="Montserrat Classic" panose="020B0604020202020204" charset="0"/>
                        </a:rPr>
                        <a:t>1</a:t>
                      </a:r>
                    </a:p>
                  </a:txBody>
                  <a:tcPr/>
                </a:tc>
                <a:tc>
                  <a:txBody>
                    <a:bodyPr/>
                    <a:lstStyle/>
                    <a:p>
                      <a:pPr algn="l"/>
                      <a:r>
                        <a:rPr lang="en-GB" dirty="0">
                          <a:latin typeface="Montserrat Classic" panose="020B0604020202020204" charset="0"/>
                        </a:rPr>
                        <a:t>11kV ABTI FEEDER</a:t>
                      </a:r>
                    </a:p>
                    <a:p>
                      <a:pPr algn="l"/>
                      <a:endParaRPr lang="en-GB" dirty="0">
                        <a:latin typeface="Montserrat Classic" panose="020B0604020202020204" charset="0"/>
                      </a:endParaRPr>
                    </a:p>
                  </a:txBody>
                  <a:tcPr/>
                </a:tc>
                <a:tc>
                  <a:txBody>
                    <a:bodyPr/>
                    <a:lstStyle/>
                    <a:p>
                      <a:pPr algn="l"/>
                      <a:r>
                        <a:rPr lang="en-GB" dirty="0">
                          <a:latin typeface="Montserrat Classic" panose="020B0604020202020204" charset="0"/>
                        </a:rPr>
                        <a:t>1MW</a:t>
                      </a:r>
                    </a:p>
                  </a:txBody>
                  <a:tcPr/>
                </a:tc>
                <a:tc>
                  <a:txBody>
                    <a:bodyPr/>
                    <a:lstStyle/>
                    <a:p>
                      <a:pPr algn="l"/>
                      <a:r>
                        <a:rPr lang="en-GB" dirty="0">
                          <a:latin typeface="Montserrat Classic" panose="020B0604020202020204" charset="0"/>
                        </a:rPr>
                        <a:t>4,000</a:t>
                      </a:r>
                    </a:p>
                  </a:txBody>
                  <a:tcPr/>
                </a:tc>
                <a:tc>
                  <a:txBody>
                    <a:bodyPr/>
                    <a:lstStyle/>
                    <a:p>
                      <a:pPr algn="l"/>
                      <a:r>
                        <a:rPr lang="en-GB" dirty="0">
                          <a:latin typeface="Montserrat Classic" panose="020B0604020202020204" charset="0"/>
                        </a:rPr>
                        <a:t>N8,000,000</a:t>
                      </a:r>
                    </a:p>
                  </a:txBody>
                  <a:tcPr/>
                </a:tc>
                <a:tc>
                  <a:txBody>
                    <a:bodyPr/>
                    <a:lstStyle/>
                    <a:p>
                      <a:pPr algn="l"/>
                      <a:r>
                        <a:rPr lang="en-GB" dirty="0">
                          <a:latin typeface="Montserrat Classic" panose="020B0604020202020204" charset="0"/>
                        </a:rPr>
                        <a:t> million</a:t>
                      </a:r>
                    </a:p>
                  </a:txBody>
                  <a:tcPr/>
                </a:tc>
                <a:tc>
                  <a:txBody>
                    <a:bodyPr/>
                    <a:lstStyle/>
                    <a:p>
                      <a:pPr algn="l"/>
                      <a:r>
                        <a:rPr lang="en-GB" dirty="0">
                          <a:latin typeface="Montserrat Classic" panose="020B0604020202020204" charset="0"/>
                        </a:rPr>
                        <a:t>2X500</a:t>
                      </a:r>
                    </a:p>
                  </a:txBody>
                  <a:tcPr/>
                </a:tc>
                <a:tc>
                  <a:txBody>
                    <a:bodyPr/>
                    <a:lstStyle/>
                    <a:p>
                      <a:pPr algn="l"/>
                      <a:r>
                        <a:rPr lang="en-GB" dirty="0">
                          <a:latin typeface="Montserrat Classic" panose="020B0604020202020204" charset="0"/>
                        </a:rPr>
                        <a:t>Interconnected mini-Grid</a:t>
                      </a:r>
                    </a:p>
                  </a:txBody>
                  <a:tcPr/>
                </a:tc>
                <a:extLst>
                  <a:ext uri="{0D108BD9-81ED-4DB2-BD59-A6C34878D82A}">
                    <a16:rowId xmlns:a16="http://schemas.microsoft.com/office/drawing/2014/main" val="2218542379"/>
                  </a:ext>
                </a:extLst>
              </a:tr>
              <a:tr h="370840">
                <a:tc>
                  <a:txBody>
                    <a:bodyPr/>
                    <a:lstStyle/>
                    <a:p>
                      <a:pPr algn="l"/>
                      <a:r>
                        <a:rPr lang="en-GB" dirty="0">
                          <a:latin typeface="Montserrat Classic" panose="020B0604020202020204" charset="0"/>
                        </a:rPr>
                        <a:t>2</a:t>
                      </a:r>
                    </a:p>
                  </a:txBody>
                  <a:tcPr/>
                </a:tc>
                <a:tc>
                  <a:txBody>
                    <a:bodyPr/>
                    <a:lstStyle/>
                    <a:p>
                      <a:pPr algn="l"/>
                      <a:r>
                        <a:rPr lang="en-GB" dirty="0">
                          <a:latin typeface="Montserrat Classic" panose="020B0604020202020204" charset="0"/>
                        </a:rPr>
                        <a:t>33kV Biu Town</a:t>
                      </a:r>
                    </a:p>
                  </a:txBody>
                  <a:tcPr/>
                </a:tc>
                <a:tc>
                  <a:txBody>
                    <a:bodyPr/>
                    <a:lstStyle/>
                    <a:p>
                      <a:pPr algn="l"/>
                      <a:r>
                        <a:rPr lang="en-GB" dirty="0">
                          <a:latin typeface="Montserrat Classic" panose="020B0604020202020204" charset="0"/>
                        </a:rPr>
                        <a:t>0.8MW</a:t>
                      </a:r>
                    </a:p>
                  </a:txBody>
                  <a:tcPr/>
                </a:tc>
                <a:tc>
                  <a:txBody>
                    <a:bodyPr/>
                    <a:lstStyle/>
                    <a:p>
                      <a:pPr algn="l"/>
                      <a:r>
                        <a:rPr lang="en-GB" dirty="0">
                          <a:latin typeface="Montserrat Classic" panose="020B0604020202020204" charset="0"/>
                        </a:rPr>
                        <a:t>550</a:t>
                      </a:r>
                    </a:p>
                  </a:txBody>
                  <a:tcPr/>
                </a:tc>
                <a:tc>
                  <a:txBody>
                    <a:bodyPr/>
                    <a:lstStyle/>
                    <a:p>
                      <a:pPr algn="l"/>
                      <a:endParaRPr lang="en-GB">
                        <a:latin typeface="Montserrat Classic" panose="020B0604020202020204" charset="0"/>
                      </a:endParaRPr>
                    </a:p>
                  </a:txBody>
                  <a:tcPr/>
                </a:tc>
                <a:tc>
                  <a:txBody>
                    <a:bodyPr/>
                    <a:lstStyle/>
                    <a:p>
                      <a:pPr algn="l"/>
                      <a:endParaRPr lang="en-GB">
                        <a:latin typeface="Montserrat Classic" panose="020B0604020202020204" charset="0"/>
                      </a:endParaRPr>
                    </a:p>
                  </a:txBody>
                  <a:tcPr/>
                </a:tc>
                <a:tc>
                  <a:txBody>
                    <a:bodyPr/>
                    <a:lstStyle/>
                    <a:p>
                      <a:pPr algn="l"/>
                      <a:endParaRPr lang="en-GB" dirty="0">
                        <a:latin typeface="Montserrat Classic" panose="020B0604020202020204" charset="0"/>
                      </a:endParaRPr>
                    </a:p>
                  </a:txBody>
                  <a:tcPr/>
                </a:tc>
                <a:tc>
                  <a:txBody>
                    <a:bodyPr/>
                    <a:lstStyle/>
                    <a:p>
                      <a:pPr algn="l"/>
                      <a:endParaRPr lang="en-GB">
                        <a:latin typeface="Montserrat Classic" panose="020B0604020202020204" charset="0"/>
                      </a:endParaRPr>
                    </a:p>
                  </a:txBody>
                  <a:tcPr/>
                </a:tc>
                <a:extLst>
                  <a:ext uri="{0D108BD9-81ED-4DB2-BD59-A6C34878D82A}">
                    <a16:rowId xmlns:a16="http://schemas.microsoft.com/office/drawing/2014/main" val="1099399355"/>
                  </a:ext>
                </a:extLst>
              </a:tr>
              <a:tr h="370840">
                <a:tc>
                  <a:txBody>
                    <a:bodyPr/>
                    <a:lstStyle/>
                    <a:p>
                      <a:pPr algn="l"/>
                      <a:r>
                        <a:rPr lang="en-GB" dirty="0">
                          <a:latin typeface="Montserrat Classic" panose="020B0604020202020204" charset="0"/>
                        </a:rPr>
                        <a:t>3</a:t>
                      </a:r>
                    </a:p>
                  </a:txBody>
                  <a:tcPr/>
                </a:tc>
                <a:tc>
                  <a:txBody>
                    <a:bodyPr/>
                    <a:lstStyle/>
                    <a:p>
                      <a:pPr algn="l"/>
                      <a:r>
                        <a:rPr lang="en-GB" dirty="0">
                          <a:latin typeface="Montserrat Classic" panose="020B0604020202020204" charset="0"/>
                        </a:rPr>
                        <a:t>11kV </a:t>
                      </a:r>
                      <a:r>
                        <a:rPr lang="en-GB" dirty="0" err="1">
                          <a:latin typeface="Montserrat Classic" panose="020B0604020202020204" charset="0"/>
                        </a:rPr>
                        <a:t>Takum</a:t>
                      </a:r>
                      <a:endParaRPr lang="en-GB" dirty="0">
                        <a:latin typeface="Montserrat Classic" panose="020B0604020202020204" charset="0"/>
                      </a:endParaRPr>
                    </a:p>
                  </a:txBody>
                  <a:tcPr/>
                </a:tc>
                <a:tc>
                  <a:txBody>
                    <a:bodyPr/>
                    <a:lstStyle/>
                    <a:p>
                      <a:pPr algn="l"/>
                      <a:endParaRPr lang="en-GB">
                        <a:latin typeface="Montserrat Classic" panose="020B0604020202020204" charset="0"/>
                      </a:endParaRPr>
                    </a:p>
                  </a:txBody>
                  <a:tcPr/>
                </a:tc>
                <a:tc>
                  <a:txBody>
                    <a:bodyPr/>
                    <a:lstStyle/>
                    <a:p>
                      <a:pPr algn="l"/>
                      <a:endParaRPr lang="en-GB">
                        <a:latin typeface="Montserrat Classic" panose="020B0604020202020204" charset="0"/>
                      </a:endParaRPr>
                    </a:p>
                  </a:txBody>
                  <a:tcPr/>
                </a:tc>
                <a:tc>
                  <a:txBody>
                    <a:bodyPr/>
                    <a:lstStyle/>
                    <a:p>
                      <a:pPr algn="l"/>
                      <a:endParaRPr lang="en-GB">
                        <a:latin typeface="Montserrat Classic" panose="020B0604020202020204" charset="0"/>
                      </a:endParaRPr>
                    </a:p>
                  </a:txBody>
                  <a:tcPr/>
                </a:tc>
                <a:tc>
                  <a:txBody>
                    <a:bodyPr/>
                    <a:lstStyle/>
                    <a:p>
                      <a:pPr algn="l"/>
                      <a:endParaRPr lang="en-GB">
                        <a:latin typeface="Montserrat Classic" panose="020B0604020202020204" charset="0"/>
                      </a:endParaRPr>
                    </a:p>
                  </a:txBody>
                  <a:tcPr/>
                </a:tc>
                <a:tc>
                  <a:txBody>
                    <a:bodyPr/>
                    <a:lstStyle/>
                    <a:p>
                      <a:pPr algn="l"/>
                      <a:endParaRPr lang="en-GB">
                        <a:latin typeface="Montserrat Classic" panose="020B0604020202020204" charset="0"/>
                      </a:endParaRPr>
                    </a:p>
                  </a:txBody>
                  <a:tcPr/>
                </a:tc>
                <a:tc>
                  <a:txBody>
                    <a:bodyPr/>
                    <a:lstStyle/>
                    <a:p>
                      <a:pPr algn="l"/>
                      <a:endParaRPr lang="en-GB">
                        <a:latin typeface="Montserrat Classic" panose="020B0604020202020204" charset="0"/>
                      </a:endParaRPr>
                    </a:p>
                  </a:txBody>
                  <a:tcPr/>
                </a:tc>
                <a:extLst>
                  <a:ext uri="{0D108BD9-81ED-4DB2-BD59-A6C34878D82A}">
                    <a16:rowId xmlns:a16="http://schemas.microsoft.com/office/drawing/2014/main" val="3508079592"/>
                  </a:ext>
                </a:extLst>
              </a:tr>
              <a:tr h="370840">
                <a:tc>
                  <a:txBody>
                    <a:bodyPr/>
                    <a:lstStyle/>
                    <a:p>
                      <a:pPr algn="l"/>
                      <a:endParaRPr lang="en-GB">
                        <a:latin typeface="Montserrat Classic" panose="020B0604020202020204" charset="0"/>
                      </a:endParaRPr>
                    </a:p>
                  </a:txBody>
                  <a:tcPr/>
                </a:tc>
                <a:tc>
                  <a:txBody>
                    <a:bodyPr/>
                    <a:lstStyle/>
                    <a:p>
                      <a:pPr algn="l"/>
                      <a:endParaRPr lang="en-GB" dirty="0">
                        <a:latin typeface="Montserrat Classic" panose="020B0604020202020204" charset="0"/>
                      </a:endParaRPr>
                    </a:p>
                  </a:txBody>
                  <a:tcPr/>
                </a:tc>
                <a:tc>
                  <a:txBody>
                    <a:bodyPr/>
                    <a:lstStyle/>
                    <a:p>
                      <a:pPr algn="l"/>
                      <a:endParaRPr lang="en-GB">
                        <a:latin typeface="Montserrat Classic" panose="020B0604020202020204" charset="0"/>
                      </a:endParaRPr>
                    </a:p>
                  </a:txBody>
                  <a:tcPr/>
                </a:tc>
                <a:tc>
                  <a:txBody>
                    <a:bodyPr/>
                    <a:lstStyle/>
                    <a:p>
                      <a:pPr algn="l"/>
                      <a:endParaRPr lang="en-GB">
                        <a:latin typeface="Montserrat Classic" panose="020B0604020202020204" charset="0"/>
                      </a:endParaRPr>
                    </a:p>
                  </a:txBody>
                  <a:tcPr/>
                </a:tc>
                <a:tc>
                  <a:txBody>
                    <a:bodyPr/>
                    <a:lstStyle/>
                    <a:p>
                      <a:pPr algn="l"/>
                      <a:endParaRPr lang="en-GB">
                        <a:latin typeface="Montserrat Classic" panose="020B0604020202020204" charset="0"/>
                      </a:endParaRPr>
                    </a:p>
                  </a:txBody>
                  <a:tcPr/>
                </a:tc>
                <a:tc>
                  <a:txBody>
                    <a:bodyPr/>
                    <a:lstStyle/>
                    <a:p>
                      <a:pPr algn="l"/>
                      <a:endParaRPr lang="en-GB">
                        <a:latin typeface="Montserrat Classic" panose="020B0604020202020204" charset="0"/>
                      </a:endParaRPr>
                    </a:p>
                  </a:txBody>
                  <a:tcPr/>
                </a:tc>
                <a:tc>
                  <a:txBody>
                    <a:bodyPr/>
                    <a:lstStyle/>
                    <a:p>
                      <a:pPr algn="l"/>
                      <a:endParaRPr lang="en-GB">
                        <a:latin typeface="Montserrat Classic" panose="020B0604020202020204" charset="0"/>
                      </a:endParaRPr>
                    </a:p>
                  </a:txBody>
                  <a:tcPr/>
                </a:tc>
                <a:tc>
                  <a:txBody>
                    <a:bodyPr/>
                    <a:lstStyle/>
                    <a:p>
                      <a:pPr algn="l"/>
                      <a:endParaRPr lang="en-GB">
                        <a:latin typeface="Montserrat Classic" panose="020B0604020202020204" charset="0"/>
                      </a:endParaRPr>
                    </a:p>
                  </a:txBody>
                  <a:tcPr/>
                </a:tc>
                <a:extLst>
                  <a:ext uri="{0D108BD9-81ED-4DB2-BD59-A6C34878D82A}">
                    <a16:rowId xmlns:a16="http://schemas.microsoft.com/office/drawing/2014/main" val="300154910"/>
                  </a:ext>
                </a:extLst>
              </a:tr>
              <a:tr h="370840">
                <a:tc>
                  <a:txBody>
                    <a:bodyPr/>
                    <a:lstStyle/>
                    <a:p>
                      <a:pPr algn="l"/>
                      <a:endParaRPr lang="en-GB">
                        <a:latin typeface="Montserrat Classic" panose="020B0604020202020204" charset="0"/>
                      </a:endParaRPr>
                    </a:p>
                  </a:txBody>
                  <a:tcPr/>
                </a:tc>
                <a:tc>
                  <a:txBody>
                    <a:bodyPr/>
                    <a:lstStyle/>
                    <a:p>
                      <a:pPr algn="l"/>
                      <a:endParaRPr lang="en-GB">
                        <a:latin typeface="Montserrat Classic" panose="020B0604020202020204" charset="0"/>
                      </a:endParaRPr>
                    </a:p>
                  </a:txBody>
                  <a:tcPr/>
                </a:tc>
                <a:tc>
                  <a:txBody>
                    <a:bodyPr/>
                    <a:lstStyle/>
                    <a:p>
                      <a:pPr algn="l"/>
                      <a:endParaRPr lang="en-GB" dirty="0">
                        <a:latin typeface="Montserrat Classic" panose="020B0604020202020204" charset="0"/>
                      </a:endParaRPr>
                    </a:p>
                  </a:txBody>
                  <a:tcPr/>
                </a:tc>
                <a:tc>
                  <a:txBody>
                    <a:bodyPr/>
                    <a:lstStyle/>
                    <a:p>
                      <a:pPr algn="l"/>
                      <a:endParaRPr lang="en-GB">
                        <a:latin typeface="Montserrat Classic" panose="020B0604020202020204" charset="0"/>
                      </a:endParaRPr>
                    </a:p>
                  </a:txBody>
                  <a:tcPr/>
                </a:tc>
                <a:tc>
                  <a:txBody>
                    <a:bodyPr/>
                    <a:lstStyle/>
                    <a:p>
                      <a:pPr algn="l"/>
                      <a:endParaRPr lang="en-GB">
                        <a:latin typeface="Montserrat Classic" panose="020B0604020202020204" charset="0"/>
                      </a:endParaRPr>
                    </a:p>
                  </a:txBody>
                  <a:tcPr/>
                </a:tc>
                <a:tc>
                  <a:txBody>
                    <a:bodyPr/>
                    <a:lstStyle/>
                    <a:p>
                      <a:pPr algn="l"/>
                      <a:endParaRPr lang="en-GB">
                        <a:latin typeface="Montserrat Classic" panose="020B0604020202020204" charset="0"/>
                      </a:endParaRPr>
                    </a:p>
                  </a:txBody>
                  <a:tcPr/>
                </a:tc>
                <a:tc>
                  <a:txBody>
                    <a:bodyPr/>
                    <a:lstStyle/>
                    <a:p>
                      <a:pPr algn="l"/>
                      <a:endParaRPr lang="en-GB">
                        <a:latin typeface="Montserrat Classic" panose="020B0604020202020204" charset="0"/>
                      </a:endParaRPr>
                    </a:p>
                  </a:txBody>
                  <a:tcPr/>
                </a:tc>
                <a:tc>
                  <a:txBody>
                    <a:bodyPr/>
                    <a:lstStyle/>
                    <a:p>
                      <a:pPr algn="l"/>
                      <a:endParaRPr lang="en-GB">
                        <a:latin typeface="Montserrat Classic" panose="020B0604020202020204" charset="0"/>
                      </a:endParaRPr>
                    </a:p>
                  </a:txBody>
                  <a:tcPr/>
                </a:tc>
                <a:extLst>
                  <a:ext uri="{0D108BD9-81ED-4DB2-BD59-A6C34878D82A}">
                    <a16:rowId xmlns:a16="http://schemas.microsoft.com/office/drawing/2014/main" val="1381237632"/>
                  </a:ext>
                </a:extLst>
              </a:tr>
              <a:tr h="370840">
                <a:tc>
                  <a:txBody>
                    <a:bodyPr/>
                    <a:lstStyle/>
                    <a:p>
                      <a:pPr algn="l"/>
                      <a:endParaRPr lang="en-GB">
                        <a:latin typeface="Montserrat Classic" panose="020B0604020202020204" charset="0"/>
                      </a:endParaRPr>
                    </a:p>
                  </a:txBody>
                  <a:tcPr/>
                </a:tc>
                <a:tc>
                  <a:txBody>
                    <a:bodyPr/>
                    <a:lstStyle/>
                    <a:p>
                      <a:pPr algn="l"/>
                      <a:endParaRPr lang="en-GB">
                        <a:latin typeface="Montserrat Classic" panose="020B0604020202020204" charset="0"/>
                      </a:endParaRPr>
                    </a:p>
                  </a:txBody>
                  <a:tcPr/>
                </a:tc>
                <a:tc>
                  <a:txBody>
                    <a:bodyPr/>
                    <a:lstStyle/>
                    <a:p>
                      <a:pPr algn="l"/>
                      <a:endParaRPr lang="en-GB">
                        <a:latin typeface="Montserrat Classic" panose="020B0604020202020204" charset="0"/>
                      </a:endParaRPr>
                    </a:p>
                  </a:txBody>
                  <a:tcPr/>
                </a:tc>
                <a:tc>
                  <a:txBody>
                    <a:bodyPr/>
                    <a:lstStyle/>
                    <a:p>
                      <a:pPr algn="l"/>
                      <a:endParaRPr lang="en-GB" dirty="0">
                        <a:latin typeface="Montserrat Classic" panose="020B0604020202020204" charset="0"/>
                      </a:endParaRPr>
                    </a:p>
                  </a:txBody>
                  <a:tcPr/>
                </a:tc>
                <a:tc>
                  <a:txBody>
                    <a:bodyPr/>
                    <a:lstStyle/>
                    <a:p>
                      <a:pPr algn="l"/>
                      <a:endParaRPr lang="en-GB">
                        <a:latin typeface="Montserrat Classic" panose="020B0604020202020204" charset="0"/>
                      </a:endParaRPr>
                    </a:p>
                  </a:txBody>
                  <a:tcPr/>
                </a:tc>
                <a:tc>
                  <a:txBody>
                    <a:bodyPr/>
                    <a:lstStyle/>
                    <a:p>
                      <a:pPr algn="l"/>
                      <a:endParaRPr lang="en-GB">
                        <a:latin typeface="Montserrat Classic" panose="020B0604020202020204" charset="0"/>
                      </a:endParaRPr>
                    </a:p>
                  </a:txBody>
                  <a:tcPr/>
                </a:tc>
                <a:tc>
                  <a:txBody>
                    <a:bodyPr/>
                    <a:lstStyle/>
                    <a:p>
                      <a:pPr algn="l"/>
                      <a:endParaRPr lang="en-GB">
                        <a:latin typeface="Montserrat Classic" panose="020B0604020202020204" charset="0"/>
                      </a:endParaRPr>
                    </a:p>
                  </a:txBody>
                  <a:tcPr/>
                </a:tc>
                <a:tc>
                  <a:txBody>
                    <a:bodyPr/>
                    <a:lstStyle/>
                    <a:p>
                      <a:pPr algn="l"/>
                      <a:endParaRPr lang="en-GB">
                        <a:latin typeface="Montserrat Classic" panose="020B0604020202020204" charset="0"/>
                      </a:endParaRPr>
                    </a:p>
                  </a:txBody>
                  <a:tcPr/>
                </a:tc>
                <a:extLst>
                  <a:ext uri="{0D108BD9-81ED-4DB2-BD59-A6C34878D82A}">
                    <a16:rowId xmlns:a16="http://schemas.microsoft.com/office/drawing/2014/main" val="1008091596"/>
                  </a:ext>
                </a:extLst>
              </a:tr>
              <a:tr h="370840">
                <a:tc>
                  <a:txBody>
                    <a:bodyPr/>
                    <a:lstStyle/>
                    <a:p>
                      <a:pPr algn="l"/>
                      <a:endParaRPr lang="en-GB">
                        <a:latin typeface="Montserrat Classic" panose="020B0604020202020204" charset="0"/>
                      </a:endParaRPr>
                    </a:p>
                  </a:txBody>
                  <a:tcPr/>
                </a:tc>
                <a:tc>
                  <a:txBody>
                    <a:bodyPr/>
                    <a:lstStyle/>
                    <a:p>
                      <a:pPr algn="l"/>
                      <a:endParaRPr lang="en-GB">
                        <a:latin typeface="Montserrat Classic" panose="020B0604020202020204" charset="0"/>
                      </a:endParaRPr>
                    </a:p>
                  </a:txBody>
                  <a:tcPr/>
                </a:tc>
                <a:tc>
                  <a:txBody>
                    <a:bodyPr/>
                    <a:lstStyle/>
                    <a:p>
                      <a:pPr algn="l"/>
                      <a:endParaRPr lang="en-GB">
                        <a:latin typeface="Montserrat Classic" panose="020B0604020202020204" charset="0"/>
                      </a:endParaRPr>
                    </a:p>
                  </a:txBody>
                  <a:tcPr/>
                </a:tc>
                <a:tc>
                  <a:txBody>
                    <a:bodyPr/>
                    <a:lstStyle/>
                    <a:p>
                      <a:pPr algn="l"/>
                      <a:endParaRPr lang="en-GB" dirty="0">
                        <a:latin typeface="Montserrat Classic" panose="020B0604020202020204" charset="0"/>
                      </a:endParaRPr>
                    </a:p>
                  </a:txBody>
                  <a:tcPr/>
                </a:tc>
                <a:tc>
                  <a:txBody>
                    <a:bodyPr/>
                    <a:lstStyle/>
                    <a:p>
                      <a:pPr algn="l"/>
                      <a:endParaRPr lang="en-GB">
                        <a:latin typeface="Montserrat Classic" panose="020B0604020202020204" charset="0"/>
                      </a:endParaRPr>
                    </a:p>
                  </a:txBody>
                  <a:tcPr/>
                </a:tc>
                <a:tc>
                  <a:txBody>
                    <a:bodyPr/>
                    <a:lstStyle/>
                    <a:p>
                      <a:pPr algn="l"/>
                      <a:endParaRPr lang="en-GB">
                        <a:latin typeface="Montserrat Classic" panose="020B0604020202020204" charset="0"/>
                      </a:endParaRPr>
                    </a:p>
                  </a:txBody>
                  <a:tcPr/>
                </a:tc>
                <a:tc>
                  <a:txBody>
                    <a:bodyPr/>
                    <a:lstStyle/>
                    <a:p>
                      <a:pPr algn="l"/>
                      <a:endParaRPr lang="en-GB">
                        <a:latin typeface="Montserrat Classic" panose="020B0604020202020204" charset="0"/>
                      </a:endParaRPr>
                    </a:p>
                  </a:txBody>
                  <a:tcPr/>
                </a:tc>
                <a:tc>
                  <a:txBody>
                    <a:bodyPr/>
                    <a:lstStyle/>
                    <a:p>
                      <a:pPr algn="l"/>
                      <a:endParaRPr lang="en-GB">
                        <a:latin typeface="Montserrat Classic" panose="020B0604020202020204" charset="0"/>
                      </a:endParaRPr>
                    </a:p>
                  </a:txBody>
                  <a:tcPr/>
                </a:tc>
                <a:extLst>
                  <a:ext uri="{0D108BD9-81ED-4DB2-BD59-A6C34878D82A}">
                    <a16:rowId xmlns:a16="http://schemas.microsoft.com/office/drawing/2014/main" val="2855508944"/>
                  </a:ext>
                </a:extLst>
              </a:tr>
              <a:tr h="370840">
                <a:tc>
                  <a:txBody>
                    <a:bodyPr/>
                    <a:lstStyle/>
                    <a:p>
                      <a:pPr algn="l"/>
                      <a:endParaRPr lang="en-GB">
                        <a:latin typeface="Montserrat Classic" panose="020B0604020202020204" charset="0"/>
                      </a:endParaRPr>
                    </a:p>
                  </a:txBody>
                  <a:tcPr/>
                </a:tc>
                <a:tc>
                  <a:txBody>
                    <a:bodyPr/>
                    <a:lstStyle/>
                    <a:p>
                      <a:pPr algn="l"/>
                      <a:endParaRPr lang="en-GB">
                        <a:latin typeface="Montserrat Classic" panose="020B0604020202020204" charset="0"/>
                      </a:endParaRPr>
                    </a:p>
                  </a:txBody>
                  <a:tcPr/>
                </a:tc>
                <a:tc>
                  <a:txBody>
                    <a:bodyPr/>
                    <a:lstStyle/>
                    <a:p>
                      <a:pPr algn="l"/>
                      <a:endParaRPr lang="en-GB" dirty="0">
                        <a:latin typeface="Montserrat Classic" panose="020B0604020202020204" charset="0"/>
                      </a:endParaRPr>
                    </a:p>
                  </a:txBody>
                  <a:tcPr/>
                </a:tc>
                <a:tc>
                  <a:txBody>
                    <a:bodyPr/>
                    <a:lstStyle/>
                    <a:p>
                      <a:pPr algn="l"/>
                      <a:endParaRPr lang="en-GB" dirty="0">
                        <a:latin typeface="Montserrat Classic" panose="020B0604020202020204" charset="0"/>
                      </a:endParaRPr>
                    </a:p>
                  </a:txBody>
                  <a:tcPr/>
                </a:tc>
                <a:tc>
                  <a:txBody>
                    <a:bodyPr/>
                    <a:lstStyle/>
                    <a:p>
                      <a:pPr algn="l"/>
                      <a:endParaRPr lang="en-GB">
                        <a:latin typeface="Montserrat Classic" panose="020B0604020202020204" charset="0"/>
                      </a:endParaRPr>
                    </a:p>
                  </a:txBody>
                  <a:tcPr/>
                </a:tc>
                <a:tc>
                  <a:txBody>
                    <a:bodyPr/>
                    <a:lstStyle/>
                    <a:p>
                      <a:pPr algn="l"/>
                      <a:endParaRPr lang="en-GB">
                        <a:latin typeface="Montserrat Classic" panose="020B0604020202020204" charset="0"/>
                      </a:endParaRPr>
                    </a:p>
                  </a:txBody>
                  <a:tcPr/>
                </a:tc>
                <a:tc>
                  <a:txBody>
                    <a:bodyPr/>
                    <a:lstStyle/>
                    <a:p>
                      <a:pPr algn="l"/>
                      <a:endParaRPr lang="en-GB">
                        <a:latin typeface="Montserrat Classic" panose="020B0604020202020204" charset="0"/>
                      </a:endParaRPr>
                    </a:p>
                  </a:txBody>
                  <a:tcPr/>
                </a:tc>
                <a:tc>
                  <a:txBody>
                    <a:bodyPr/>
                    <a:lstStyle/>
                    <a:p>
                      <a:pPr algn="l"/>
                      <a:endParaRPr lang="en-GB">
                        <a:latin typeface="Montserrat Classic" panose="020B0604020202020204" charset="0"/>
                      </a:endParaRPr>
                    </a:p>
                  </a:txBody>
                  <a:tcPr/>
                </a:tc>
                <a:extLst>
                  <a:ext uri="{0D108BD9-81ED-4DB2-BD59-A6C34878D82A}">
                    <a16:rowId xmlns:a16="http://schemas.microsoft.com/office/drawing/2014/main" val="765065159"/>
                  </a:ext>
                </a:extLst>
              </a:tr>
              <a:tr h="370840">
                <a:tc>
                  <a:txBody>
                    <a:bodyPr/>
                    <a:lstStyle/>
                    <a:p>
                      <a:pPr algn="l"/>
                      <a:endParaRPr lang="en-GB">
                        <a:latin typeface="Montserrat Classic" panose="020B0604020202020204" charset="0"/>
                      </a:endParaRPr>
                    </a:p>
                  </a:txBody>
                  <a:tcPr/>
                </a:tc>
                <a:tc>
                  <a:txBody>
                    <a:bodyPr/>
                    <a:lstStyle/>
                    <a:p>
                      <a:pPr algn="l"/>
                      <a:endParaRPr lang="en-GB">
                        <a:latin typeface="Montserrat Classic" panose="020B0604020202020204" charset="0"/>
                      </a:endParaRPr>
                    </a:p>
                  </a:txBody>
                  <a:tcPr/>
                </a:tc>
                <a:tc>
                  <a:txBody>
                    <a:bodyPr/>
                    <a:lstStyle/>
                    <a:p>
                      <a:pPr algn="l"/>
                      <a:endParaRPr lang="en-GB">
                        <a:latin typeface="Montserrat Classic" panose="020B0604020202020204" charset="0"/>
                      </a:endParaRPr>
                    </a:p>
                  </a:txBody>
                  <a:tcPr/>
                </a:tc>
                <a:tc>
                  <a:txBody>
                    <a:bodyPr/>
                    <a:lstStyle/>
                    <a:p>
                      <a:pPr algn="l"/>
                      <a:endParaRPr lang="en-GB" dirty="0">
                        <a:latin typeface="Montserrat Classic" panose="020B0604020202020204" charset="0"/>
                      </a:endParaRPr>
                    </a:p>
                  </a:txBody>
                  <a:tcPr/>
                </a:tc>
                <a:tc>
                  <a:txBody>
                    <a:bodyPr/>
                    <a:lstStyle/>
                    <a:p>
                      <a:pPr algn="l"/>
                      <a:endParaRPr lang="en-GB" dirty="0">
                        <a:latin typeface="Montserrat Classic" panose="020B0604020202020204" charset="0"/>
                      </a:endParaRPr>
                    </a:p>
                  </a:txBody>
                  <a:tcPr/>
                </a:tc>
                <a:tc>
                  <a:txBody>
                    <a:bodyPr/>
                    <a:lstStyle/>
                    <a:p>
                      <a:pPr algn="l"/>
                      <a:endParaRPr lang="en-GB" dirty="0">
                        <a:latin typeface="Montserrat Classic" panose="020B0604020202020204" charset="0"/>
                      </a:endParaRPr>
                    </a:p>
                  </a:txBody>
                  <a:tcPr/>
                </a:tc>
                <a:tc>
                  <a:txBody>
                    <a:bodyPr/>
                    <a:lstStyle/>
                    <a:p>
                      <a:pPr algn="l"/>
                      <a:endParaRPr lang="en-GB" dirty="0">
                        <a:latin typeface="Montserrat Classic" panose="020B0604020202020204" charset="0"/>
                      </a:endParaRPr>
                    </a:p>
                  </a:txBody>
                  <a:tcPr/>
                </a:tc>
                <a:tc>
                  <a:txBody>
                    <a:bodyPr/>
                    <a:lstStyle/>
                    <a:p>
                      <a:pPr algn="l"/>
                      <a:endParaRPr lang="en-GB">
                        <a:latin typeface="Montserrat Classic" panose="020B0604020202020204" charset="0"/>
                      </a:endParaRPr>
                    </a:p>
                  </a:txBody>
                  <a:tcPr/>
                </a:tc>
                <a:extLst>
                  <a:ext uri="{0D108BD9-81ED-4DB2-BD59-A6C34878D82A}">
                    <a16:rowId xmlns:a16="http://schemas.microsoft.com/office/drawing/2014/main" val="1892160068"/>
                  </a:ext>
                </a:extLst>
              </a:tr>
              <a:tr h="370840">
                <a:tc>
                  <a:txBody>
                    <a:bodyPr/>
                    <a:lstStyle/>
                    <a:p>
                      <a:pPr algn="l"/>
                      <a:endParaRPr lang="en-GB">
                        <a:latin typeface="Montserrat Classic" panose="020B0604020202020204" charset="0"/>
                      </a:endParaRPr>
                    </a:p>
                  </a:txBody>
                  <a:tcPr/>
                </a:tc>
                <a:tc>
                  <a:txBody>
                    <a:bodyPr/>
                    <a:lstStyle/>
                    <a:p>
                      <a:pPr algn="l"/>
                      <a:endParaRPr lang="en-GB">
                        <a:latin typeface="Montserrat Classic" panose="020B0604020202020204" charset="0"/>
                      </a:endParaRPr>
                    </a:p>
                  </a:txBody>
                  <a:tcPr/>
                </a:tc>
                <a:tc>
                  <a:txBody>
                    <a:bodyPr/>
                    <a:lstStyle/>
                    <a:p>
                      <a:pPr algn="l"/>
                      <a:endParaRPr lang="en-GB">
                        <a:latin typeface="Montserrat Classic" panose="020B0604020202020204" charset="0"/>
                      </a:endParaRPr>
                    </a:p>
                  </a:txBody>
                  <a:tcPr/>
                </a:tc>
                <a:tc>
                  <a:txBody>
                    <a:bodyPr/>
                    <a:lstStyle/>
                    <a:p>
                      <a:pPr algn="l"/>
                      <a:endParaRPr lang="en-GB" dirty="0">
                        <a:latin typeface="Montserrat Classic" panose="020B0604020202020204" charset="0"/>
                      </a:endParaRPr>
                    </a:p>
                  </a:txBody>
                  <a:tcPr/>
                </a:tc>
                <a:tc>
                  <a:txBody>
                    <a:bodyPr/>
                    <a:lstStyle/>
                    <a:p>
                      <a:pPr algn="l"/>
                      <a:endParaRPr lang="en-GB" dirty="0">
                        <a:latin typeface="Montserrat Classic" panose="020B0604020202020204" charset="0"/>
                      </a:endParaRPr>
                    </a:p>
                  </a:txBody>
                  <a:tcPr/>
                </a:tc>
                <a:tc>
                  <a:txBody>
                    <a:bodyPr/>
                    <a:lstStyle/>
                    <a:p>
                      <a:pPr algn="l"/>
                      <a:endParaRPr lang="en-GB" dirty="0">
                        <a:latin typeface="Montserrat Classic" panose="020B0604020202020204" charset="0"/>
                      </a:endParaRPr>
                    </a:p>
                  </a:txBody>
                  <a:tcPr/>
                </a:tc>
                <a:tc>
                  <a:txBody>
                    <a:bodyPr/>
                    <a:lstStyle/>
                    <a:p>
                      <a:pPr algn="l"/>
                      <a:endParaRPr lang="en-GB" dirty="0">
                        <a:latin typeface="Montserrat Classic" panose="020B0604020202020204" charset="0"/>
                      </a:endParaRPr>
                    </a:p>
                  </a:txBody>
                  <a:tcPr/>
                </a:tc>
                <a:tc>
                  <a:txBody>
                    <a:bodyPr/>
                    <a:lstStyle/>
                    <a:p>
                      <a:pPr algn="l"/>
                      <a:endParaRPr lang="en-GB">
                        <a:latin typeface="Montserrat Classic" panose="020B0604020202020204" charset="0"/>
                      </a:endParaRPr>
                    </a:p>
                  </a:txBody>
                  <a:tcPr/>
                </a:tc>
                <a:extLst>
                  <a:ext uri="{0D108BD9-81ED-4DB2-BD59-A6C34878D82A}">
                    <a16:rowId xmlns:a16="http://schemas.microsoft.com/office/drawing/2014/main" val="469336033"/>
                  </a:ext>
                </a:extLst>
              </a:tr>
              <a:tr h="370840">
                <a:tc>
                  <a:txBody>
                    <a:bodyPr/>
                    <a:lstStyle/>
                    <a:p>
                      <a:pPr algn="l"/>
                      <a:endParaRPr lang="en-GB">
                        <a:latin typeface="Montserrat Classic" panose="020B0604020202020204" charset="0"/>
                      </a:endParaRPr>
                    </a:p>
                  </a:txBody>
                  <a:tcPr/>
                </a:tc>
                <a:tc>
                  <a:txBody>
                    <a:bodyPr/>
                    <a:lstStyle/>
                    <a:p>
                      <a:pPr algn="l"/>
                      <a:endParaRPr lang="en-GB">
                        <a:latin typeface="Montserrat Classic" panose="020B0604020202020204" charset="0"/>
                      </a:endParaRPr>
                    </a:p>
                  </a:txBody>
                  <a:tcPr/>
                </a:tc>
                <a:tc>
                  <a:txBody>
                    <a:bodyPr/>
                    <a:lstStyle/>
                    <a:p>
                      <a:pPr algn="l"/>
                      <a:endParaRPr lang="en-GB">
                        <a:latin typeface="Montserrat Classic" panose="020B0604020202020204" charset="0"/>
                      </a:endParaRPr>
                    </a:p>
                  </a:txBody>
                  <a:tcPr/>
                </a:tc>
                <a:tc>
                  <a:txBody>
                    <a:bodyPr/>
                    <a:lstStyle/>
                    <a:p>
                      <a:pPr algn="l"/>
                      <a:endParaRPr lang="en-GB">
                        <a:latin typeface="Montserrat Classic" panose="020B0604020202020204" charset="0"/>
                      </a:endParaRPr>
                    </a:p>
                  </a:txBody>
                  <a:tcPr/>
                </a:tc>
                <a:tc>
                  <a:txBody>
                    <a:bodyPr/>
                    <a:lstStyle/>
                    <a:p>
                      <a:pPr algn="l"/>
                      <a:endParaRPr lang="en-GB" dirty="0">
                        <a:latin typeface="Montserrat Classic" panose="020B0604020202020204" charset="0"/>
                      </a:endParaRPr>
                    </a:p>
                  </a:txBody>
                  <a:tcPr/>
                </a:tc>
                <a:tc>
                  <a:txBody>
                    <a:bodyPr/>
                    <a:lstStyle/>
                    <a:p>
                      <a:pPr algn="l"/>
                      <a:endParaRPr lang="en-GB" dirty="0">
                        <a:latin typeface="Montserrat Classic" panose="020B0604020202020204" charset="0"/>
                      </a:endParaRPr>
                    </a:p>
                  </a:txBody>
                  <a:tcPr/>
                </a:tc>
                <a:tc>
                  <a:txBody>
                    <a:bodyPr/>
                    <a:lstStyle/>
                    <a:p>
                      <a:pPr algn="l"/>
                      <a:endParaRPr lang="en-GB" dirty="0">
                        <a:latin typeface="Montserrat Classic" panose="020B0604020202020204" charset="0"/>
                      </a:endParaRPr>
                    </a:p>
                  </a:txBody>
                  <a:tcPr/>
                </a:tc>
                <a:tc>
                  <a:txBody>
                    <a:bodyPr/>
                    <a:lstStyle/>
                    <a:p>
                      <a:pPr algn="l"/>
                      <a:endParaRPr lang="en-GB" dirty="0">
                        <a:latin typeface="Montserrat Classic" panose="020B0604020202020204" charset="0"/>
                      </a:endParaRPr>
                    </a:p>
                  </a:txBody>
                  <a:tcPr/>
                </a:tc>
                <a:extLst>
                  <a:ext uri="{0D108BD9-81ED-4DB2-BD59-A6C34878D82A}">
                    <a16:rowId xmlns:a16="http://schemas.microsoft.com/office/drawing/2014/main" val="1942521364"/>
                  </a:ext>
                </a:extLst>
              </a:tr>
            </a:tbl>
          </a:graphicData>
        </a:graphic>
      </p:graphicFrame>
      <p:pic>
        <p:nvPicPr>
          <p:cNvPr id="3" name="Picture 2" descr="A logo with a lightning bolt in the middle&#10;&#10;Description automatically generated">
            <a:extLst>
              <a:ext uri="{FF2B5EF4-FFF2-40B4-BE49-F238E27FC236}">
                <a16:creationId xmlns:a16="http://schemas.microsoft.com/office/drawing/2014/main" id="{261FC9BB-10FF-07A0-56B0-E358CC4E64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16250" y="285750"/>
            <a:ext cx="2266950" cy="2266950"/>
          </a:xfrm>
          <a:prstGeom prst="rect">
            <a:avLst/>
          </a:prstGeom>
        </p:spPr>
      </p:pic>
    </p:spTree>
    <p:extLst>
      <p:ext uri="{BB962C8B-B14F-4D97-AF65-F5344CB8AC3E}">
        <p14:creationId xmlns:p14="http://schemas.microsoft.com/office/powerpoint/2010/main" val="3048196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8"/>
          <p:cNvGrpSpPr/>
          <p:nvPr/>
        </p:nvGrpSpPr>
        <p:grpSpPr>
          <a:xfrm>
            <a:off x="3336552" y="2110022"/>
            <a:ext cx="11614896" cy="6066956"/>
            <a:chOff x="0" y="0"/>
            <a:chExt cx="1556067" cy="812800"/>
          </a:xfrm>
          <a:solidFill>
            <a:srgbClr val="DD753F"/>
          </a:solidFill>
        </p:grpSpPr>
        <p:sp>
          <p:nvSpPr>
            <p:cNvPr id="9" name="Freeform 9"/>
            <p:cNvSpPr/>
            <p:nvPr/>
          </p:nvSpPr>
          <p:spPr>
            <a:xfrm>
              <a:off x="0" y="0"/>
              <a:ext cx="1556067" cy="812800"/>
            </a:xfrm>
            <a:custGeom>
              <a:avLst/>
              <a:gdLst/>
              <a:ahLst/>
              <a:cxnLst/>
              <a:rect l="l" t="t" r="r" b="b"/>
              <a:pathLst>
                <a:path w="1556067" h="812800">
                  <a:moveTo>
                    <a:pt x="0" y="0"/>
                  </a:moveTo>
                  <a:lnTo>
                    <a:pt x="1556067" y="0"/>
                  </a:lnTo>
                  <a:lnTo>
                    <a:pt x="1556067" y="812800"/>
                  </a:lnTo>
                  <a:lnTo>
                    <a:pt x="0" y="812800"/>
                  </a:lnTo>
                  <a:close/>
                </a:path>
              </a:pathLst>
            </a:custGeom>
            <a:grpFill/>
          </p:spPr>
          <p:txBody>
            <a:bodyPr/>
            <a:lstStyle/>
            <a:p>
              <a:endParaRPr lang="en-US"/>
            </a:p>
          </p:txBody>
        </p:sp>
        <p:sp>
          <p:nvSpPr>
            <p:cNvPr id="10" name="TextBox 10"/>
            <p:cNvSpPr txBox="1"/>
            <p:nvPr/>
          </p:nvSpPr>
          <p:spPr>
            <a:xfrm>
              <a:off x="0" y="-47625"/>
              <a:ext cx="1556067" cy="860425"/>
            </a:xfrm>
            <a:prstGeom prst="rect">
              <a:avLst/>
            </a:prstGeom>
            <a:grpFill/>
          </p:spPr>
          <p:txBody>
            <a:bodyPr lIns="50800" tIns="50800" rIns="50800" bIns="50800" rtlCol="0" anchor="ctr"/>
            <a:lstStyle/>
            <a:p>
              <a:pPr algn="ctr">
                <a:lnSpc>
                  <a:spcPts val="3359"/>
                </a:lnSpc>
              </a:pPr>
              <a:endParaRPr/>
            </a:p>
          </p:txBody>
        </p:sp>
      </p:grpSp>
      <p:sp>
        <p:nvSpPr>
          <p:cNvPr id="11" name="TextBox 11"/>
          <p:cNvSpPr txBox="1"/>
          <p:nvPr/>
        </p:nvSpPr>
        <p:spPr>
          <a:xfrm>
            <a:off x="4348638" y="3586079"/>
            <a:ext cx="9590723" cy="3610142"/>
          </a:xfrm>
          <a:prstGeom prst="rect">
            <a:avLst/>
          </a:prstGeom>
        </p:spPr>
        <p:txBody>
          <a:bodyPr lIns="0" tIns="0" rIns="0" bIns="0" rtlCol="0" anchor="t">
            <a:spAutoFit/>
          </a:bodyPr>
          <a:lstStyle/>
          <a:p>
            <a:pPr algn="ctr">
              <a:lnSpc>
                <a:spcPts val="13646"/>
              </a:lnSpc>
            </a:pPr>
            <a:r>
              <a:rPr lang="en-US" sz="15685" dirty="0">
                <a:solidFill>
                  <a:schemeClr val="bg1"/>
                </a:solidFill>
                <a:latin typeface="Montserrat Bold"/>
                <a:ea typeface="Montserrat Bold"/>
                <a:cs typeface="Montserrat Bold"/>
                <a:sym typeface="Montserrat Bold"/>
              </a:rPr>
              <a:t>THANK</a:t>
            </a:r>
          </a:p>
          <a:p>
            <a:pPr marL="0" lvl="0" indent="0" algn="ctr">
              <a:lnSpc>
                <a:spcPts val="13646"/>
              </a:lnSpc>
            </a:pPr>
            <a:r>
              <a:rPr lang="en-US" sz="15685" dirty="0">
                <a:solidFill>
                  <a:schemeClr val="bg1"/>
                </a:solidFill>
                <a:latin typeface="Montserrat Bold"/>
                <a:ea typeface="Montserrat Bold"/>
                <a:cs typeface="Montserrat Bold"/>
                <a:sym typeface="Montserrat Bold"/>
              </a:rPr>
              <a:t>YOU</a:t>
            </a:r>
          </a:p>
        </p:txBody>
      </p:sp>
      <p:pic>
        <p:nvPicPr>
          <p:cNvPr id="13" name="Picture 12" descr="A logo with a lightning bolt in the middle&#10;&#10;Description automatically generated">
            <a:extLst>
              <a:ext uri="{FF2B5EF4-FFF2-40B4-BE49-F238E27FC236}">
                <a16:creationId xmlns:a16="http://schemas.microsoft.com/office/drawing/2014/main" id="{A2DC040A-6EBD-AE57-9F0B-1385996B43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6250" y="285750"/>
            <a:ext cx="2266950" cy="22669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BB44ECA5-4261-F6FE-D779-DE1E84AD3E57}"/>
              </a:ext>
            </a:extLst>
          </p:cNvPr>
          <p:cNvGrpSpPr/>
          <p:nvPr/>
        </p:nvGrpSpPr>
        <p:grpSpPr>
          <a:xfrm>
            <a:off x="7473696" y="3103822"/>
            <a:ext cx="8147304" cy="4214176"/>
            <a:chOff x="3987589" y="380804"/>
            <a:chExt cx="6729984" cy="3481070"/>
          </a:xfrm>
        </p:grpSpPr>
        <p:sp>
          <p:nvSpPr>
            <p:cNvPr id="30" name="Rectangle: Top Corners Rounded 29">
              <a:extLst>
                <a:ext uri="{FF2B5EF4-FFF2-40B4-BE49-F238E27FC236}">
                  <a16:creationId xmlns:a16="http://schemas.microsoft.com/office/drawing/2014/main" id="{EC4D184E-680F-7E49-FEE5-A816B9A5261A}"/>
                </a:ext>
              </a:extLst>
            </p:cNvPr>
            <p:cNvSpPr/>
            <p:nvPr/>
          </p:nvSpPr>
          <p:spPr>
            <a:xfrm rot="5400000">
              <a:off x="5612046" y="-1243653"/>
              <a:ext cx="3481070" cy="6729984"/>
            </a:xfrm>
            <a:prstGeom prst="round2SameRect">
              <a:avLst/>
            </a:pr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a:lstStyle/>
            <a:p>
              <a:endParaRPr lang="en-NG"/>
            </a:p>
          </p:txBody>
        </p:sp>
        <p:sp>
          <p:nvSpPr>
            <p:cNvPr id="32" name="Rectangle: Top Corners Rounded 4">
              <a:extLst>
                <a:ext uri="{FF2B5EF4-FFF2-40B4-BE49-F238E27FC236}">
                  <a16:creationId xmlns:a16="http://schemas.microsoft.com/office/drawing/2014/main" id="{0CA15F33-692F-8095-979E-C2701F0B4633}"/>
                </a:ext>
              </a:extLst>
            </p:cNvPr>
            <p:cNvSpPr txBox="1"/>
            <p:nvPr/>
          </p:nvSpPr>
          <p:spPr>
            <a:xfrm>
              <a:off x="4120803" y="611279"/>
              <a:ext cx="6560052" cy="314120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8110" tIns="59055" rIns="118110" bIns="59055" numCol="1" spcCol="1270" anchor="ctr" anchorCtr="0">
              <a:noAutofit/>
            </a:bodyPr>
            <a:lstStyle/>
            <a:p>
              <a:pPr marL="342900" lvl="0" indent="-342900" rtl="0">
                <a:lnSpc>
                  <a:spcPct val="107000"/>
                </a:lnSpc>
                <a:buFont typeface="Wingdings" panose="05000000000000000000" pitchFamily="2" charset="2"/>
                <a:buChar char=""/>
              </a:pPr>
              <a:r>
                <a:rPr lang="en-GB" sz="3600" b="1" kern="100" dirty="0">
                  <a:solidFill>
                    <a:srgbClr val="151351"/>
                  </a:solidFill>
                  <a:effectLst/>
                  <a:latin typeface="Arial" panose="020B0604020202020204" pitchFamily="34" charset="0"/>
                  <a:ea typeface="Aptos" panose="020B0004020202020204" pitchFamily="34" charset="0"/>
                  <a:cs typeface="Arial" panose="020B0604020202020204" pitchFamily="34" charset="0"/>
                </a:rPr>
                <a:t> </a:t>
              </a:r>
              <a:r>
                <a:rPr lang="en-NG" sz="3600" b="1" kern="100" dirty="0">
                  <a:solidFill>
                    <a:srgbClr val="151351"/>
                  </a:solidFill>
                  <a:effectLst/>
                  <a:latin typeface="Arial" panose="020B0604020202020204" pitchFamily="34" charset="0"/>
                  <a:ea typeface="Aptos" panose="020B0004020202020204" pitchFamily="34" charset="0"/>
                  <a:cs typeface="Arial" panose="020B0604020202020204" pitchFamily="34" charset="0"/>
                </a:rPr>
                <a:t>Safety</a:t>
              </a:r>
              <a:endParaRPr lang="en-NG" sz="3600" kern="100" dirty="0">
                <a:solidFill>
                  <a:srgbClr val="151351"/>
                </a:solidFill>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buFont typeface="Wingdings" panose="05000000000000000000" pitchFamily="2" charset="2"/>
                <a:buChar char=""/>
              </a:pPr>
              <a:r>
                <a:rPr lang="en-GB" sz="3600" b="1" kern="100" dirty="0">
                  <a:solidFill>
                    <a:srgbClr val="151351"/>
                  </a:solidFill>
                  <a:effectLst/>
                  <a:latin typeface="Arial" panose="020B0604020202020204" pitchFamily="34" charset="0"/>
                  <a:ea typeface="Aptos" panose="020B0004020202020204" pitchFamily="34" charset="0"/>
                  <a:cs typeface="Arial" panose="020B0604020202020204" pitchFamily="34" charset="0"/>
                </a:rPr>
                <a:t> </a:t>
              </a:r>
              <a:r>
                <a:rPr lang="en-NG" sz="3600" b="1" kern="100" dirty="0">
                  <a:solidFill>
                    <a:srgbClr val="151351"/>
                  </a:solidFill>
                  <a:effectLst/>
                  <a:latin typeface="Arial" panose="020B0604020202020204" pitchFamily="34" charset="0"/>
                  <a:ea typeface="Aptos" panose="020B0004020202020204" pitchFamily="34" charset="0"/>
                  <a:cs typeface="Arial" panose="020B0604020202020204" pitchFamily="34" charset="0"/>
                </a:rPr>
                <a:t>Professionalism</a:t>
              </a:r>
              <a:endParaRPr lang="en-NG" sz="3600" kern="100" dirty="0">
                <a:solidFill>
                  <a:srgbClr val="151351"/>
                </a:solidFill>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buFont typeface="Wingdings" panose="05000000000000000000" pitchFamily="2" charset="2"/>
                <a:buChar char=""/>
              </a:pPr>
              <a:r>
                <a:rPr lang="en-GB" sz="3600" b="1" kern="100" dirty="0">
                  <a:solidFill>
                    <a:srgbClr val="151351"/>
                  </a:solidFill>
                  <a:effectLst/>
                  <a:latin typeface="Arial" panose="020B0604020202020204" pitchFamily="34" charset="0"/>
                  <a:ea typeface="Aptos" panose="020B0004020202020204" pitchFamily="34" charset="0"/>
                  <a:cs typeface="Arial" panose="020B0604020202020204" pitchFamily="34" charset="0"/>
                </a:rPr>
                <a:t> </a:t>
              </a:r>
              <a:r>
                <a:rPr lang="en-NG" sz="3600" b="1" kern="100" dirty="0">
                  <a:solidFill>
                    <a:srgbClr val="151351"/>
                  </a:solidFill>
                  <a:effectLst/>
                  <a:latin typeface="Arial" panose="020B0604020202020204" pitchFamily="34" charset="0"/>
                  <a:ea typeface="Aptos" panose="020B0004020202020204" pitchFamily="34" charset="0"/>
                  <a:cs typeface="Arial" panose="020B0604020202020204" pitchFamily="34" charset="0"/>
                </a:rPr>
                <a:t>Integrity</a:t>
              </a:r>
              <a:endParaRPr lang="en-NG" sz="3600" kern="100" dirty="0">
                <a:solidFill>
                  <a:srgbClr val="151351"/>
                </a:solidFill>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buFont typeface="Wingdings" panose="05000000000000000000" pitchFamily="2" charset="2"/>
                <a:buChar char=""/>
              </a:pPr>
              <a:r>
                <a:rPr lang="en-GB" sz="3600" b="1" kern="100" dirty="0">
                  <a:solidFill>
                    <a:srgbClr val="151351"/>
                  </a:solidFill>
                  <a:effectLst/>
                  <a:latin typeface="Arial" panose="020B0604020202020204" pitchFamily="34" charset="0"/>
                  <a:ea typeface="Aptos" panose="020B0004020202020204" pitchFamily="34" charset="0"/>
                  <a:cs typeface="Arial" panose="020B0604020202020204" pitchFamily="34" charset="0"/>
                </a:rPr>
                <a:t> </a:t>
              </a:r>
              <a:r>
                <a:rPr lang="en-NG" sz="3600" b="1" kern="100" dirty="0">
                  <a:solidFill>
                    <a:srgbClr val="151351"/>
                  </a:solidFill>
                  <a:effectLst/>
                  <a:latin typeface="Arial" panose="020B0604020202020204" pitchFamily="34" charset="0"/>
                  <a:ea typeface="Aptos" panose="020B0004020202020204" pitchFamily="34" charset="0"/>
                  <a:cs typeface="Arial" panose="020B0604020202020204" pitchFamily="34" charset="0"/>
                </a:rPr>
                <a:t>Respect</a:t>
              </a:r>
              <a:endParaRPr lang="en-NG" sz="3600" kern="100" dirty="0">
                <a:solidFill>
                  <a:srgbClr val="151351"/>
                </a:solidFill>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buFont typeface="Wingdings" panose="05000000000000000000" pitchFamily="2" charset="2"/>
                <a:buChar char=""/>
              </a:pPr>
              <a:r>
                <a:rPr lang="en-GB" sz="3600" b="1" kern="100" dirty="0">
                  <a:solidFill>
                    <a:srgbClr val="151351"/>
                  </a:solidFill>
                  <a:effectLst/>
                  <a:latin typeface="Arial" panose="020B0604020202020204" pitchFamily="34" charset="0"/>
                  <a:ea typeface="Aptos" panose="020B0004020202020204" pitchFamily="34" charset="0"/>
                  <a:cs typeface="Arial" panose="020B0604020202020204" pitchFamily="34" charset="0"/>
                </a:rPr>
                <a:t> </a:t>
              </a:r>
              <a:r>
                <a:rPr lang="en-NG" sz="3600" b="1" kern="100" dirty="0">
                  <a:solidFill>
                    <a:srgbClr val="151351"/>
                  </a:solidFill>
                  <a:effectLst/>
                  <a:latin typeface="Arial" panose="020B0604020202020204" pitchFamily="34" charset="0"/>
                  <a:ea typeface="Aptos" panose="020B0004020202020204" pitchFamily="34" charset="0"/>
                  <a:cs typeface="Arial" panose="020B0604020202020204" pitchFamily="34" charset="0"/>
                </a:rPr>
                <a:t>Innovation</a:t>
              </a:r>
              <a:endParaRPr lang="en-NG" sz="3600" kern="100" dirty="0">
                <a:solidFill>
                  <a:srgbClr val="151351"/>
                </a:solidFill>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Wingdings" panose="05000000000000000000" pitchFamily="2" charset="2"/>
                <a:buChar char=""/>
              </a:pPr>
              <a:r>
                <a:rPr lang="en-GB" sz="3600" b="1" kern="100" dirty="0">
                  <a:solidFill>
                    <a:srgbClr val="151351"/>
                  </a:solidFill>
                  <a:effectLst/>
                  <a:latin typeface="Arial" panose="020B0604020202020204" pitchFamily="34" charset="0"/>
                  <a:ea typeface="Aptos" panose="020B0004020202020204" pitchFamily="34" charset="0"/>
                  <a:cs typeface="Arial" panose="020B0604020202020204" pitchFamily="34" charset="0"/>
                </a:rPr>
                <a:t> </a:t>
              </a:r>
              <a:r>
                <a:rPr lang="en-NG" sz="3600" b="1" kern="100" dirty="0">
                  <a:solidFill>
                    <a:srgbClr val="151351"/>
                  </a:solidFill>
                  <a:effectLst/>
                  <a:latin typeface="Arial" panose="020B0604020202020204" pitchFamily="34" charset="0"/>
                  <a:ea typeface="Aptos" panose="020B0004020202020204" pitchFamily="34" charset="0"/>
                  <a:cs typeface="Arial" panose="020B0604020202020204" pitchFamily="34" charset="0"/>
                </a:rPr>
                <a:t>Teamwork</a:t>
              </a:r>
              <a:endParaRPr lang="en-NG" sz="3600" kern="100" dirty="0">
                <a:solidFill>
                  <a:srgbClr val="151351"/>
                </a:solidFill>
                <a:effectLst/>
                <a:latin typeface="Arial" panose="020B0604020202020204" pitchFamily="34" charset="0"/>
                <a:ea typeface="Aptos" panose="020B0004020202020204" pitchFamily="34" charset="0"/>
                <a:cs typeface="Arial" panose="020B0604020202020204" pitchFamily="34" charset="0"/>
              </a:endParaRPr>
            </a:p>
          </p:txBody>
        </p:sp>
      </p:grpSp>
      <p:grpSp>
        <p:nvGrpSpPr>
          <p:cNvPr id="34" name="Group 33">
            <a:extLst>
              <a:ext uri="{FF2B5EF4-FFF2-40B4-BE49-F238E27FC236}">
                <a16:creationId xmlns:a16="http://schemas.microsoft.com/office/drawing/2014/main" id="{811AD2E9-93E9-E165-B50F-B286AF34AA14}"/>
              </a:ext>
            </a:extLst>
          </p:cNvPr>
          <p:cNvGrpSpPr/>
          <p:nvPr/>
        </p:nvGrpSpPr>
        <p:grpSpPr>
          <a:xfrm>
            <a:off x="2152702" y="1958340"/>
            <a:ext cx="5489074" cy="6309360"/>
            <a:chOff x="0" y="0"/>
            <a:chExt cx="3785616" cy="4351338"/>
          </a:xfrm>
        </p:grpSpPr>
        <p:sp>
          <p:nvSpPr>
            <p:cNvPr id="36" name="Rectangle: Rounded Corners 35">
              <a:extLst>
                <a:ext uri="{FF2B5EF4-FFF2-40B4-BE49-F238E27FC236}">
                  <a16:creationId xmlns:a16="http://schemas.microsoft.com/office/drawing/2014/main" id="{5B17751A-9D6D-EBA5-3931-0956DAA5E914}"/>
                </a:ext>
              </a:extLst>
            </p:cNvPr>
            <p:cNvSpPr/>
            <p:nvPr/>
          </p:nvSpPr>
          <p:spPr>
            <a:xfrm>
              <a:off x="0" y="0"/>
              <a:ext cx="3785616" cy="4351338"/>
            </a:xfrm>
            <a:prstGeom prst="roundRect">
              <a:avLst/>
            </a:prstGeom>
            <a:solidFill>
              <a:srgbClr val="DD753F"/>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NG"/>
            </a:p>
          </p:txBody>
        </p:sp>
        <p:sp>
          <p:nvSpPr>
            <p:cNvPr id="38" name="Rectangle: Rounded Corners 6">
              <a:extLst>
                <a:ext uri="{FF2B5EF4-FFF2-40B4-BE49-F238E27FC236}">
                  <a16:creationId xmlns:a16="http://schemas.microsoft.com/office/drawing/2014/main" id="{C605163A-CCE2-01C8-5C16-83A21D881D78}"/>
                </a:ext>
              </a:extLst>
            </p:cNvPr>
            <p:cNvSpPr txBox="1"/>
            <p:nvPr/>
          </p:nvSpPr>
          <p:spPr>
            <a:xfrm>
              <a:off x="184799" y="184799"/>
              <a:ext cx="3416018" cy="39817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47625" rIns="95250" bIns="47625" numCol="1" spcCol="1270" anchor="ctr" anchorCtr="0">
              <a:noAutofit/>
            </a:bodyPr>
            <a:lstStyle/>
            <a:p>
              <a:pPr algn="ctr" defTabSz="1600200">
                <a:lnSpc>
                  <a:spcPct val="90000"/>
                </a:lnSpc>
                <a:spcBef>
                  <a:spcPct val="0"/>
                </a:spcBef>
                <a:spcAft>
                  <a:spcPct val="35000"/>
                </a:spcAft>
              </a:pPr>
              <a:endParaRPr lang="en-US" sz="2500" kern="1200" dirty="0"/>
            </a:p>
          </p:txBody>
        </p:sp>
      </p:grpSp>
      <p:sp>
        <p:nvSpPr>
          <p:cNvPr id="39" name="TextBox 38">
            <a:extLst>
              <a:ext uri="{FF2B5EF4-FFF2-40B4-BE49-F238E27FC236}">
                <a16:creationId xmlns:a16="http://schemas.microsoft.com/office/drawing/2014/main" id="{43CA90A7-9B40-26CC-13D7-0FE0E99BD88F}"/>
              </a:ext>
            </a:extLst>
          </p:cNvPr>
          <p:cNvSpPr txBox="1"/>
          <p:nvPr/>
        </p:nvSpPr>
        <p:spPr>
          <a:xfrm>
            <a:off x="2290524" y="3736598"/>
            <a:ext cx="5213429" cy="2862322"/>
          </a:xfrm>
          <a:prstGeom prst="rect">
            <a:avLst/>
          </a:prstGeom>
          <a:noFill/>
        </p:spPr>
        <p:txBody>
          <a:bodyPr wrap="square">
            <a:spAutoFit/>
          </a:bodyPr>
          <a:lstStyle/>
          <a:p>
            <a:pPr algn="ctr"/>
            <a:r>
              <a:rPr lang="en-GB" sz="2000" dirty="0">
                <a:solidFill>
                  <a:schemeClr val="bg1"/>
                </a:solidFill>
                <a:latin typeface="Arial" panose="020B0604020202020204" pitchFamily="34" charset="0"/>
                <a:cs typeface="Arial" panose="020B0604020202020204" pitchFamily="34" charset="0"/>
              </a:rPr>
              <a:t>Yola Electricity Distribution Company (YEDC) is the distribution company responsible for the distribution of energy to Adamawa, Taraba, Borno, and Yobe states of Nigeria. Formally privatized in November 1, 2013 but was handed back to Government. It was formally taken over by Quest Electricity Nigeria Limited on 1st January 2022. </a:t>
            </a:r>
          </a:p>
        </p:txBody>
      </p:sp>
      <p:pic>
        <p:nvPicPr>
          <p:cNvPr id="40" name="Picture 39" descr="A logo with a lightning bolt in the middle&#10;&#10;Description automatically generated">
            <a:extLst>
              <a:ext uri="{FF2B5EF4-FFF2-40B4-BE49-F238E27FC236}">
                <a16:creationId xmlns:a16="http://schemas.microsoft.com/office/drawing/2014/main" id="{AE002654-59F7-DF4B-58D4-81F197EA2F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6250" y="285750"/>
            <a:ext cx="2266950" cy="2266950"/>
          </a:xfrm>
          <a:prstGeom prst="rect">
            <a:avLst/>
          </a:prstGeom>
        </p:spPr>
      </p:pic>
      <p:sp>
        <p:nvSpPr>
          <p:cNvPr id="41" name="TextBox 40">
            <a:extLst>
              <a:ext uri="{FF2B5EF4-FFF2-40B4-BE49-F238E27FC236}">
                <a16:creationId xmlns:a16="http://schemas.microsoft.com/office/drawing/2014/main" id="{4D12EABE-A9BA-1262-D88A-EA188410F260}"/>
              </a:ext>
            </a:extLst>
          </p:cNvPr>
          <p:cNvSpPr txBox="1"/>
          <p:nvPr/>
        </p:nvSpPr>
        <p:spPr>
          <a:xfrm>
            <a:off x="2600274" y="748725"/>
            <a:ext cx="3419526" cy="584775"/>
          </a:xfrm>
          <a:prstGeom prst="rect">
            <a:avLst/>
          </a:prstGeom>
          <a:noFill/>
        </p:spPr>
        <p:txBody>
          <a:bodyPr wrap="none" rtlCol="0">
            <a:spAutoFit/>
          </a:bodyPr>
          <a:lstStyle/>
          <a:p>
            <a:r>
              <a:rPr lang="en-GB" sz="3200" dirty="0">
                <a:solidFill>
                  <a:srgbClr val="151351"/>
                </a:solidFill>
                <a:latin typeface="Arial" panose="020B0604020202020204" pitchFamily="34" charset="0"/>
                <a:cs typeface="Arial" panose="020B0604020202020204" pitchFamily="34" charset="0"/>
              </a:rPr>
              <a:t>Company Profiles</a:t>
            </a:r>
            <a:endParaRPr lang="en-NG" sz="3200" dirty="0">
              <a:solidFill>
                <a:srgbClr val="151351"/>
              </a:solidFill>
              <a:latin typeface="Arial" panose="020B0604020202020204" pitchFamily="34" charset="0"/>
              <a:cs typeface="Arial" panose="020B0604020202020204" pitchFamily="34" charset="0"/>
            </a:endParaRPr>
          </a:p>
        </p:txBody>
      </p:sp>
      <p:sp>
        <p:nvSpPr>
          <p:cNvPr id="46" name="Rectangle 45">
            <a:extLst>
              <a:ext uri="{FF2B5EF4-FFF2-40B4-BE49-F238E27FC236}">
                <a16:creationId xmlns:a16="http://schemas.microsoft.com/office/drawing/2014/main" id="{ED22E778-995A-134F-89A2-69002764DA23}"/>
              </a:ext>
            </a:extLst>
          </p:cNvPr>
          <p:cNvSpPr/>
          <p:nvPr/>
        </p:nvSpPr>
        <p:spPr>
          <a:xfrm>
            <a:off x="2514600" y="869692"/>
            <a:ext cx="76200" cy="399038"/>
          </a:xfrm>
          <a:prstGeom prst="rect">
            <a:avLst/>
          </a:prstGeom>
          <a:solidFill>
            <a:srgbClr val="DD75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4">
            <a:extLst>
              <a:ext uri="{FF2B5EF4-FFF2-40B4-BE49-F238E27FC236}">
                <a16:creationId xmlns:a16="http://schemas.microsoft.com/office/drawing/2014/main" id="{B24676CF-5C9A-9DFD-C990-84D067F65F88}"/>
              </a:ext>
            </a:extLst>
          </p:cNvPr>
          <p:cNvSpPr/>
          <p:nvPr/>
        </p:nvSpPr>
        <p:spPr>
          <a:xfrm>
            <a:off x="3733800" y="4076700"/>
            <a:ext cx="11081496" cy="1770184"/>
          </a:xfrm>
          <a:custGeom>
            <a:avLst/>
            <a:gdLst/>
            <a:ahLst/>
            <a:cxnLst/>
            <a:rect l="l" t="t" r="r" b="b"/>
            <a:pathLst>
              <a:path w="11614896" h="6422442">
                <a:moveTo>
                  <a:pt x="0" y="0"/>
                </a:moveTo>
                <a:lnTo>
                  <a:pt x="11614896" y="0"/>
                </a:lnTo>
                <a:lnTo>
                  <a:pt x="11614896" y="6422442"/>
                </a:lnTo>
                <a:lnTo>
                  <a:pt x="0" y="6422442"/>
                </a:lnTo>
                <a:lnTo>
                  <a:pt x="0" y="0"/>
                </a:lnTo>
                <a:close/>
              </a:path>
            </a:pathLst>
          </a:custGeom>
          <a:solidFill>
            <a:srgbClr val="151351"/>
          </a:solidFill>
          <a:ln>
            <a:noFill/>
          </a:ln>
        </p:spPr>
        <p:txBody>
          <a:bodyPr/>
          <a:lstStyle/>
          <a:p>
            <a:endParaRPr lang="en-NG" dirty="0"/>
          </a:p>
        </p:txBody>
      </p:sp>
      <p:sp>
        <p:nvSpPr>
          <p:cNvPr id="4" name="Freeform 4"/>
          <p:cNvSpPr/>
          <p:nvPr/>
        </p:nvSpPr>
        <p:spPr>
          <a:xfrm>
            <a:off x="3733800" y="4076700"/>
            <a:ext cx="11081496" cy="1752600"/>
          </a:xfrm>
          <a:custGeom>
            <a:avLst/>
            <a:gdLst/>
            <a:ahLst/>
            <a:cxnLst/>
            <a:rect l="l" t="t" r="r" b="b"/>
            <a:pathLst>
              <a:path w="11614896" h="6422442">
                <a:moveTo>
                  <a:pt x="0" y="0"/>
                </a:moveTo>
                <a:lnTo>
                  <a:pt x="11614896" y="0"/>
                </a:lnTo>
                <a:lnTo>
                  <a:pt x="11614896" y="6422442"/>
                </a:lnTo>
                <a:lnTo>
                  <a:pt x="0" y="6422442"/>
                </a:lnTo>
                <a:lnTo>
                  <a:pt x="0" y="0"/>
                </a:lnTo>
                <a:close/>
              </a:path>
            </a:pathLst>
          </a:custGeom>
          <a:solidFill>
            <a:srgbClr val="E45626"/>
          </a:solidFill>
          <a:ln>
            <a:solidFill>
              <a:srgbClr val="002060"/>
            </a:solidFill>
          </a:ln>
        </p:spPr>
        <p:txBody>
          <a:bodyPr/>
          <a:lstStyle/>
          <a:p>
            <a:endParaRPr lang="en-NG" dirty="0"/>
          </a:p>
        </p:txBody>
      </p:sp>
      <p:grpSp>
        <p:nvGrpSpPr>
          <p:cNvPr id="5" name="Group 5"/>
          <p:cNvGrpSpPr/>
          <p:nvPr/>
        </p:nvGrpSpPr>
        <p:grpSpPr>
          <a:xfrm>
            <a:off x="15077932" y="356288"/>
            <a:ext cx="2477008" cy="922807"/>
            <a:chOff x="0" y="0"/>
            <a:chExt cx="3302677" cy="1230409"/>
          </a:xfrm>
        </p:grpSpPr>
        <p:sp>
          <p:nvSpPr>
            <p:cNvPr id="6" name="Freeform 6"/>
            <p:cNvSpPr/>
            <p:nvPr/>
          </p:nvSpPr>
          <p:spPr>
            <a:xfrm>
              <a:off x="0" y="0"/>
              <a:ext cx="3302635" cy="1230376"/>
            </a:xfrm>
            <a:custGeom>
              <a:avLst/>
              <a:gdLst/>
              <a:ahLst/>
              <a:cxnLst/>
              <a:rect l="l" t="t" r="r" b="b"/>
              <a:pathLst>
                <a:path w="3302635" h="1230376">
                  <a:moveTo>
                    <a:pt x="0" y="0"/>
                  </a:moveTo>
                  <a:lnTo>
                    <a:pt x="3302635" y="0"/>
                  </a:lnTo>
                  <a:lnTo>
                    <a:pt x="3302635" y="1230376"/>
                  </a:lnTo>
                  <a:lnTo>
                    <a:pt x="0" y="1230376"/>
                  </a:lnTo>
                  <a:lnTo>
                    <a:pt x="0" y="0"/>
                  </a:lnTo>
                  <a:close/>
                </a:path>
              </a:pathLst>
            </a:custGeom>
            <a:blipFill>
              <a:blip r:embed="rId2"/>
              <a:stretch>
                <a:fillRect r="-1" b="-2"/>
              </a:stretch>
            </a:blipFill>
          </p:spPr>
          <p:txBody>
            <a:bodyPr/>
            <a:lstStyle/>
            <a:p>
              <a:endParaRPr lang="en-NG"/>
            </a:p>
          </p:txBody>
        </p:sp>
      </p:grpSp>
      <p:sp>
        <p:nvSpPr>
          <p:cNvPr id="8" name="TextBox 7">
            <a:extLst>
              <a:ext uri="{FF2B5EF4-FFF2-40B4-BE49-F238E27FC236}">
                <a16:creationId xmlns:a16="http://schemas.microsoft.com/office/drawing/2014/main" id="{E8411792-B684-EA86-13EA-504591193E9D}"/>
              </a:ext>
            </a:extLst>
          </p:cNvPr>
          <p:cNvSpPr txBox="1"/>
          <p:nvPr/>
        </p:nvSpPr>
        <p:spPr>
          <a:xfrm>
            <a:off x="4724400" y="4352835"/>
            <a:ext cx="8839200" cy="1200329"/>
          </a:xfrm>
          <a:prstGeom prst="rect">
            <a:avLst/>
          </a:prstGeom>
          <a:noFill/>
        </p:spPr>
        <p:txBody>
          <a:bodyPr wrap="square" rtlCol="0">
            <a:spAutoFit/>
          </a:bodyPr>
          <a:lstStyle/>
          <a:p>
            <a:pPr algn="ctr"/>
            <a:r>
              <a:rPr lang="en-US" sz="7200" dirty="0">
                <a:solidFill>
                  <a:schemeClr val="bg1"/>
                </a:solidFill>
                <a:latin typeface="Montserrat Classic" panose="020B0604020202020204" charset="0"/>
              </a:rPr>
              <a:t>11kV ABTI FEEDER</a:t>
            </a:r>
          </a:p>
        </p:txBody>
      </p:sp>
      <p:pic>
        <p:nvPicPr>
          <p:cNvPr id="7" name="Picture 6" descr="A logo with a lightning bolt in the middle&#10;&#10;Description automatically generated">
            <a:extLst>
              <a:ext uri="{FF2B5EF4-FFF2-40B4-BE49-F238E27FC236}">
                <a16:creationId xmlns:a16="http://schemas.microsoft.com/office/drawing/2014/main" id="{2DDA323E-AD5A-9255-1B89-A3E94AE9E1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6250" y="285750"/>
            <a:ext cx="2266950" cy="2266950"/>
          </a:xfrm>
          <a:prstGeom prst="rect">
            <a:avLst/>
          </a:prstGeom>
        </p:spPr>
      </p:pic>
    </p:spTree>
    <p:extLst>
      <p:ext uri="{BB962C8B-B14F-4D97-AF65-F5344CB8AC3E}">
        <p14:creationId xmlns:p14="http://schemas.microsoft.com/office/powerpoint/2010/main" val="695540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8"/>
          <p:cNvSpPr/>
          <p:nvPr/>
        </p:nvSpPr>
        <p:spPr>
          <a:xfrm>
            <a:off x="15580976" y="-38100"/>
            <a:ext cx="2477008" cy="922807"/>
          </a:xfrm>
          <a:custGeom>
            <a:avLst/>
            <a:gdLst/>
            <a:ahLst/>
            <a:cxnLst/>
            <a:rect l="l" t="t" r="r" b="b"/>
            <a:pathLst>
              <a:path w="2477008" h="922807">
                <a:moveTo>
                  <a:pt x="0" y="0"/>
                </a:moveTo>
                <a:lnTo>
                  <a:pt x="2477008" y="0"/>
                </a:lnTo>
                <a:lnTo>
                  <a:pt x="2477008" y="922807"/>
                </a:lnTo>
                <a:lnTo>
                  <a:pt x="0" y="922807"/>
                </a:lnTo>
                <a:lnTo>
                  <a:pt x="0" y="0"/>
                </a:lnTo>
                <a:close/>
              </a:path>
            </a:pathLst>
          </a:custGeom>
          <a:blipFill>
            <a:blip r:embed="rId2"/>
            <a:stretch>
              <a:fillRect/>
            </a:stretch>
          </a:blipFill>
        </p:spPr>
        <p:txBody>
          <a:bodyPr/>
          <a:lstStyle/>
          <a:p>
            <a:endParaRPr lang="en-US"/>
          </a:p>
        </p:txBody>
      </p:sp>
      <p:sp>
        <p:nvSpPr>
          <p:cNvPr id="12" name="TextBox 12"/>
          <p:cNvSpPr txBox="1"/>
          <p:nvPr/>
        </p:nvSpPr>
        <p:spPr>
          <a:xfrm>
            <a:off x="586861" y="7394720"/>
            <a:ext cx="10425587" cy="339580"/>
          </a:xfrm>
          <a:prstGeom prst="rect">
            <a:avLst/>
          </a:prstGeom>
        </p:spPr>
        <p:txBody>
          <a:bodyPr lIns="0" tIns="0" rIns="0" bIns="0" rtlCol="0" anchor="t">
            <a:spAutoFit/>
          </a:bodyPr>
          <a:lstStyle/>
          <a:p>
            <a:pPr marL="0" lvl="0" indent="0" algn="l">
              <a:lnSpc>
                <a:spcPts val="2912"/>
              </a:lnSpc>
              <a:spcBef>
                <a:spcPct val="0"/>
              </a:spcBef>
            </a:pPr>
            <a:r>
              <a:rPr lang="en-US" sz="2000" dirty="0">
                <a:solidFill>
                  <a:srgbClr val="151351"/>
                </a:solidFill>
                <a:latin typeface="Montserrat Ultra-Bold"/>
                <a:ea typeface="Montserrat Ultra-Bold"/>
                <a:cs typeface="Montserrat Ultra-Bold"/>
                <a:sym typeface="Montserrat Ultra-Bold"/>
              </a:rPr>
              <a:t>DISTRIBUTION INVESTMENT REQUIREMENT: </a:t>
            </a:r>
            <a:r>
              <a:rPr lang="en-US" sz="2000" b="1" dirty="0">
                <a:solidFill>
                  <a:srgbClr val="151351"/>
                </a:solidFill>
                <a:latin typeface="Montserrat Classic" panose="020B0604020202020204" charset="0"/>
                <a:ea typeface="Montserrat Ultra-Bold"/>
                <a:cs typeface="Montserrat Ultra-Bold"/>
                <a:sym typeface="Montserrat Ultra-Bold"/>
              </a:rPr>
              <a:t>NOT SPECIFY</a:t>
            </a:r>
          </a:p>
        </p:txBody>
      </p:sp>
      <p:sp>
        <p:nvSpPr>
          <p:cNvPr id="18" name="TextBox 18"/>
          <p:cNvSpPr txBox="1"/>
          <p:nvPr/>
        </p:nvSpPr>
        <p:spPr>
          <a:xfrm>
            <a:off x="586861" y="5905500"/>
            <a:ext cx="6038107" cy="339580"/>
          </a:xfrm>
          <a:prstGeom prst="rect">
            <a:avLst/>
          </a:prstGeom>
        </p:spPr>
        <p:txBody>
          <a:bodyPr lIns="0" tIns="0" rIns="0" bIns="0" rtlCol="0" anchor="t">
            <a:spAutoFit/>
          </a:bodyPr>
          <a:lstStyle/>
          <a:p>
            <a:pPr marL="0" lvl="0" indent="0" algn="l">
              <a:lnSpc>
                <a:spcPts val="2912"/>
              </a:lnSpc>
              <a:spcBef>
                <a:spcPct val="0"/>
              </a:spcBef>
            </a:pPr>
            <a:r>
              <a:rPr lang="en-US" sz="2000" dirty="0">
                <a:solidFill>
                  <a:srgbClr val="002060"/>
                </a:solidFill>
                <a:latin typeface="Montserrat Ultra-Bold"/>
                <a:ea typeface="Montserrat Ultra-Bold"/>
                <a:cs typeface="Montserrat Ultra-Bold"/>
                <a:sym typeface="Montserrat Ultra-Bold"/>
              </a:rPr>
              <a:t>REGION: Adamawa</a:t>
            </a:r>
            <a:endParaRPr lang="en-US" sz="2000" dirty="0">
              <a:latin typeface="Montserrat Classic" panose="020B0604020202020204" charset="0"/>
              <a:ea typeface="Montserrat Ultra-Bold"/>
              <a:cs typeface="Montserrat Ultra-Bold"/>
              <a:sym typeface="Montserrat Ultra-Bold"/>
            </a:endParaRPr>
          </a:p>
        </p:txBody>
      </p:sp>
      <p:graphicFrame>
        <p:nvGraphicFramePr>
          <p:cNvPr id="25" name="Table 27">
            <a:extLst>
              <a:ext uri="{FF2B5EF4-FFF2-40B4-BE49-F238E27FC236}">
                <a16:creationId xmlns:a16="http://schemas.microsoft.com/office/drawing/2014/main" id="{7E5DD2DE-275E-0423-B4BC-AA53573F9997}"/>
              </a:ext>
            </a:extLst>
          </p:cNvPr>
          <p:cNvGraphicFramePr>
            <a:graphicFrameLocks noGrp="1"/>
          </p:cNvGraphicFramePr>
          <p:nvPr>
            <p:extLst>
              <p:ext uri="{D42A27DB-BD31-4B8C-83A1-F6EECF244321}">
                <p14:modId xmlns:p14="http://schemas.microsoft.com/office/powerpoint/2010/main" val="1832020531"/>
              </p:ext>
            </p:extLst>
          </p:nvPr>
        </p:nvGraphicFramePr>
        <p:xfrm>
          <a:off x="10339872" y="4533900"/>
          <a:ext cx="7718113" cy="4530202"/>
        </p:xfrm>
        <a:graphic>
          <a:graphicData uri="http://schemas.openxmlformats.org/drawingml/2006/table">
            <a:tbl>
              <a:tblPr firstRow="1" bandRow="1">
                <a:tableStyleId>{3B4B98B0-60AC-42C2-AFA5-B58CD77FA1E5}</a:tableStyleId>
              </a:tblPr>
              <a:tblGrid>
                <a:gridCol w="791602">
                  <a:extLst>
                    <a:ext uri="{9D8B030D-6E8A-4147-A177-3AD203B41FA5}">
                      <a16:colId xmlns:a16="http://schemas.microsoft.com/office/drawing/2014/main" val="3986285712"/>
                    </a:ext>
                  </a:extLst>
                </a:gridCol>
                <a:gridCol w="4542906">
                  <a:extLst>
                    <a:ext uri="{9D8B030D-6E8A-4147-A177-3AD203B41FA5}">
                      <a16:colId xmlns:a16="http://schemas.microsoft.com/office/drawing/2014/main" val="4052686176"/>
                    </a:ext>
                  </a:extLst>
                </a:gridCol>
                <a:gridCol w="2383605">
                  <a:extLst>
                    <a:ext uri="{9D8B030D-6E8A-4147-A177-3AD203B41FA5}">
                      <a16:colId xmlns:a16="http://schemas.microsoft.com/office/drawing/2014/main" val="103977881"/>
                    </a:ext>
                  </a:extLst>
                </a:gridCol>
              </a:tblGrid>
              <a:tr h="452129">
                <a:tc>
                  <a:txBody>
                    <a:bodyPr/>
                    <a:lstStyle/>
                    <a:p>
                      <a:r>
                        <a:rPr lang="en-US" sz="1800" b="1" dirty="0">
                          <a:solidFill>
                            <a:srgbClr val="151351"/>
                          </a:solidFill>
                          <a:latin typeface="Montserrat Classic" panose="020B0604020202020204" charset="0"/>
                        </a:rPr>
                        <a:t>S/N</a:t>
                      </a:r>
                    </a:p>
                  </a:txBody>
                  <a:tcPr/>
                </a:tc>
                <a:tc>
                  <a:txBody>
                    <a:bodyPr/>
                    <a:lstStyle/>
                    <a:p>
                      <a:r>
                        <a:rPr lang="en-US" sz="1800" b="1" dirty="0">
                          <a:solidFill>
                            <a:srgbClr val="151351"/>
                          </a:solidFill>
                          <a:latin typeface="Montserrat Classic" panose="020B0604020202020204" charset="0"/>
                        </a:rPr>
                        <a:t>DESCRIPTION</a:t>
                      </a:r>
                    </a:p>
                  </a:txBody>
                  <a:tcPr/>
                </a:tc>
                <a:tc>
                  <a:txBody>
                    <a:bodyPr/>
                    <a:lstStyle/>
                    <a:p>
                      <a:r>
                        <a:rPr lang="en-US" sz="1800" b="1" dirty="0">
                          <a:solidFill>
                            <a:srgbClr val="151351"/>
                          </a:solidFill>
                          <a:latin typeface="Montserrat Classic" panose="020B0604020202020204" charset="0"/>
                        </a:rPr>
                        <a:t>VALUE</a:t>
                      </a:r>
                    </a:p>
                  </a:txBody>
                  <a:tcPr/>
                </a:tc>
                <a:extLst>
                  <a:ext uri="{0D108BD9-81ED-4DB2-BD59-A6C34878D82A}">
                    <a16:rowId xmlns:a16="http://schemas.microsoft.com/office/drawing/2014/main" val="725538468"/>
                  </a:ext>
                </a:extLst>
              </a:tr>
              <a:tr h="663606">
                <a:tc>
                  <a:txBody>
                    <a:bodyPr/>
                    <a:lstStyle/>
                    <a:p>
                      <a:r>
                        <a:rPr lang="en-US" sz="1800" b="1" dirty="0">
                          <a:solidFill>
                            <a:srgbClr val="151351"/>
                          </a:solidFill>
                          <a:latin typeface="Montserrat Classic" panose="020B0604020202020204" charset="0"/>
                        </a:rPr>
                        <a:t>1. </a:t>
                      </a:r>
                    </a:p>
                  </a:txBody>
                  <a:tcPr/>
                </a:tc>
                <a:tc>
                  <a:txBody>
                    <a:bodyPr/>
                    <a:lstStyle/>
                    <a:p>
                      <a:r>
                        <a:rPr lang="en-US" sz="1800" b="1" dirty="0">
                          <a:solidFill>
                            <a:srgbClr val="151351"/>
                          </a:solidFill>
                          <a:latin typeface="Montserrat Classic" panose="020B0604020202020204" charset="0"/>
                        </a:rPr>
                        <a:t>Average Hours of Supply</a:t>
                      </a:r>
                    </a:p>
                  </a:txBody>
                  <a:tcPr/>
                </a:tc>
                <a:tc>
                  <a:txBody>
                    <a:bodyPr/>
                    <a:lstStyle/>
                    <a:p>
                      <a:r>
                        <a:rPr lang="en-US" sz="1800" dirty="0">
                          <a:solidFill>
                            <a:srgbClr val="151351"/>
                          </a:solidFill>
                          <a:latin typeface="Montserrat Classic" panose="020B0604020202020204" charset="0"/>
                        </a:rPr>
                        <a:t>10 Hours</a:t>
                      </a:r>
                    </a:p>
                  </a:txBody>
                  <a:tcPr/>
                </a:tc>
                <a:extLst>
                  <a:ext uri="{0D108BD9-81ED-4DB2-BD59-A6C34878D82A}">
                    <a16:rowId xmlns:a16="http://schemas.microsoft.com/office/drawing/2014/main" val="3450561170"/>
                  </a:ext>
                </a:extLst>
              </a:tr>
              <a:tr h="663606">
                <a:tc>
                  <a:txBody>
                    <a:bodyPr/>
                    <a:lstStyle/>
                    <a:p>
                      <a:r>
                        <a:rPr lang="en-US" sz="1800" b="1" dirty="0">
                          <a:solidFill>
                            <a:srgbClr val="151351"/>
                          </a:solidFill>
                          <a:latin typeface="Montserrat Classic" panose="020B0604020202020204" charset="0"/>
                        </a:rPr>
                        <a:t>2.</a:t>
                      </a:r>
                    </a:p>
                  </a:txBody>
                  <a:tcPr/>
                </a:tc>
                <a:tc>
                  <a:txBody>
                    <a:bodyPr/>
                    <a:lstStyle/>
                    <a:p>
                      <a:r>
                        <a:rPr lang="en-US" sz="1800" b="1" dirty="0">
                          <a:solidFill>
                            <a:srgbClr val="151351"/>
                          </a:solidFill>
                          <a:latin typeface="Montserrat Classic" panose="020B0604020202020204" charset="0"/>
                        </a:rPr>
                        <a:t>Number of Connections</a:t>
                      </a:r>
                    </a:p>
                  </a:txBody>
                  <a:tcPr/>
                </a:tc>
                <a:tc>
                  <a:txBody>
                    <a:bodyPr/>
                    <a:lstStyle/>
                    <a:p>
                      <a:r>
                        <a:rPr lang="en-US" sz="1800" dirty="0">
                          <a:solidFill>
                            <a:srgbClr val="151351"/>
                          </a:solidFill>
                          <a:latin typeface="Montserrat Classic" panose="020B0604020202020204" charset="0"/>
                        </a:rPr>
                        <a:t>4,000</a:t>
                      </a:r>
                    </a:p>
                  </a:txBody>
                  <a:tcPr/>
                </a:tc>
                <a:extLst>
                  <a:ext uri="{0D108BD9-81ED-4DB2-BD59-A6C34878D82A}">
                    <a16:rowId xmlns:a16="http://schemas.microsoft.com/office/drawing/2014/main" val="543141143"/>
                  </a:ext>
                </a:extLst>
              </a:tr>
              <a:tr h="643610">
                <a:tc>
                  <a:txBody>
                    <a:bodyPr/>
                    <a:lstStyle/>
                    <a:p>
                      <a:r>
                        <a:rPr lang="en-US" sz="1800" b="1" dirty="0">
                          <a:solidFill>
                            <a:srgbClr val="151351"/>
                          </a:solidFill>
                          <a:latin typeface="Montserrat Classic" panose="020B0604020202020204" charset="0"/>
                        </a:rPr>
                        <a:t>3</a:t>
                      </a:r>
                    </a:p>
                  </a:txBody>
                  <a:tcPr/>
                </a:tc>
                <a:tc>
                  <a:txBody>
                    <a:bodyPr/>
                    <a:lstStyle/>
                    <a:p>
                      <a:r>
                        <a:rPr lang="en-US" sz="1800" b="1" dirty="0">
                          <a:solidFill>
                            <a:srgbClr val="151351"/>
                          </a:solidFill>
                          <a:latin typeface="Montserrat Classic" panose="020B0604020202020204" charset="0"/>
                        </a:rPr>
                        <a:t>Estimated Customer Population</a:t>
                      </a:r>
                    </a:p>
                  </a:txBody>
                  <a:tcPr/>
                </a:tc>
                <a:tc>
                  <a:txBody>
                    <a:bodyPr/>
                    <a:lstStyle/>
                    <a:p>
                      <a:r>
                        <a:rPr lang="en-US" sz="1800" dirty="0">
                          <a:solidFill>
                            <a:srgbClr val="151351"/>
                          </a:solidFill>
                          <a:latin typeface="Montserrat Classic" panose="020B0604020202020204" charset="0"/>
                        </a:rPr>
                        <a:t>7,000</a:t>
                      </a:r>
                    </a:p>
                  </a:txBody>
                  <a:tcPr/>
                </a:tc>
                <a:extLst>
                  <a:ext uri="{0D108BD9-81ED-4DB2-BD59-A6C34878D82A}">
                    <a16:rowId xmlns:a16="http://schemas.microsoft.com/office/drawing/2014/main" val="3747670330"/>
                  </a:ext>
                </a:extLst>
              </a:tr>
              <a:tr h="663606">
                <a:tc>
                  <a:txBody>
                    <a:bodyPr/>
                    <a:lstStyle/>
                    <a:p>
                      <a:r>
                        <a:rPr lang="en-US" sz="1800" b="1" dirty="0">
                          <a:solidFill>
                            <a:srgbClr val="151351"/>
                          </a:solidFill>
                          <a:latin typeface="Montserrat Classic" panose="020B0604020202020204" charset="0"/>
                        </a:rPr>
                        <a:t>4.</a:t>
                      </a:r>
                    </a:p>
                  </a:txBody>
                  <a:tcPr/>
                </a:tc>
                <a:tc>
                  <a:txBody>
                    <a:bodyPr/>
                    <a:lstStyle/>
                    <a:p>
                      <a:r>
                        <a:rPr lang="en-US" sz="1800" b="1" dirty="0">
                          <a:solidFill>
                            <a:srgbClr val="151351"/>
                          </a:solidFill>
                          <a:latin typeface="Montserrat Classic" panose="020B0604020202020204" charset="0"/>
                        </a:rPr>
                        <a:t>ATC&amp;C Loss</a:t>
                      </a:r>
                    </a:p>
                  </a:txBody>
                  <a:tcPr/>
                </a:tc>
                <a:tc>
                  <a:txBody>
                    <a:bodyPr/>
                    <a:lstStyle/>
                    <a:p>
                      <a:r>
                        <a:rPr lang="en-US" sz="1800" dirty="0">
                          <a:solidFill>
                            <a:srgbClr val="151351"/>
                          </a:solidFill>
                          <a:latin typeface="Montserrat Classic" panose="020B0604020202020204" charset="0"/>
                        </a:rPr>
                        <a:t>15%</a:t>
                      </a:r>
                    </a:p>
                  </a:txBody>
                  <a:tcPr/>
                </a:tc>
                <a:extLst>
                  <a:ext uri="{0D108BD9-81ED-4DB2-BD59-A6C34878D82A}">
                    <a16:rowId xmlns:a16="http://schemas.microsoft.com/office/drawing/2014/main" val="3302241570"/>
                  </a:ext>
                </a:extLst>
              </a:tr>
              <a:tr h="663606">
                <a:tc>
                  <a:txBody>
                    <a:bodyPr/>
                    <a:lstStyle/>
                    <a:p>
                      <a:r>
                        <a:rPr lang="en-US" sz="1800" b="1" dirty="0">
                          <a:solidFill>
                            <a:srgbClr val="151351"/>
                          </a:solidFill>
                          <a:latin typeface="Montserrat Classic" panose="020B0604020202020204" charset="0"/>
                        </a:rPr>
                        <a:t>5.</a:t>
                      </a:r>
                    </a:p>
                  </a:txBody>
                  <a:tcPr/>
                </a:tc>
                <a:tc>
                  <a:txBody>
                    <a:bodyPr/>
                    <a:lstStyle/>
                    <a:p>
                      <a:r>
                        <a:rPr lang="en-US" sz="1800" b="1" dirty="0">
                          <a:solidFill>
                            <a:srgbClr val="151351"/>
                          </a:solidFill>
                          <a:latin typeface="Montserrat Classic" panose="020B0604020202020204" charset="0"/>
                        </a:rPr>
                        <a:t>Metering Penetration</a:t>
                      </a:r>
                    </a:p>
                  </a:txBody>
                  <a:tcPr/>
                </a:tc>
                <a:tc>
                  <a:txBody>
                    <a:bodyPr/>
                    <a:lstStyle/>
                    <a:p>
                      <a:r>
                        <a:rPr lang="en-US" sz="1800" dirty="0">
                          <a:solidFill>
                            <a:srgbClr val="151351"/>
                          </a:solidFill>
                          <a:latin typeface="Montserrat Classic" panose="020B0604020202020204" charset="0"/>
                        </a:rPr>
                        <a:t>100%</a:t>
                      </a:r>
                    </a:p>
                  </a:txBody>
                  <a:tcPr/>
                </a:tc>
                <a:extLst>
                  <a:ext uri="{0D108BD9-81ED-4DB2-BD59-A6C34878D82A}">
                    <a16:rowId xmlns:a16="http://schemas.microsoft.com/office/drawing/2014/main" val="585306881"/>
                  </a:ext>
                </a:extLst>
              </a:tr>
              <a:tr h="780039">
                <a:tc>
                  <a:txBody>
                    <a:bodyPr/>
                    <a:lstStyle/>
                    <a:p>
                      <a:r>
                        <a:rPr lang="en-US" sz="1800" b="1" dirty="0">
                          <a:solidFill>
                            <a:srgbClr val="151351"/>
                          </a:solidFill>
                          <a:latin typeface="Montserrat Classic" panose="020B0604020202020204" charset="0"/>
                        </a:rPr>
                        <a:t>6.</a:t>
                      </a:r>
                    </a:p>
                  </a:txBody>
                  <a:tcPr/>
                </a:tc>
                <a:tc>
                  <a:txBody>
                    <a:bodyPr/>
                    <a:lstStyle/>
                    <a:p>
                      <a:r>
                        <a:rPr lang="en-US" sz="1800" b="1" dirty="0">
                          <a:solidFill>
                            <a:srgbClr val="151351"/>
                          </a:solidFill>
                          <a:latin typeface="Montserrat Classic" panose="020B0604020202020204" charset="0"/>
                        </a:rPr>
                        <a:t>Average Monthly Collections</a:t>
                      </a:r>
                    </a:p>
                  </a:txBody>
                  <a:tcPr/>
                </a:tc>
                <a:tc>
                  <a:txBody>
                    <a:bodyPr/>
                    <a:lstStyle/>
                    <a:p>
                      <a:r>
                        <a:rPr lang="en-US" sz="1800" dirty="0">
                          <a:solidFill>
                            <a:srgbClr val="151351"/>
                          </a:solidFill>
                          <a:latin typeface="Montserrat Classic" panose="020B0604020202020204" charset="0"/>
                        </a:rPr>
                        <a:t>N8,000,000</a:t>
                      </a:r>
                    </a:p>
                  </a:txBody>
                  <a:tcPr/>
                </a:tc>
                <a:extLst>
                  <a:ext uri="{0D108BD9-81ED-4DB2-BD59-A6C34878D82A}">
                    <a16:rowId xmlns:a16="http://schemas.microsoft.com/office/drawing/2014/main" val="2820563697"/>
                  </a:ext>
                </a:extLst>
              </a:tr>
            </a:tbl>
          </a:graphicData>
        </a:graphic>
      </p:graphicFrame>
      <p:sp>
        <p:nvSpPr>
          <p:cNvPr id="29" name="TextBox 12">
            <a:extLst>
              <a:ext uri="{FF2B5EF4-FFF2-40B4-BE49-F238E27FC236}">
                <a16:creationId xmlns:a16="http://schemas.microsoft.com/office/drawing/2014/main" id="{DC2AC9B7-558D-08BF-7B63-69462F816826}"/>
              </a:ext>
            </a:extLst>
          </p:cNvPr>
          <p:cNvSpPr txBox="1"/>
          <p:nvPr/>
        </p:nvSpPr>
        <p:spPr>
          <a:xfrm>
            <a:off x="586861" y="6972300"/>
            <a:ext cx="10425587" cy="339580"/>
          </a:xfrm>
          <a:prstGeom prst="rect">
            <a:avLst/>
          </a:prstGeom>
        </p:spPr>
        <p:txBody>
          <a:bodyPr lIns="0" tIns="0" rIns="0" bIns="0" rtlCol="0" anchor="t">
            <a:spAutoFit/>
          </a:bodyPr>
          <a:lstStyle/>
          <a:p>
            <a:pPr marL="0" lvl="0" indent="0" algn="l">
              <a:lnSpc>
                <a:spcPts val="2912"/>
              </a:lnSpc>
              <a:spcBef>
                <a:spcPct val="0"/>
              </a:spcBef>
            </a:pPr>
            <a:r>
              <a:rPr lang="en-US" sz="2000" dirty="0">
                <a:solidFill>
                  <a:srgbClr val="151351"/>
                </a:solidFill>
                <a:latin typeface="Montserrat Ultra-Bold"/>
                <a:ea typeface="Montserrat Ultra-Bold"/>
                <a:cs typeface="Montserrat Ultra-Bold"/>
                <a:sym typeface="Montserrat Ultra-Bold"/>
              </a:rPr>
              <a:t>ESTIMATED LOAD DEMAND: </a:t>
            </a:r>
            <a:r>
              <a:rPr lang="en-US" sz="2000" b="1" dirty="0">
                <a:solidFill>
                  <a:srgbClr val="151351"/>
                </a:solidFill>
                <a:latin typeface="Montserrat Classic" panose="020B0604020202020204" charset="0"/>
                <a:ea typeface="Montserrat Ultra-Bold"/>
                <a:cs typeface="Montserrat Ultra-Bold"/>
                <a:sym typeface="Montserrat Ultra-Bold"/>
              </a:rPr>
              <a:t>1.0MW</a:t>
            </a:r>
          </a:p>
        </p:txBody>
      </p:sp>
      <p:sp>
        <p:nvSpPr>
          <p:cNvPr id="9" name="TextBox 24">
            <a:extLst>
              <a:ext uri="{FF2B5EF4-FFF2-40B4-BE49-F238E27FC236}">
                <a16:creationId xmlns:a16="http://schemas.microsoft.com/office/drawing/2014/main" id="{A8A2FE2C-9CF7-544B-C93F-088DD70551F9}"/>
              </a:ext>
            </a:extLst>
          </p:cNvPr>
          <p:cNvSpPr txBox="1"/>
          <p:nvPr/>
        </p:nvSpPr>
        <p:spPr>
          <a:xfrm>
            <a:off x="246058" y="226806"/>
            <a:ext cx="10425587" cy="392993"/>
          </a:xfrm>
          <a:prstGeom prst="rect">
            <a:avLst/>
          </a:prstGeom>
        </p:spPr>
        <p:txBody>
          <a:bodyPr lIns="0" tIns="0" rIns="0" bIns="0" rtlCol="0" anchor="t">
            <a:spAutoFit/>
          </a:bodyPr>
          <a:lstStyle/>
          <a:p>
            <a:pPr marL="0" lvl="0" indent="0" algn="l">
              <a:lnSpc>
                <a:spcPts val="2912"/>
              </a:lnSpc>
              <a:spcBef>
                <a:spcPct val="0"/>
              </a:spcBef>
            </a:pPr>
            <a:r>
              <a:rPr lang="en-US" sz="3600" dirty="0">
                <a:solidFill>
                  <a:srgbClr val="002060"/>
                </a:solidFill>
                <a:latin typeface="Montserrat Ultra-Bold"/>
                <a:ea typeface="Montserrat Ultra-Bold"/>
                <a:cs typeface="Montserrat Ultra-Bold"/>
                <a:sym typeface="Montserrat Ultra-Bold"/>
              </a:rPr>
              <a:t>Overview of Cluster</a:t>
            </a:r>
          </a:p>
        </p:txBody>
      </p:sp>
      <p:cxnSp>
        <p:nvCxnSpPr>
          <p:cNvPr id="10" name="Straight Connector 9">
            <a:extLst>
              <a:ext uri="{FF2B5EF4-FFF2-40B4-BE49-F238E27FC236}">
                <a16:creationId xmlns:a16="http://schemas.microsoft.com/office/drawing/2014/main" id="{5473132A-D811-4AF1-B451-F2078BCA33A3}"/>
              </a:ext>
            </a:extLst>
          </p:cNvPr>
          <p:cNvCxnSpPr>
            <a:cxnSpLocks/>
          </p:cNvCxnSpPr>
          <p:nvPr/>
        </p:nvCxnSpPr>
        <p:spPr>
          <a:xfrm>
            <a:off x="586861" y="1427446"/>
            <a:ext cx="20039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18" descr="A logo with a lightning bolt in the middle&#10;&#10;Description automatically generated">
            <a:extLst>
              <a:ext uri="{FF2B5EF4-FFF2-40B4-BE49-F238E27FC236}">
                <a16:creationId xmlns:a16="http://schemas.microsoft.com/office/drawing/2014/main" id="{019A73E8-A915-609A-6BE0-B09A23EBD9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44800" y="285750"/>
            <a:ext cx="2266950" cy="2266950"/>
          </a:xfrm>
          <a:prstGeom prst="rect">
            <a:avLst/>
          </a:prstGeom>
        </p:spPr>
      </p:pic>
      <p:pic>
        <p:nvPicPr>
          <p:cNvPr id="26" name="Picture 25" descr="A satellite view of a city&#10;&#10;Description automatically generated">
            <a:extLst>
              <a:ext uri="{FF2B5EF4-FFF2-40B4-BE49-F238E27FC236}">
                <a16:creationId xmlns:a16="http://schemas.microsoft.com/office/drawing/2014/main" id="{2C2BA6F3-A688-49E1-95EA-D60554FAF65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702639"/>
            <a:ext cx="10093639" cy="5173055"/>
          </a:xfrm>
          <a:prstGeom prst="rect">
            <a:avLst/>
          </a:prstGeom>
          <a:noFill/>
          <a:ln>
            <a:noFill/>
          </a:ln>
        </p:spPr>
      </p:pic>
      <p:sp>
        <p:nvSpPr>
          <p:cNvPr id="27" name="TextBox 18">
            <a:extLst>
              <a:ext uri="{FF2B5EF4-FFF2-40B4-BE49-F238E27FC236}">
                <a16:creationId xmlns:a16="http://schemas.microsoft.com/office/drawing/2014/main" id="{7CBA5930-A087-F983-1AE7-7C4636110119}"/>
              </a:ext>
            </a:extLst>
          </p:cNvPr>
          <p:cNvSpPr txBox="1"/>
          <p:nvPr/>
        </p:nvSpPr>
        <p:spPr>
          <a:xfrm>
            <a:off x="586861" y="6591300"/>
            <a:ext cx="6038107" cy="339580"/>
          </a:xfrm>
          <a:prstGeom prst="rect">
            <a:avLst/>
          </a:prstGeom>
        </p:spPr>
        <p:txBody>
          <a:bodyPr lIns="0" tIns="0" rIns="0" bIns="0" rtlCol="0" anchor="t">
            <a:spAutoFit/>
          </a:bodyPr>
          <a:lstStyle/>
          <a:p>
            <a:pPr marL="0" lvl="0" indent="0" algn="l">
              <a:lnSpc>
                <a:spcPts val="2912"/>
              </a:lnSpc>
              <a:spcBef>
                <a:spcPct val="0"/>
              </a:spcBef>
            </a:pPr>
            <a:r>
              <a:rPr lang="en-US" sz="2000" b="1" dirty="0">
                <a:solidFill>
                  <a:srgbClr val="002060"/>
                </a:solidFill>
                <a:latin typeface="Montserrat Ultra-Bold"/>
                <a:ea typeface="Montserrat Ultra-Bold"/>
                <a:cs typeface="Montserrat Ultra-Bold"/>
                <a:sym typeface="Montserrat Ultra-Bold"/>
              </a:rPr>
              <a:t>LOCATION: </a:t>
            </a:r>
            <a:r>
              <a:rPr lang="en-US" sz="2000" dirty="0" err="1">
                <a:solidFill>
                  <a:srgbClr val="151351"/>
                </a:solidFill>
                <a:latin typeface="Montserrat Ultra-Bold"/>
                <a:ea typeface="Montserrat Ultra-Bold"/>
                <a:cs typeface="Montserrat Ultra-Bold"/>
                <a:sym typeface="Montserrat Ultra-Bold"/>
              </a:rPr>
              <a:t>Mbamba</a:t>
            </a:r>
            <a:r>
              <a:rPr lang="en-US" sz="2000" b="1" dirty="0">
                <a:solidFill>
                  <a:srgbClr val="151351"/>
                </a:solidFill>
                <a:latin typeface="Montserrat Ultra-Bold"/>
                <a:ea typeface="Montserrat Ultra-Bold"/>
                <a:cs typeface="Montserrat Ultra-Bold"/>
                <a:sym typeface="Montserrat Ultra-Bold"/>
              </a:rPr>
              <a:t> </a:t>
            </a:r>
            <a:r>
              <a:rPr lang="en-US" sz="2000" dirty="0">
                <a:solidFill>
                  <a:srgbClr val="151351"/>
                </a:solidFill>
                <a:latin typeface="Montserrat Ultra-Bold"/>
                <a:ea typeface="Montserrat Ultra-Bold"/>
                <a:cs typeface="Montserrat Ultra-Bold"/>
                <a:sym typeface="Montserrat Ultra-Bold"/>
              </a:rPr>
              <a:t>Yola</a:t>
            </a:r>
            <a:r>
              <a:rPr lang="en-US" sz="2000" b="1" dirty="0">
                <a:solidFill>
                  <a:srgbClr val="151351"/>
                </a:solidFill>
                <a:latin typeface="Montserrat Ultra-Bold"/>
                <a:ea typeface="Montserrat Ultra-Bold"/>
                <a:cs typeface="Montserrat Ultra-Bold"/>
                <a:sym typeface="Montserrat Ultra-Bold"/>
              </a:rPr>
              <a:t> </a:t>
            </a:r>
            <a:r>
              <a:rPr lang="en-US" sz="2000" dirty="0">
                <a:solidFill>
                  <a:srgbClr val="151351"/>
                </a:solidFill>
                <a:latin typeface="Montserrat Ultra-Bold"/>
                <a:ea typeface="Montserrat Ultra-Bold"/>
                <a:cs typeface="Montserrat Ultra-Bold"/>
                <a:sym typeface="Montserrat Ultra-Bold"/>
              </a:rPr>
              <a:t>Town</a:t>
            </a:r>
            <a:endParaRPr lang="en-US" sz="2000" dirty="0">
              <a:solidFill>
                <a:srgbClr val="151351"/>
              </a:solidFill>
              <a:latin typeface="Montserrat Classic" panose="020B0604020202020204" charset="0"/>
              <a:ea typeface="Montserrat Ultra-Bold"/>
              <a:cs typeface="Montserrat Ultra-Bold"/>
              <a:sym typeface="Montserrat Ultra-Bold"/>
            </a:endParaRPr>
          </a:p>
        </p:txBody>
      </p:sp>
      <p:sp>
        <p:nvSpPr>
          <p:cNvPr id="30" name="TextBox 18">
            <a:extLst>
              <a:ext uri="{FF2B5EF4-FFF2-40B4-BE49-F238E27FC236}">
                <a16:creationId xmlns:a16="http://schemas.microsoft.com/office/drawing/2014/main" id="{4309AECC-9D83-C73E-7320-9FA05923ACA0}"/>
              </a:ext>
            </a:extLst>
          </p:cNvPr>
          <p:cNvSpPr txBox="1"/>
          <p:nvPr/>
        </p:nvSpPr>
        <p:spPr>
          <a:xfrm>
            <a:off x="586861" y="6251720"/>
            <a:ext cx="6038107" cy="339580"/>
          </a:xfrm>
          <a:prstGeom prst="rect">
            <a:avLst/>
          </a:prstGeom>
        </p:spPr>
        <p:txBody>
          <a:bodyPr lIns="0" tIns="0" rIns="0" bIns="0" rtlCol="0" anchor="t">
            <a:spAutoFit/>
          </a:bodyPr>
          <a:lstStyle/>
          <a:p>
            <a:pPr marL="0" lvl="0" indent="0" algn="l">
              <a:lnSpc>
                <a:spcPts val="2912"/>
              </a:lnSpc>
              <a:spcBef>
                <a:spcPct val="0"/>
              </a:spcBef>
            </a:pPr>
            <a:r>
              <a:rPr lang="en-US" sz="2000" dirty="0">
                <a:solidFill>
                  <a:srgbClr val="002060"/>
                </a:solidFill>
                <a:latin typeface="Montserrat Ultra-Bold"/>
                <a:ea typeface="Montserrat Ultra-Bold"/>
                <a:cs typeface="Montserrat Ultra-Bold"/>
                <a:sym typeface="Montserrat Ultra-Bold"/>
              </a:rPr>
              <a:t>BUSINESS UNIT: Yelwa</a:t>
            </a:r>
            <a:endParaRPr lang="en-US" sz="2000" dirty="0">
              <a:latin typeface="Montserrat Classic" panose="020B0604020202020204" charset="0"/>
              <a:ea typeface="Montserrat Ultra-Bold"/>
              <a:cs typeface="Montserrat Ultra-Bold"/>
              <a:sym typeface="Montserrat Ultra-Bold"/>
            </a:endParaRPr>
          </a:p>
        </p:txBody>
      </p:sp>
      <p:sp>
        <p:nvSpPr>
          <p:cNvPr id="36" name="Freeform 16"/>
          <p:cNvSpPr/>
          <p:nvPr/>
        </p:nvSpPr>
        <p:spPr>
          <a:xfrm>
            <a:off x="4689516" y="8039100"/>
            <a:ext cx="1372314" cy="1277499"/>
          </a:xfrm>
          <a:custGeom>
            <a:avLst/>
            <a:gdLst/>
            <a:ahLst/>
            <a:cxnLst/>
            <a:rect l="l" t="t" r="r" b="b"/>
            <a:pathLst>
              <a:path w="1372314" h="1277499">
                <a:moveTo>
                  <a:pt x="0" y="0"/>
                </a:moveTo>
                <a:lnTo>
                  <a:pt x="1372314" y="0"/>
                </a:lnTo>
                <a:lnTo>
                  <a:pt x="1372314" y="1277499"/>
                </a:lnTo>
                <a:lnTo>
                  <a:pt x="0" y="127749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37" name="Freeform 17"/>
          <p:cNvSpPr/>
          <p:nvPr/>
        </p:nvSpPr>
        <p:spPr>
          <a:xfrm>
            <a:off x="696816" y="8075336"/>
            <a:ext cx="1184910" cy="1184910"/>
          </a:xfrm>
          <a:custGeom>
            <a:avLst/>
            <a:gdLst/>
            <a:ahLst/>
            <a:cxnLst/>
            <a:rect l="l" t="t" r="r" b="b"/>
            <a:pathLst>
              <a:path w="1184910" h="1184910">
                <a:moveTo>
                  <a:pt x="0" y="0"/>
                </a:moveTo>
                <a:lnTo>
                  <a:pt x="1184910" y="0"/>
                </a:lnTo>
                <a:lnTo>
                  <a:pt x="1184910" y="1184910"/>
                </a:lnTo>
                <a:lnTo>
                  <a:pt x="0" y="11849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38" name="TextBox 20"/>
          <p:cNvSpPr txBox="1"/>
          <p:nvPr/>
        </p:nvSpPr>
        <p:spPr>
          <a:xfrm>
            <a:off x="534017" y="9461757"/>
            <a:ext cx="6505422" cy="365760"/>
          </a:xfrm>
          <a:prstGeom prst="rect">
            <a:avLst/>
          </a:prstGeom>
        </p:spPr>
        <p:txBody>
          <a:bodyPr lIns="0" tIns="0" rIns="0" bIns="0" rtlCol="0" anchor="t">
            <a:spAutoFit/>
          </a:bodyPr>
          <a:lstStyle/>
          <a:p>
            <a:pPr marL="0" lvl="0" indent="0" algn="l">
              <a:lnSpc>
                <a:spcPts val="3120"/>
              </a:lnSpc>
            </a:pPr>
            <a:r>
              <a:rPr lang="en-US" sz="2000">
                <a:solidFill>
                  <a:srgbClr val="064472"/>
                </a:solidFill>
                <a:latin typeface="Montserrat"/>
                <a:ea typeface="Montserrat"/>
                <a:cs typeface="Montserrat"/>
                <a:sym typeface="Montserrat"/>
              </a:rPr>
              <a:t>RESIDENTIAL</a:t>
            </a:r>
          </a:p>
        </p:txBody>
      </p:sp>
      <p:sp>
        <p:nvSpPr>
          <p:cNvPr id="39" name="TextBox 21"/>
          <p:cNvSpPr txBox="1"/>
          <p:nvPr/>
        </p:nvSpPr>
        <p:spPr>
          <a:xfrm>
            <a:off x="2017428" y="8650734"/>
            <a:ext cx="1987935" cy="564257"/>
          </a:xfrm>
          <a:prstGeom prst="rect">
            <a:avLst/>
          </a:prstGeom>
        </p:spPr>
        <p:txBody>
          <a:bodyPr lIns="0" tIns="0" rIns="0" bIns="0" rtlCol="0" anchor="t">
            <a:spAutoFit/>
          </a:bodyPr>
          <a:lstStyle/>
          <a:p>
            <a:pPr marL="0" lvl="0" indent="0" algn="l">
              <a:lnSpc>
                <a:spcPts val="4399"/>
              </a:lnSpc>
              <a:spcBef>
                <a:spcPct val="0"/>
              </a:spcBef>
            </a:pPr>
            <a:r>
              <a:rPr lang="en-US" sz="3999" dirty="0">
                <a:solidFill>
                  <a:srgbClr val="064472"/>
                </a:solidFill>
                <a:latin typeface="Montserrat Ultra-Bold"/>
                <a:ea typeface="Montserrat Ultra-Bold"/>
                <a:cs typeface="Montserrat Ultra-Bold"/>
                <a:sym typeface="Montserrat Ultra-Bold"/>
              </a:rPr>
              <a:t>95%</a:t>
            </a:r>
          </a:p>
        </p:txBody>
      </p:sp>
      <p:sp>
        <p:nvSpPr>
          <p:cNvPr id="40" name="TextBox 22"/>
          <p:cNvSpPr txBox="1"/>
          <p:nvPr/>
        </p:nvSpPr>
        <p:spPr>
          <a:xfrm>
            <a:off x="6343449" y="8650792"/>
            <a:ext cx="1391980" cy="564257"/>
          </a:xfrm>
          <a:prstGeom prst="rect">
            <a:avLst/>
          </a:prstGeom>
        </p:spPr>
        <p:txBody>
          <a:bodyPr lIns="0" tIns="0" rIns="0" bIns="0" rtlCol="0" anchor="t">
            <a:spAutoFit/>
          </a:bodyPr>
          <a:lstStyle/>
          <a:p>
            <a:pPr marL="0" lvl="0" indent="0" algn="l">
              <a:lnSpc>
                <a:spcPts val="4394"/>
              </a:lnSpc>
              <a:spcBef>
                <a:spcPct val="0"/>
              </a:spcBef>
            </a:pPr>
            <a:r>
              <a:rPr lang="en-US" sz="3995" dirty="0">
                <a:solidFill>
                  <a:srgbClr val="064472"/>
                </a:solidFill>
                <a:latin typeface="Montserrat Ultra-Bold"/>
                <a:ea typeface="Montserrat Ultra-Bold"/>
                <a:cs typeface="Montserrat Ultra-Bold"/>
                <a:sym typeface="Montserrat Ultra-Bold"/>
              </a:rPr>
              <a:t>5%</a:t>
            </a:r>
          </a:p>
        </p:txBody>
      </p:sp>
      <p:sp>
        <p:nvSpPr>
          <p:cNvPr id="41" name="TextBox 23"/>
          <p:cNvSpPr txBox="1"/>
          <p:nvPr/>
        </p:nvSpPr>
        <p:spPr>
          <a:xfrm>
            <a:off x="4305097" y="9461757"/>
            <a:ext cx="3762222" cy="365760"/>
          </a:xfrm>
          <a:prstGeom prst="rect">
            <a:avLst/>
          </a:prstGeom>
        </p:spPr>
        <p:txBody>
          <a:bodyPr lIns="0" tIns="0" rIns="0" bIns="0" rtlCol="0" anchor="t">
            <a:spAutoFit/>
          </a:bodyPr>
          <a:lstStyle/>
          <a:p>
            <a:pPr marL="0" lvl="0" indent="0" algn="l">
              <a:lnSpc>
                <a:spcPts val="3120"/>
              </a:lnSpc>
            </a:pPr>
            <a:r>
              <a:rPr lang="en-US" sz="2000" dirty="0">
                <a:solidFill>
                  <a:srgbClr val="064472"/>
                </a:solidFill>
                <a:latin typeface="Montserrat"/>
                <a:ea typeface="Montserrat"/>
                <a:cs typeface="Montserrat"/>
                <a:sym typeface="Montserrat"/>
              </a:rPr>
              <a:t>COMMERCIAL &amp; INDUSTRIAL</a:t>
            </a:r>
          </a:p>
        </p:txBody>
      </p:sp>
    </p:spTree>
    <p:extLst>
      <p:ext uri="{BB962C8B-B14F-4D97-AF65-F5344CB8AC3E}">
        <p14:creationId xmlns:p14="http://schemas.microsoft.com/office/powerpoint/2010/main" val="4267527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BA109A1A-9983-3988-2905-20C05793E035}"/>
              </a:ext>
            </a:extLst>
          </p:cNvPr>
          <p:cNvSpPr/>
          <p:nvPr/>
        </p:nvSpPr>
        <p:spPr>
          <a:xfrm>
            <a:off x="762000" y="7588697"/>
            <a:ext cx="4593404" cy="106000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86" name="Picture 14" descr="Route gps distance icon. Route location ...">
            <a:extLst>
              <a:ext uri="{FF2B5EF4-FFF2-40B4-BE49-F238E27FC236}">
                <a16:creationId xmlns:a16="http://schemas.microsoft.com/office/drawing/2014/main" id="{0A833E3A-046C-333C-FB3A-C68240ACDA5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9350" y="5606552"/>
            <a:ext cx="842962" cy="842962"/>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1D618AF2-90D9-8E8D-CC2C-8268D146CCAA}"/>
              </a:ext>
            </a:extLst>
          </p:cNvPr>
          <p:cNvSpPr/>
          <p:nvPr/>
        </p:nvSpPr>
        <p:spPr>
          <a:xfrm>
            <a:off x="762000" y="4102787"/>
            <a:ext cx="4593404" cy="92687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297B7DC3-0A78-C53B-A087-8AF011E5922F}"/>
              </a:ext>
            </a:extLst>
          </p:cNvPr>
          <p:cNvSpPr/>
          <p:nvPr/>
        </p:nvSpPr>
        <p:spPr>
          <a:xfrm>
            <a:off x="762000" y="5779178"/>
            <a:ext cx="4593404" cy="106000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2684A289-4984-823F-3E7A-95E27236D68F}"/>
              </a:ext>
            </a:extLst>
          </p:cNvPr>
          <p:cNvSpPr/>
          <p:nvPr/>
        </p:nvSpPr>
        <p:spPr>
          <a:xfrm>
            <a:off x="762000" y="2426396"/>
            <a:ext cx="4593404" cy="92687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descr="Electricity Grid Icon Images – Browse 28,002 Stock Photos ...">
            <a:extLst>
              <a:ext uri="{FF2B5EF4-FFF2-40B4-BE49-F238E27FC236}">
                <a16:creationId xmlns:a16="http://schemas.microsoft.com/office/drawing/2014/main" id="{7BAB7F4C-83A3-A587-633A-9504D3A73502}"/>
              </a:ext>
            </a:extLst>
          </p:cNvPr>
          <p:cNvPicPr>
            <a:picLocks noChangeAspect="1" noChangeArrowheads="1"/>
          </p:cNvPicPr>
          <p:nvPr/>
        </p:nvPicPr>
        <p:blipFill>
          <a:blip r:embed="rId4">
            <a:alphaModFix/>
            <a:extLst>
              <a:ext uri="{28A0092B-C50C-407E-A947-70E740481C1C}">
                <a14:useLocalDpi xmlns:a14="http://schemas.microsoft.com/office/drawing/2010/main" val="0"/>
              </a:ext>
            </a:extLst>
          </a:blip>
          <a:srcRect/>
          <a:stretch>
            <a:fillRect/>
          </a:stretch>
        </p:blipFill>
        <p:spPr bwMode="auto">
          <a:xfrm>
            <a:off x="945976" y="2547459"/>
            <a:ext cx="1068610" cy="67411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3" name="TextBox 13"/>
          <p:cNvSpPr txBox="1"/>
          <p:nvPr/>
        </p:nvSpPr>
        <p:spPr>
          <a:xfrm>
            <a:off x="914101" y="862964"/>
            <a:ext cx="13030499" cy="470536"/>
          </a:xfrm>
          <a:prstGeom prst="rect">
            <a:avLst/>
          </a:prstGeom>
        </p:spPr>
        <p:txBody>
          <a:bodyPr lIns="0" tIns="0" rIns="0" bIns="0" rtlCol="0" anchor="t">
            <a:spAutoFit/>
          </a:bodyPr>
          <a:lstStyle/>
          <a:p>
            <a:pPr marL="0" lvl="0" indent="0" algn="l">
              <a:lnSpc>
                <a:spcPts val="3630"/>
              </a:lnSpc>
              <a:spcBef>
                <a:spcPct val="0"/>
              </a:spcBef>
            </a:pPr>
            <a:r>
              <a:rPr lang="en-US" sz="3600" dirty="0">
                <a:solidFill>
                  <a:srgbClr val="151351"/>
                </a:solidFill>
                <a:latin typeface="Montserrat Ultra-Bold"/>
                <a:ea typeface="Montserrat Ultra-Bold"/>
                <a:cs typeface="Montserrat Ultra-Bold"/>
                <a:sym typeface="Montserrat Ultra-Bold"/>
              </a:rPr>
              <a:t>Infrastructure </a:t>
            </a:r>
          </a:p>
        </p:txBody>
      </p:sp>
      <p:sp>
        <p:nvSpPr>
          <p:cNvPr id="12" name="Freeform 12"/>
          <p:cNvSpPr/>
          <p:nvPr/>
        </p:nvSpPr>
        <p:spPr>
          <a:xfrm>
            <a:off x="16039592" y="-54558"/>
            <a:ext cx="2477008" cy="922807"/>
          </a:xfrm>
          <a:custGeom>
            <a:avLst/>
            <a:gdLst/>
            <a:ahLst/>
            <a:cxnLst/>
            <a:rect l="l" t="t" r="r" b="b"/>
            <a:pathLst>
              <a:path w="2477008" h="922807">
                <a:moveTo>
                  <a:pt x="0" y="0"/>
                </a:moveTo>
                <a:lnTo>
                  <a:pt x="2477008" y="0"/>
                </a:lnTo>
                <a:lnTo>
                  <a:pt x="2477008" y="922807"/>
                </a:lnTo>
                <a:lnTo>
                  <a:pt x="0" y="922807"/>
                </a:lnTo>
                <a:lnTo>
                  <a:pt x="0" y="0"/>
                </a:lnTo>
                <a:close/>
              </a:path>
            </a:pathLst>
          </a:custGeom>
          <a:blipFill>
            <a:blip r:embed="rId5"/>
            <a:stretch>
              <a:fillRect/>
            </a:stretch>
          </a:blipFill>
        </p:spPr>
        <p:txBody>
          <a:bodyPr/>
          <a:lstStyle/>
          <a:p>
            <a:endParaRPr lang="en-US"/>
          </a:p>
        </p:txBody>
      </p:sp>
      <p:pic>
        <p:nvPicPr>
          <p:cNvPr id="3076" name="Picture 4" descr="Road Route icon PNG and SVG Vector Free Download">
            <a:extLst>
              <a:ext uri="{FF2B5EF4-FFF2-40B4-BE49-F238E27FC236}">
                <a16:creationId xmlns:a16="http://schemas.microsoft.com/office/drawing/2014/main" id="{7CED2792-ACFF-3148-19F0-E288DC737B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6750" y="4212933"/>
            <a:ext cx="1018790" cy="778167"/>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68D33DB9-741B-E08D-A185-63805A75AE73}"/>
              </a:ext>
            </a:extLst>
          </p:cNvPr>
          <p:cNvSpPr txBox="1"/>
          <p:nvPr/>
        </p:nvSpPr>
        <p:spPr>
          <a:xfrm>
            <a:off x="1905000" y="4171019"/>
            <a:ext cx="3499073" cy="984885"/>
          </a:xfrm>
          <a:prstGeom prst="rect">
            <a:avLst/>
          </a:prstGeom>
          <a:solidFill>
            <a:schemeClr val="bg1">
              <a:alpha val="0"/>
            </a:schemeClr>
          </a:solidFill>
        </p:spPr>
        <p:txBody>
          <a:bodyPr wrap="square" rtlCol="0">
            <a:spAutoFit/>
          </a:bodyPr>
          <a:lstStyle/>
          <a:p>
            <a:pPr algn="ctr"/>
            <a:r>
              <a:rPr lang="en-GB" sz="2200" dirty="0">
                <a:solidFill>
                  <a:srgbClr val="00B050"/>
                </a:solidFill>
                <a:latin typeface="Montserrat Bold" panose="020B0604020202020204" charset="0"/>
              </a:rPr>
              <a:t>GOOD</a:t>
            </a:r>
          </a:p>
          <a:p>
            <a:pPr algn="ctr"/>
            <a:r>
              <a:rPr lang="en-GB" dirty="0">
                <a:solidFill>
                  <a:schemeClr val="tx2">
                    <a:lumMod val="75000"/>
                  </a:schemeClr>
                </a:solidFill>
                <a:latin typeface="Montserrat Classic" panose="020B0604020202020204" charset="0"/>
              </a:rPr>
              <a:t>ROAD ACCESSIBILITY</a:t>
            </a:r>
          </a:p>
          <a:p>
            <a:pPr algn="ctr"/>
            <a:endParaRPr lang="en-GB" dirty="0">
              <a:solidFill>
                <a:schemeClr val="bg1"/>
              </a:solidFill>
              <a:latin typeface="Montserrat Classic" panose="020B0604020202020204" charset="0"/>
            </a:endParaRPr>
          </a:p>
        </p:txBody>
      </p:sp>
      <p:pic>
        <p:nvPicPr>
          <p:cNvPr id="3078" name="Picture 6" descr="Security Vector SVG Icon (15) - SVG Repo">
            <a:extLst>
              <a:ext uri="{FF2B5EF4-FFF2-40B4-BE49-F238E27FC236}">
                <a16:creationId xmlns:a16="http://schemas.microsoft.com/office/drawing/2014/main" id="{B8BB984B-7B2F-CD03-93D5-9076304FDFF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6472" y="5829300"/>
            <a:ext cx="1078114" cy="955316"/>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14DB7A3C-6C7F-DE18-D5C0-0AC69B35C9DC}"/>
              </a:ext>
            </a:extLst>
          </p:cNvPr>
          <p:cNvSpPr txBox="1"/>
          <p:nvPr/>
        </p:nvSpPr>
        <p:spPr>
          <a:xfrm>
            <a:off x="1828800" y="5915642"/>
            <a:ext cx="3570217" cy="984885"/>
          </a:xfrm>
          <a:prstGeom prst="rect">
            <a:avLst/>
          </a:prstGeom>
          <a:solidFill>
            <a:schemeClr val="bg1">
              <a:alpha val="0"/>
            </a:schemeClr>
          </a:solidFill>
        </p:spPr>
        <p:txBody>
          <a:bodyPr wrap="square" rtlCol="0">
            <a:spAutoFit/>
          </a:bodyPr>
          <a:lstStyle/>
          <a:p>
            <a:pPr algn="ctr"/>
            <a:r>
              <a:rPr lang="en-GB" sz="2200" dirty="0">
                <a:solidFill>
                  <a:srgbClr val="00B050"/>
                </a:solidFill>
                <a:latin typeface="Montserrat Bold" panose="020B0604020202020204" charset="0"/>
              </a:rPr>
              <a:t>GOOD</a:t>
            </a:r>
          </a:p>
          <a:p>
            <a:pPr algn="ctr"/>
            <a:r>
              <a:rPr lang="en-GB" dirty="0">
                <a:latin typeface="Montserrat Classic" panose="020B0604020202020204" charset="0"/>
              </a:rPr>
              <a:t>SECURITY STATUS</a:t>
            </a:r>
          </a:p>
          <a:p>
            <a:pPr algn="ctr"/>
            <a:endParaRPr lang="en-GB" dirty="0">
              <a:solidFill>
                <a:schemeClr val="bg1"/>
              </a:solidFill>
              <a:latin typeface="Montserrat Classic" panose="020B0604020202020204" charset="0"/>
            </a:endParaRPr>
          </a:p>
        </p:txBody>
      </p:sp>
      <p:pic>
        <p:nvPicPr>
          <p:cNvPr id="3082" name="Picture 10" descr="Business plan - Free business icons">
            <a:extLst>
              <a:ext uri="{FF2B5EF4-FFF2-40B4-BE49-F238E27FC236}">
                <a16:creationId xmlns:a16="http://schemas.microsoft.com/office/drawing/2014/main" id="{6CA9FD67-2E54-5411-B6F0-4F2C0B261F7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7660265"/>
            <a:ext cx="1243842" cy="989724"/>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CF9F945C-C94E-83A3-E221-3FEA90DA6028}"/>
              </a:ext>
            </a:extLst>
          </p:cNvPr>
          <p:cNvSpPr txBox="1"/>
          <p:nvPr/>
        </p:nvSpPr>
        <p:spPr>
          <a:xfrm>
            <a:off x="1988406" y="7587025"/>
            <a:ext cx="3332260" cy="984885"/>
          </a:xfrm>
          <a:prstGeom prst="rect">
            <a:avLst/>
          </a:prstGeom>
          <a:solidFill>
            <a:srgbClr val="DD753F"/>
          </a:solidFill>
        </p:spPr>
        <p:txBody>
          <a:bodyPr wrap="square" rtlCol="0">
            <a:spAutoFit/>
          </a:bodyPr>
          <a:lstStyle/>
          <a:p>
            <a:pPr algn="ctr"/>
            <a:r>
              <a:rPr lang="en-GB" sz="2200" dirty="0">
                <a:solidFill>
                  <a:schemeClr val="bg1"/>
                </a:solidFill>
                <a:latin typeface="Montserrat Bold" panose="020B0604020202020204" charset="0"/>
              </a:rPr>
              <a:t>Yes</a:t>
            </a:r>
          </a:p>
          <a:p>
            <a:pPr algn="ctr"/>
            <a:r>
              <a:rPr lang="en-GB" dirty="0">
                <a:solidFill>
                  <a:schemeClr val="bg1"/>
                </a:solidFill>
                <a:latin typeface="Montserrat Classic" panose="020B0604020202020204" charset="0"/>
              </a:rPr>
              <a:t>PIP FOCUSED AREA</a:t>
            </a:r>
          </a:p>
          <a:p>
            <a:pPr algn="ctr"/>
            <a:endParaRPr lang="en-GB" dirty="0">
              <a:solidFill>
                <a:schemeClr val="bg1"/>
              </a:solidFill>
              <a:latin typeface="Montserrat Classic" panose="020B0604020202020204" charset="0"/>
            </a:endParaRPr>
          </a:p>
        </p:txBody>
      </p:sp>
      <p:sp>
        <p:nvSpPr>
          <p:cNvPr id="27" name="TextBox 9">
            <a:extLst>
              <a:ext uri="{FF2B5EF4-FFF2-40B4-BE49-F238E27FC236}">
                <a16:creationId xmlns:a16="http://schemas.microsoft.com/office/drawing/2014/main" id="{17B5C0ED-2105-E62A-2576-298A4375B6CA}"/>
              </a:ext>
            </a:extLst>
          </p:cNvPr>
          <p:cNvSpPr txBox="1"/>
          <p:nvPr/>
        </p:nvSpPr>
        <p:spPr>
          <a:xfrm>
            <a:off x="6019800" y="2432779"/>
            <a:ext cx="8439109" cy="397545"/>
          </a:xfrm>
          <a:prstGeom prst="rect">
            <a:avLst/>
          </a:prstGeom>
        </p:spPr>
        <p:txBody>
          <a:bodyPr lIns="0" tIns="0" rIns="0" bIns="0" rtlCol="0" anchor="t">
            <a:spAutoFit/>
          </a:bodyPr>
          <a:lstStyle/>
          <a:p>
            <a:pPr marL="0" lvl="0" indent="0" algn="l">
              <a:lnSpc>
                <a:spcPts val="3074"/>
              </a:lnSpc>
              <a:spcBef>
                <a:spcPct val="0"/>
              </a:spcBef>
            </a:pPr>
            <a:r>
              <a:rPr lang="en-US" sz="2795" dirty="0">
                <a:solidFill>
                  <a:srgbClr val="151351"/>
                </a:solidFill>
                <a:latin typeface="Montserrat Ultra-Bold"/>
                <a:ea typeface="Montserrat Ultra-Bold"/>
                <a:cs typeface="Montserrat Ultra-Bold"/>
                <a:sym typeface="Montserrat Ultra-Bold"/>
              </a:rPr>
              <a:t>Top 3 Economic Activities</a:t>
            </a:r>
          </a:p>
        </p:txBody>
      </p:sp>
      <p:sp>
        <p:nvSpPr>
          <p:cNvPr id="28" name="TextBox 10">
            <a:extLst>
              <a:ext uri="{FF2B5EF4-FFF2-40B4-BE49-F238E27FC236}">
                <a16:creationId xmlns:a16="http://schemas.microsoft.com/office/drawing/2014/main" id="{7A84C608-C982-4499-7E6E-0567F1A5F8FD}"/>
              </a:ext>
            </a:extLst>
          </p:cNvPr>
          <p:cNvSpPr txBox="1"/>
          <p:nvPr/>
        </p:nvSpPr>
        <p:spPr>
          <a:xfrm>
            <a:off x="6019800" y="2966085"/>
            <a:ext cx="6505422" cy="1454565"/>
          </a:xfrm>
          <a:prstGeom prst="rect">
            <a:avLst/>
          </a:prstGeom>
        </p:spPr>
        <p:txBody>
          <a:bodyPr lIns="0" tIns="0" rIns="0" bIns="0" rtlCol="0" anchor="t">
            <a:spAutoFit/>
          </a:bodyPr>
          <a:lstStyle/>
          <a:p>
            <a:pPr marL="457200" indent="-457200" algn="l">
              <a:lnSpc>
                <a:spcPts val="3899"/>
              </a:lnSpc>
              <a:buAutoNum type="arabicPeriod"/>
            </a:pPr>
            <a:r>
              <a:rPr lang="en-US" sz="2499" dirty="0">
                <a:latin typeface="Montserrat"/>
                <a:ea typeface="Montserrat"/>
                <a:cs typeface="Montserrat"/>
                <a:sym typeface="Montserrat"/>
              </a:rPr>
              <a:t>Water factories</a:t>
            </a:r>
          </a:p>
          <a:p>
            <a:pPr marL="457200" indent="-457200" algn="l">
              <a:lnSpc>
                <a:spcPts val="3899"/>
              </a:lnSpc>
              <a:buAutoNum type="arabicPeriod"/>
            </a:pPr>
            <a:r>
              <a:rPr lang="en-US" sz="2499" dirty="0">
                <a:latin typeface="Montserrat"/>
                <a:ea typeface="Montserrat"/>
                <a:cs typeface="Montserrat"/>
                <a:sym typeface="Montserrat"/>
              </a:rPr>
              <a:t>Shops</a:t>
            </a:r>
          </a:p>
          <a:p>
            <a:pPr marL="0" lvl="0" indent="0" algn="l">
              <a:lnSpc>
                <a:spcPts val="3899"/>
              </a:lnSpc>
            </a:pPr>
            <a:r>
              <a:rPr lang="en-US" sz="2499" dirty="0">
                <a:latin typeface="Montserrat"/>
                <a:ea typeface="Montserrat"/>
                <a:cs typeface="Montserrat"/>
                <a:sym typeface="Montserrat"/>
              </a:rPr>
              <a:t>3.   Rice mill</a:t>
            </a:r>
          </a:p>
        </p:txBody>
      </p:sp>
      <p:sp>
        <p:nvSpPr>
          <p:cNvPr id="32" name="TextBox 31">
            <a:extLst>
              <a:ext uri="{FF2B5EF4-FFF2-40B4-BE49-F238E27FC236}">
                <a16:creationId xmlns:a16="http://schemas.microsoft.com/office/drawing/2014/main" id="{7DC7B6D3-D5BF-C434-A788-C5C59ED9CA88}"/>
              </a:ext>
            </a:extLst>
          </p:cNvPr>
          <p:cNvSpPr txBox="1"/>
          <p:nvPr/>
        </p:nvSpPr>
        <p:spPr>
          <a:xfrm>
            <a:off x="6058759" y="5143500"/>
            <a:ext cx="2209800" cy="1200329"/>
          </a:xfrm>
          <a:prstGeom prst="rect">
            <a:avLst/>
          </a:prstGeom>
          <a:noFill/>
          <a:ln>
            <a:solidFill>
              <a:srgbClr val="3DD9E3"/>
            </a:solidFill>
          </a:ln>
          <a:effectLst/>
        </p:spPr>
        <p:txBody>
          <a:bodyPr wrap="square" rtlCol="0">
            <a:spAutoFit/>
          </a:bodyPr>
          <a:lstStyle/>
          <a:p>
            <a:r>
              <a:rPr lang="en-GB" dirty="0">
                <a:latin typeface="Montserrat Classic" panose="020B0604020202020204" charset="0"/>
              </a:rPr>
              <a:t>Feeder Route Length</a:t>
            </a:r>
          </a:p>
          <a:p>
            <a:endParaRPr lang="en-GB" dirty="0">
              <a:latin typeface="Montserrat Classic" panose="020B0604020202020204" charset="0"/>
            </a:endParaRPr>
          </a:p>
          <a:p>
            <a:r>
              <a:rPr lang="en-GB" b="1" dirty="0">
                <a:latin typeface="Montserrat Classic" panose="020B0604020202020204" charset="0"/>
              </a:rPr>
              <a:t>13.5km</a:t>
            </a:r>
          </a:p>
        </p:txBody>
      </p:sp>
      <p:sp>
        <p:nvSpPr>
          <p:cNvPr id="33" name="TextBox 32">
            <a:extLst>
              <a:ext uri="{FF2B5EF4-FFF2-40B4-BE49-F238E27FC236}">
                <a16:creationId xmlns:a16="http://schemas.microsoft.com/office/drawing/2014/main" id="{D1DA15E9-B809-500D-9DB3-A57CCE1F0670}"/>
              </a:ext>
            </a:extLst>
          </p:cNvPr>
          <p:cNvSpPr txBox="1"/>
          <p:nvPr/>
        </p:nvSpPr>
        <p:spPr>
          <a:xfrm>
            <a:off x="8811414" y="5143500"/>
            <a:ext cx="2209800" cy="1200329"/>
          </a:xfrm>
          <a:prstGeom prst="rect">
            <a:avLst/>
          </a:prstGeom>
          <a:noFill/>
          <a:ln>
            <a:solidFill>
              <a:srgbClr val="3DD9E3"/>
            </a:solidFill>
          </a:ln>
        </p:spPr>
        <p:txBody>
          <a:bodyPr wrap="square" rtlCol="0">
            <a:spAutoFit/>
          </a:bodyPr>
          <a:lstStyle/>
          <a:p>
            <a:r>
              <a:rPr lang="en-GB" dirty="0">
                <a:latin typeface="Montserrat Classic" panose="020B0604020202020204" charset="0"/>
              </a:rPr>
              <a:t>Voltage Level</a:t>
            </a:r>
          </a:p>
          <a:p>
            <a:endParaRPr lang="en-GB" dirty="0">
              <a:latin typeface="Montserrat Classic" panose="020B0604020202020204" charset="0"/>
            </a:endParaRPr>
          </a:p>
          <a:p>
            <a:endParaRPr lang="en-GB" dirty="0">
              <a:latin typeface="Montserrat Classic" panose="020B0604020202020204" charset="0"/>
            </a:endParaRPr>
          </a:p>
          <a:p>
            <a:r>
              <a:rPr lang="en-GB" b="1" dirty="0">
                <a:latin typeface="Montserrat Classic" panose="020B0604020202020204" charset="0"/>
              </a:rPr>
              <a:t>11KV</a:t>
            </a:r>
          </a:p>
        </p:txBody>
      </p:sp>
      <p:sp>
        <p:nvSpPr>
          <p:cNvPr id="34" name="TextBox 33">
            <a:extLst>
              <a:ext uri="{FF2B5EF4-FFF2-40B4-BE49-F238E27FC236}">
                <a16:creationId xmlns:a16="http://schemas.microsoft.com/office/drawing/2014/main" id="{9613B68E-9A6B-9F55-14C4-0B4168EB6F54}"/>
              </a:ext>
            </a:extLst>
          </p:cNvPr>
          <p:cNvSpPr txBox="1"/>
          <p:nvPr/>
        </p:nvSpPr>
        <p:spPr>
          <a:xfrm>
            <a:off x="11564069" y="5143500"/>
            <a:ext cx="2209800" cy="1200329"/>
          </a:xfrm>
          <a:prstGeom prst="rect">
            <a:avLst/>
          </a:prstGeom>
          <a:noFill/>
          <a:ln>
            <a:solidFill>
              <a:srgbClr val="3DD9E3"/>
            </a:solidFill>
          </a:ln>
        </p:spPr>
        <p:txBody>
          <a:bodyPr wrap="square" rtlCol="0">
            <a:spAutoFit/>
          </a:bodyPr>
          <a:lstStyle/>
          <a:p>
            <a:r>
              <a:rPr lang="en-GB" dirty="0">
                <a:latin typeface="Montserrat Classic" panose="020B0604020202020204" charset="0"/>
              </a:rPr>
              <a:t>Daily Load Profile</a:t>
            </a:r>
          </a:p>
          <a:p>
            <a:endParaRPr lang="en-GB" dirty="0">
              <a:latin typeface="Montserrat Classic" panose="020B0604020202020204" charset="0"/>
            </a:endParaRPr>
          </a:p>
          <a:p>
            <a:endParaRPr lang="en-GB" dirty="0">
              <a:latin typeface="Montserrat Classic" panose="020B0604020202020204" charset="0"/>
            </a:endParaRPr>
          </a:p>
          <a:p>
            <a:r>
              <a:rPr lang="en-GB" b="1" dirty="0">
                <a:latin typeface="Montserrat Classic" panose="020B0604020202020204" charset="0"/>
              </a:rPr>
              <a:t>1.5</a:t>
            </a:r>
          </a:p>
        </p:txBody>
      </p:sp>
      <p:sp>
        <p:nvSpPr>
          <p:cNvPr id="35" name="TextBox 11">
            <a:extLst>
              <a:ext uri="{FF2B5EF4-FFF2-40B4-BE49-F238E27FC236}">
                <a16:creationId xmlns:a16="http://schemas.microsoft.com/office/drawing/2014/main" id="{E6362CDC-D3D3-5286-6FEB-8A9CE978BE78}"/>
              </a:ext>
            </a:extLst>
          </p:cNvPr>
          <p:cNvSpPr txBox="1"/>
          <p:nvPr/>
        </p:nvSpPr>
        <p:spPr>
          <a:xfrm>
            <a:off x="6019800" y="6992645"/>
            <a:ext cx="5250546" cy="329193"/>
          </a:xfrm>
          <a:prstGeom prst="rect">
            <a:avLst/>
          </a:prstGeom>
        </p:spPr>
        <p:txBody>
          <a:bodyPr wrap="square" lIns="0" tIns="0" rIns="0" bIns="0" rtlCol="0" anchor="t">
            <a:spAutoFit/>
          </a:bodyPr>
          <a:lstStyle/>
          <a:p>
            <a:pPr marL="0" lvl="0" indent="0" algn="l">
              <a:lnSpc>
                <a:spcPts val="2530"/>
              </a:lnSpc>
              <a:spcBef>
                <a:spcPct val="0"/>
              </a:spcBef>
            </a:pPr>
            <a:r>
              <a:rPr lang="en-US" sz="2800" dirty="0">
                <a:solidFill>
                  <a:srgbClr val="151351"/>
                </a:solidFill>
                <a:latin typeface="Montserrat Ultra-Bold"/>
                <a:ea typeface="Montserrat Ultra-Bold"/>
                <a:cs typeface="Montserrat Ultra-Bold"/>
                <a:sym typeface="Montserrat Ultra-Bold"/>
              </a:rPr>
              <a:t>Network Limitations</a:t>
            </a:r>
          </a:p>
        </p:txBody>
      </p:sp>
      <p:sp>
        <p:nvSpPr>
          <p:cNvPr id="37" name="TextBox 36">
            <a:extLst>
              <a:ext uri="{FF2B5EF4-FFF2-40B4-BE49-F238E27FC236}">
                <a16:creationId xmlns:a16="http://schemas.microsoft.com/office/drawing/2014/main" id="{676A5614-9554-F325-8CFA-AA7848190616}"/>
              </a:ext>
            </a:extLst>
          </p:cNvPr>
          <p:cNvSpPr txBox="1"/>
          <p:nvPr/>
        </p:nvSpPr>
        <p:spPr>
          <a:xfrm>
            <a:off x="5929354" y="7397565"/>
            <a:ext cx="6186446" cy="1357936"/>
          </a:xfrm>
          <a:prstGeom prst="rect">
            <a:avLst/>
          </a:prstGeom>
          <a:noFill/>
        </p:spPr>
        <p:txBody>
          <a:bodyPr wrap="square">
            <a:spAutoFit/>
          </a:bodyPr>
          <a:lstStyle/>
          <a:p>
            <a:pPr algn="just">
              <a:lnSpc>
                <a:spcPts val="2530"/>
              </a:lnSpc>
              <a:spcBef>
                <a:spcPct val="0"/>
              </a:spcBef>
            </a:pPr>
            <a:r>
              <a:rPr lang="en-GB" sz="2000" dirty="0">
                <a:latin typeface="Montserrat" panose="00000500000000000000" pitchFamily="2" charset="0"/>
                <a:ea typeface="Montserrat Ultra-Bold"/>
                <a:cs typeface="Montserrat Ultra-Bold"/>
                <a:sym typeface="Montserrat Ultra-Bold"/>
              </a:rPr>
              <a:t>Developing area/insufficient number of DTs./Rehabilitation of LT needed/Technical (poor voltage Profile)</a:t>
            </a:r>
            <a:endParaRPr lang="en-US" sz="2000" dirty="0">
              <a:latin typeface="Montserrat" panose="00000500000000000000" pitchFamily="2" charset="0"/>
              <a:ea typeface="Montserrat Ultra-Bold"/>
              <a:cs typeface="Montserrat Ultra-Bold"/>
              <a:sym typeface="Montserrat Ultra-Bold"/>
            </a:endParaRPr>
          </a:p>
          <a:p>
            <a:pPr marL="0" lvl="0" indent="0" algn="just">
              <a:lnSpc>
                <a:spcPts val="2530"/>
              </a:lnSpc>
              <a:spcBef>
                <a:spcPct val="0"/>
              </a:spcBef>
            </a:pPr>
            <a:endParaRPr lang="en-US" sz="2000" dirty="0">
              <a:latin typeface="Montserrat" panose="00000500000000000000" pitchFamily="2" charset="0"/>
              <a:ea typeface="Montserrat Ultra-Bold"/>
              <a:cs typeface="Montserrat Ultra-Bold"/>
              <a:sym typeface="Montserrat Ultra-Bold"/>
            </a:endParaRPr>
          </a:p>
        </p:txBody>
      </p:sp>
      <p:cxnSp>
        <p:nvCxnSpPr>
          <p:cNvPr id="40" name="Straight Connector 39">
            <a:extLst>
              <a:ext uri="{FF2B5EF4-FFF2-40B4-BE49-F238E27FC236}">
                <a16:creationId xmlns:a16="http://schemas.microsoft.com/office/drawing/2014/main" id="{535975D0-836F-6929-5025-4E81716EF716}"/>
              </a:ext>
            </a:extLst>
          </p:cNvPr>
          <p:cNvCxnSpPr>
            <a:cxnSpLocks/>
          </p:cNvCxnSpPr>
          <p:nvPr/>
        </p:nvCxnSpPr>
        <p:spPr>
          <a:xfrm>
            <a:off x="967861" y="1427446"/>
            <a:ext cx="20039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728768B0-DA30-A0DA-7D0B-07722A2B389B}"/>
              </a:ext>
            </a:extLst>
          </p:cNvPr>
          <p:cNvSpPr txBox="1"/>
          <p:nvPr/>
        </p:nvSpPr>
        <p:spPr>
          <a:xfrm>
            <a:off x="14316725" y="5143500"/>
            <a:ext cx="2209800" cy="1200329"/>
          </a:xfrm>
          <a:prstGeom prst="rect">
            <a:avLst/>
          </a:prstGeom>
          <a:noFill/>
          <a:ln>
            <a:solidFill>
              <a:srgbClr val="3DD9E3"/>
            </a:solidFill>
          </a:ln>
        </p:spPr>
        <p:txBody>
          <a:bodyPr wrap="square" rtlCol="0">
            <a:spAutoFit/>
          </a:bodyPr>
          <a:lstStyle/>
          <a:p>
            <a:r>
              <a:rPr lang="en-GB" dirty="0">
                <a:latin typeface="Montserrat Classic" panose="020B0604020202020204" charset="0"/>
              </a:rPr>
              <a:t>Installed Transformer  Capacity </a:t>
            </a:r>
          </a:p>
          <a:p>
            <a:r>
              <a:rPr lang="en-GB" b="1" dirty="0">
                <a:latin typeface="Montserrat Classic" panose="020B0604020202020204" charset="0"/>
              </a:rPr>
              <a:t>2X500KVA</a:t>
            </a:r>
          </a:p>
        </p:txBody>
      </p:sp>
      <p:graphicFrame>
        <p:nvGraphicFramePr>
          <p:cNvPr id="46" name="Table 45">
            <a:extLst>
              <a:ext uri="{FF2B5EF4-FFF2-40B4-BE49-F238E27FC236}">
                <a16:creationId xmlns:a16="http://schemas.microsoft.com/office/drawing/2014/main" id="{9EFB4530-E557-2185-0BD5-4DF8443F9DCE}"/>
              </a:ext>
            </a:extLst>
          </p:cNvPr>
          <p:cNvGraphicFramePr>
            <a:graphicFrameLocks noGrp="1"/>
          </p:cNvGraphicFramePr>
          <p:nvPr>
            <p:extLst>
              <p:ext uri="{D42A27DB-BD31-4B8C-83A1-F6EECF244321}">
                <p14:modId xmlns:p14="http://schemas.microsoft.com/office/powerpoint/2010/main" val="3118018069"/>
              </p:ext>
            </p:extLst>
          </p:nvPr>
        </p:nvGraphicFramePr>
        <p:xfrm>
          <a:off x="12420600" y="6893530"/>
          <a:ext cx="5322453" cy="914400"/>
        </p:xfrm>
        <a:graphic>
          <a:graphicData uri="http://schemas.openxmlformats.org/drawingml/2006/table">
            <a:tbl>
              <a:tblPr firstRow="1">
                <a:tableStyleId>{BDBED569-4797-4DF1-A0F4-6AAB3CD982D8}</a:tableStyleId>
              </a:tblPr>
              <a:tblGrid>
                <a:gridCol w="4038918">
                  <a:extLst>
                    <a:ext uri="{9D8B030D-6E8A-4147-A177-3AD203B41FA5}">
                      <a16:colId xmlns:a16="http://schemas.microsoft.com/office/drawing/2014/main" val="1988881099"/>
                    </a:ext>
                  </a:extLst>
                </a:gridCol>
                <a:gridCol w="1283535">
                  <a:extLst>
                    <a:ext uri="{9D8B030D-6E8A-4147-A177-3AD203B41FA5}">
                      <a16:colId xmlns:a16="http://schemas.microsoft.com/office/drawing/2014/main" val="639486561"/>
                    </a:ext>
                  </a:extLst>
                </a:gridCol>
              </a:tblGrid>
              <a:tr h="452419">
                <a:tc>
                  <a:txBody>
                    <a:bodyPr/>
                    <a:lstStyle/>
                    <a:p>
                      <a:r>
                        <a:rPr lang="en-GB" sz="2800" dirty="0">
                          <a:solidFill>
                            <a:srgbClr val="151351"/>
                          </a:solidFill>
                          <a:latin typeface="Montserrat Bold" panose="020B0604020202020204" charset="0"/>
                        </a:rPr>
                        <a:t>Business Model</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endParaRPr lang="en-GB" dirty="0">
                        <a:latin typeface="Montserrat Classic" panose="020B0604020202020204" charset="0"/>
                      </a:endParaRP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2231789780"/>
                  </a:ext>
                </a:extLst>
              </a:tr>
              <a:tr h="257309">
                <a:tc>
                  <a:txBody>
                    <a:bodyPr/>
                    <a:lstStyle/>
                    <a:p>
                      <a:r>
                        <a:rPr lang="en-GB" sz="2000" dirty="0">
                          <a:latin typeface="Montserrat" panose="00000500000000000000" pitchFamily="2" charset="0"/>
                        </a:rPr>
                        <a:t>Interconnected Mini-Grid</a:t>
                      </a:r>
                    </a:p>
                  </a:txBody>
                  <a:tcPr>
                    <a:lnL w="12700" cmpd="sng">
                      <a:noFill/>
                    </a:lnL>
                    <a:lnR w="12700" cmpd="sng">
                      <a:noFill/>
                    </a:lnR>
                    <a:lnT w="25400" cmpd="sng">
                      <a:noFill/>
                    </a:lnT>
                    <a:lnB w="12700" cmpd="sng">
                      <a:noFill/>
                    </a:lnB>
                    <a:lnTlToBr w="12700" cmpd="sng">
                      <a:noFill/>
                      <a:prstDash val="solid"/>
                    </a:lnTlToBr>
                    <a:lnBlToTr w="12700" cmpd="sng">
                      <a:noFill/>
                      <a:prstDash val="solid"/>
                    </a:lnBlToTr>
                  </a:tcPr>
                </a:tc>
                <a:tc>
                  <a:txBody>
                    <a:bodyPr/>
                    <a:lstStyle/>
                    <a:p>
                      <a:endParaRPr lang="en-GB" dirty="0">
                        <a:latin typeface="Montserrat" panose="00000500000000000000" pitchFamily="2" charset="0"/>
                      </a:endParaRPr>
                    </a:p>
                  </a:txBody>
                  <a:tcPr>
                    <a:lnL w="12700" cmpd="sng">
                      <a:noFill/>
                    </a:lnL>
                    <a:lnR w="12700" cmpd="sng">
                      <a:noFill/>
                    </a:lnR>
                    <a:lnT w="254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9361322"/>
                  </a:ext>
                </a:extLst>
              </a:tr>
            </a:tbl>
          </a:graphicData>
        </a:graphic>
      </p:graphicFrame>
      <p:pic>
        <p:nvPicPr>
          <p:cNvPr id="3088" name="Picture 16" descr="Image result for voltage level icon">
            <a:extLst>
              <a:ext uri="{FF2B5EF4-FFF2-40B4-BE49-F238E27FC236}">
                <a16:creationId xmlns:a16="http://schemas.microsoft.com/office/drawing/2014/main" id="{214F9489-C1F1-4CA5-3C2C-F87F2F8380D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401889" y="5961050"/>
            <a:ext cx="526146" cy="329193"/>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Energy Consumption Icons - Free SVG &amp; PNG Energy Consumption ...">
            <a:extLst>
              <a:ext uri="{FF2B5EF4-FFF2-40B4-BE49-F238E27FC236}">
                <a16:creationId xmlns:a16="http://schemas.microsoft.com/office/drawing/2014/main" id="{9FEE3360-F2CA-95D6-BB55-48BE6585287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331235" y="5961049"/>
            <a:ext cx="371454" cy="329193"/>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11,896 Transformer Icon Images, Stock Photos, 3D objects ...">
            <a:extLst>
              <a:ext uri="{FF2B5EF4-FFF2-40B4-BE49-F238E27FC236}">
                <a16:creationId xmlns:a16="http://schemas.microsoft.com/office/drawing/2014/main" id="{1261DDD8-A424-814A-F2F0-2D48FE191523}"/>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978587" y="5817845"/>
            <a:ext cx="504825" cy="48515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CEB6EFE-7FD5-927C-3A3E-F6C8F702B02D}"/>
              </a:ext>
            </a:extLst>
          </p:cNvPr>
          <p:cNvSpPr txBox="1"/>
          <p:nvPr/>
        </p:nvSpPr>
        <p:spPr>
          <a:xfrm>
            <a:off x="1987270" y="2426397"/>
            <a:ext cx="3333396" cy="892552"/>
          </a:xfrm>
          <a:prstGeom prst="rect">
            <a:avLst/>
          </a:prstGeom>
          <a:solidFill>
            <a:srgbClr val="DD753F"/>
          </a:solidFill>
        </p:spPr>
        <p:txBody>
          <a:bodyPr wrap="square" rtlCol="0">
            <a:spAutoFit/>
          </a:bodyPr>
          <a:lstStyle/>
          <a:p>
            <a:pPr algn="ctr"/>
            <a:r>
              <a:rPr lang="en-GB" sz="2200" dirty="0">
                <a:solidFill>
                  <a:schemeClr val="bg1"/>
                </a:solidFill>
                <a:latin typeface="Montserrat Bold" panose="020B0604020202020204" charset="0"/>
              </a:rPr>
              <a:t>FAIR</a:t>
            </a:r>
          </a:p>
          <a:p>
            <a:pPr algn="ctr"/>
            <a:r>
              <a:rPr lang="en-GB" dirty="0">
                <a:solidFill>
                  <a:schemeClr val="bg1"/>
                </a:solidFill>
                <a:latin typeface="Montserrat Classic" panose="020B0604020202020204" charset="0"/>
              </a:rPr>
              <a:t>STATE OF NETWORK</a:t>
            </a:r>
          </a:p>
          <a:p>
            <a:pPr algn="ctr"/>
            <a:endParaRPr lang="en-GB" sz="1200" dirty="0">
              <a:latin typeface="Montserrat Classic" panose="020B0604020202020204" charset="0"/>
            </a:endParaRPr>
          </a:p>
        </p:txBody>
      </p:sp>
      <p:pic>
        <p:nvPicPr>
          <p:cNvPr id="2" name="Picture 1" descr="A logo with a lightning bolt in the middle&#10;&#10;Description automatically generated">
            <a:extLst>
              <a:ext uri="{FF2B5EF4-FFF2-40B4-BE49-F238E27FC236}">
                <a16:creationId xmlns:a16="http://schemas.microsoft.com/office/drawing/2014/main" id="{B801C3B6-BCE0-E003-3609-D7899F52FDE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716250" y="285750"/>
            <a:ext cx="2266950" cy="22669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4">
            <a:extLst>
              <a:ext uri="{FF2B5EF4-FFF2-40B4-BE49-F238E27FC236}">
                <a16:creationId xmlns:a16="http://schemas.microsoft.com/office/drawing/2014/main" id="{B24676CF-5C9A-9DFD-C990-84D067F65F88}"/>
              </a:ext>
            </a:extLst>
          </p:cNvPr>
          <p:cNvSpPr/>
          <p:nvPr/>
        </p:nvSpPr>
        <p:spPr>
          <a:xfrm>
            <a:off x="3733800" y="4076700"/>
            <a:ext cx="11081496" cy="1770184"/>
          </a:xfrm>
          <a:custGeom>
            <a:avLst/>
            <a:gdLst/>
            <a:ahLst/>
            <a:cxnLst/>
            <a:rect l="l" t="t" r="r" b="b"/>
            <a:pathLst>
              <a:path w="11614896" h="6422442">
                <a:moveTo>
                  <a:pt x="0" y="0"/>
                </a:moveTo>
                <a:lnTo>
                  <a:pt x="11614896" y="0"/>
                </a:lnTo>
                <a:lnTo>
                  <a:pt x="11614896" y="6422442"/>
                </a:lnTo>
                <a:lnTo>
                  <a:pt x="0" y="6422442"/>
                </a:lnTo>
                <a:lnTo>
                  <a:pt x="0" y="0"/>
                </a:lnTo>
                <a:close/>
              </a:path>
            </a:pathLst>
          </a:custGeom>
          <a:solidFill>
            <a:srgbClr val="151351"/>
          </a:solidFill>
          <a:ln>
            <a:noFill/>
          </a:ln>
        </p:spPr>
        <p:txBody>
          <a:bodyPr/>
          <a:lstStyle/>
          <a:p>
            <a:endParaRPr lang="en-NG" dirty="0"/>
          </a:p>
        </p:txBody>
      </p:sp>
      <p:sp>
        <p:nvSpPr>
          <p:cNvPr id="4" name="Freeform 4"/>
          <p:cNvSpPr/>
          <p:nvPr/>
        </p:nvSpPr>
        <p:spPr>
          <a:xfrm>
            <a:off x="3496794" y="4076700"/>
            <a:ext cx="11555508" cy="2308324"/>
          </a:xfrm>
          <a:custGeom>
            <a:avLst/>
            <a:gdLst/>
            <a:ahLst/>
            <a:cxnLst/>
            <a:rect l="l" t="t" r="r" b="b"/>
            <a:pathLst>
              <a:path w="11614896" h="6422442">
                <a:moveTo>
                  <a:pt x="0" y="0"/>
                </a:moveTo>
                <a:lnTo>
                  <a:pt x="11614896" y="0"/>
                </a:lnTo>
                <a:lnTo>
                  <a:pt x="11614896" y="6422442"/>
                </a:lnTo>
                <a:lnTo>
                  <a:pt x="0" y="6422442"/>
                </a:lnTo>
                <a:lnTo>
                  <a:pt x="0" y="0"/>
                </a:lnTo>
                <a:close/>
              </a:path>
            </a:pathLst>
          </a:custGeom>
          <a:solidFill>
            <a:srgbClr val="E45626"/>
          </a:solidFill>
          <a:ln>
            <a:solidFill>
              <a:srgbClr val="002060"/>
            </a:solidFill>
          </a:ln>
        </p:spPr>
        <p:txBody>
          <a:bodyPr/>
          <a:lstStyle/>
          <a:p>
            <a:endParaRPr lang="en-NG" dirty="0"/>
          </a:p>
        </p:txBody>
      </p:sp>
      <p:grpSp>
        <p:nvGrpSpPr>
          <p:cNvPr id="5" name="Group 5"/>
          <p:cNvGrpSpPr/>
          <p:nvPr/>
        </p:nvGrpSpPr>
        <p:grpSpPr>
          <a:xfrm>
            <a:off x="15077932" y="356288"/>
            <a:ext cx="2477008" cy="922807"/>
            <a:chOff x="0" y="0"/>
            <a:chExt cx="3302677" cy="1230409"/>
          </a:xfrm>
        </p:grpSpPr>
        <p:sp>
          <p:nvSpPr>
            <p:cNvPr id="6" name="Freeform 6"/>
            <p:cNvSpPr/>
            <p:nvPr/>
          </p:nvSpPr>
          <p:spPr>
            <a:xfrm>
              <a:off x="0" y="0"/>
              <a:ext cx="3302635" cy="1230376"/>
            </a:xfrm>
            <a:custGeom>
              <a:avLst/>
              <a:gdLst/>
              <a:ahLst/>
              <a:cxnLst/>
              <a:rect l="l" t="t" r="r" b="b"/>
              <a:pathLst>
                <a:path w="3302635" h="1230376">
                  <a:moveTo>
                    <a:pt x="0" y="0"/>
                  </a:moveTo>
                  <a:lnTo>
                    <a:pt x="3302635" y="0"/>
                  </a:lnTo>
                  <a:lnTo>
                    <a:pt x="3302635" y="1230376"/>
                  </a:lnTo>
                  <a:lnTo>
                    <a:pt x="0" y="1230376"/>
                  </a:lnTo>
                  <a:lnTo>
                    <a:pt x="0" y="0"/>
                  </a:lnTo>
                  <a:close/>
                </a:path>
              </a:pathLst>
            </a:custGeom>
            <a:blipFill>
              <a:blip r:embed="rId2"/>
              <a:stretch>
                <a:fillRect r="-1" b="-2"/>
              </a:stretch>
            </a:blipFill>
          </p:spPr>
          <p:txBody>
            <a:bodyPr/>
            <a:lstStyle/>
            <a:p>
              <a:endParaRPr lang="en-NG"/>
            </a:p>
          </p:txBody>
        </p:sp>
      </p:grpSp>
      <p:sp>
        <p:nvSpPr>
          <p:cNvPr id="8" name="TextBox 7">
            <a:extLst>
              <a:ext uri="{FF2B5EF4-FFF2-40B4-BE49-F238E27FC236}">
                <a16:creationId xmlns:a16="http://schemas.microsoft.com/office/drawing/2014/main" id="{E8411792-B684-EA86-13EA-504591193E9D}"/>
              </a:ext>
            </a:extLst>
          </p:cNvPr>
          <p:cNvSpPr txBox="1"/>
          <p:nvPr/>
        </p:nvSpPr>
        <p:spPr>
          <a:xfrm>
            <a:off x="3231687" y="4074695"/>
            <a:ext cx="12077700" cy="2308324"/>
          </a:xfrm>
          <a:prstGeom prst="rect">
            <a:avLst/>
          </a:prstGeom>
          <a:noFill/>
        </p:spPr>
        <p:txBody>
          <a:bodyPr wrap="square" rtlCol="0">
            <a:spAutoFit/>
          </a:bodyPr>
          <a:lstStyle/>
          <a:p>
            <a:pPr algn="ctr"/>
            <a:r>
              <a:rPr lang="en-US" sz="7200" dirty="0">
                <a:solidFill>
                  <a:schemeClr val="bg1"/>
                </a:solidFill>
                <a:latin typeface="Montserrat Classic" panose="020B0604020202020204" charset="0"/>
              </a:rPr>
              <a:t>33kV BIU</a:t>
            </a:r>
          </a:p>
          <a:p>
            <a:pPr algn="ctr"/>
            <a:r>
              <a:rPr lang="en-US" sz="7200" dirty="0">
                <a:solidFill>
                  <a:schemeClr val="bg1"/>
                </a:solidFill>
                <a:latin typeface="Montserrat Classic" panose="020B0604020202020204" charset="0"/>
              </a:rPr>
              <a:t>FEEDER</a:t>
            </a:r>
          </a:p>
        </p:txBody>
      </p:sp>
      <p:pic>
        <p:nvPicPr>
          <p:cNvPr id="7" name="Picture 6" descr="A logo with a lightning bolt in the middle&#10;&#10;Description automatically generated">
            <a:extLst>
              <a:ext uri="{FF2B5EF4-FFF2-40B4-BE49-F238E27FC236}">
                <a16:creationId xmlns:a16="http://schemas.microsoft.com/office/drawing/2014/main" id="{2DDA323E-AD5A-9255-1B89-A3E94AE9E1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6250" y="285750"/>
            <a:ext cx="2266950" cy="2266950"/>
          </a:xfrm>
          <a:prstGeom prst="rect">
            <a:avLst/>
          </a:prstGeom>
        </p:spPr>
      </p:pic>
    </p:spTree>
    <p:extLst>
      <p:ext uri="{BB962C8B-B14F-4D97-AF65-F5344CB8AC3E}">
        <p14:creationId xmlns:p14="http://schemas.microsoft.com/office/powerpoint/2010/main" val="3937734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a:off x="15580976" y="-38100"/>
            <a:ext cx="2477008" cy="922807"/>
          </a:xfrm>
          <a:custGeom>
            <a:avLst/>
            <a:gdLst/>
            <a:ahLst/>
            <a:cxnLst/>
            <a:rect l="l" t="t" r="r" b="b"/>
            <a:pathLst>
              <a:path w="2477008" h="922807">
                <a:moveTo>
                  <a:pt x="0" y="0"/>
                </a:moveTo>
                <a:lnTo>
                  <a:pt x="2477008" y="0"/>
                </a:lnTo>
                <a:lnTo>
                  <a:pt x="2477008" y="922807"/>
                </a:lnTo>
                <a:lnTo>
                  <a:pt x="0" y="922807"/>
                </a:lnTo>
                <a:lnTo>
                  <a:pt x="0" y="0"/>
                </a:lnTo>
                <a:close/>
              </a:path>
            </a:pathLst>
          </a:custGeom>
          <a:blipFill>
            <a:blip r:embed="rId2"/>
            <a:stretch>
              <a:fillRect/>
            </a:stretch>
          </a:blipFill>
        </p:spPr>
        <p:txBody>
          <a:bodyPr/>
          <a:lstStyle/>
          <a:p>
            <a:endParaRPr lang="en-US"/>
          </a:p>
        </p:txBody>
      </p:sp>
      <p:sp>
        <p:nvSpPr>
          <p:cNvPr id="18" name="TextBox 18"/>
          <p:cNvSpPr txBox="1"/>
          <p:nvPr/>
        </p:nvSpPr>
        <p:spPr>
          <a:xfrm>
            <a:off x="586861" y="5905500"/>
            <a:ext cx="6038107" cy="339580"/>
          </a:xfrm>
          <a:prstGeom prst="rect">
            <a:avLst/>
          </a:prstGeom>
        </p:spPr>
        <p:txBody>
          <a:bodyPr lIns="0" tIns="0" rIns="0" bIns="0" rtlCol="0" anchor="t">
            <a:spAutoFit/>
          </a:bodyPr>
          <a:lstStyle/>
          <a:p>
            <a:pPr marL="0" lvl="0" indent="0" algn="l">
              <a:lnSpc>
                <a:spcPts val="2912"/>
              </a:lnSpc>
              <a:spcBef>
                <a:spcPct val="0"/>
              </a:spcBef>
            </a:pPr>
            <a:r>
              <a:rPr lang="en-US" sz="2000" dirty="0">
                <a:solidFill>
                  <a:srgbClr val="002060"/>
                </a:solidFill>
                <a:latin typeface="Montserrat Ultra-Bold"/>
                <a:ea typeface="Montserrat Ultra-Bold"/>
                <a:cs typeface="Montserrat Ultra-Bold"/>
                <a:sym typeface="Montserrat Ultra-Bold"/>
              </a:rPr>
              <a:t>REGION: Borno</a:t>
            </a:r>
            <a:endParaRPr lang="en-US" sz="2000" dirty="0">
              <a:latin typeface="Montserrat Classic" panose="020B0604020202020204" charset="0"/>
              <a:ea typeface="Montserrat Ultra-Bold"/>
              <a:cs typeface="Montserrat Ultra-Bold"/>
              <a:sym typeface="Montserrat Ultra-Bold"/>
            </a:endParaRPr>
          </a:p>
        </p:txBody>
      </p:sp>
      <p:graphicFrame>
        <p:nvGraphicFramePr>
          <p:cNvPr id="25" name="Table 27">
            <a:extLst>
              <a:ext uri="{FF2B5EF4-FFF2-40B4-BE49-F238E27FC236}">
                <a16:creationId xmlns:a16="http://schemas.microsoft.com/office/drawing/2014/main" id="{7E5DD2DE-275E-0423-B4BC-AA53573F9997}"/>
              </a:ext>
            </a:extLst>
          </p:cNvPr>
          <p:cNvGraphicFramePr>
            <a:graphicFrameLocks noGrp="1"/>
          </p:cNvGraphicFramePr>
          <p:nvPr>
            <p:extLst>
              <p:ext uri="{D42A27DB-BD31-4B8C-83A1-F6EECF244321}">
                <p14:modId xmlns:p14="http://schemas.microsoft.com/office/powerpoint/2010/main" val="665015581"/>
              </p:ext>
            </p:extLst>
          </p:nvPr>
        </p:nvGraphicFramePr>
        <p:xfrm>
          <a:off x="10339872" y="4537494"/>
          <a:ext cx="7605169" cy="4492205"/>
        </p:xfrm>
        <a:graphic>
          <a:graphicData uri="http://schemas.openxmlformats.org/drawingml/2006/table">
            <a:tbl>
              <a:tblPr firstRow="1" bandRow="1">
                <a:tableStyleId>{3B4B98B0-60AC-42C2-AFA5-B58CD77FA1E5}</a:tableStyleId>
              </a:tblPr>
              <a:tblGrid>
                <a:gridCol w="780018">
                  <a:extLst>
                    <a:ext uri="{9D8B030D-6E8A-4147-A177-3AD203B41FA5}">
                      <a16:colId xmlns:a16="http://schemas.microsoft.com/office/drawing/2014/main" val="3986285712"/>
                    </a:ext>
                  </a:extLst>
                </a:gridCol>
                <a:gridCol w="4476427">
                  <a:extLst>
                    <a:ext uri="{9D8B030D-6E8A-4147-A177-3AD203B41FA5}">
                      <a16:colId xmlns:a16="http://schemas.microsoft.com/office/drawing/2014/main" val="4052686176"/>
                    </a:ext>
                  </a:extLst>
                </a:gridCol>
                <a:gridCol w="2348724">
                  <a:extLst>
                    <a:ext uri="{9D8B030D-6E8A-4147-A177-3AD203B41FA5}">
                      <a16:colId xmlns:a16="http://schemas.microsoft.com/office/drawing/2014/main" val="103977881"/>
                    </a:ext>
                  </a:extLst>
                </a:gridCol>
              </a:tblGrid>
              <a:tr h="428172">
                <a:tc>
                  <a:txBody>
                    <a:bodyPr/>
                    <a:lstStyle/>
                    <a:p>
                      <a:r>
                        <a:rPr lang="en-US" sz="1800" b="1" dirty="0">
                          <a:solidFill>
                            <a:srgbClr val="151351"/>
                          </a:solidFill>
                          <a:latin typeface="Montserrat Classic" panose="020B0604020202020204" charset="0"/>
                        </a:rPr>
                        <a:t>S/N</a:t>
                      </a:r>
                    </a:p>
                  </a:txBody>
                  <a:tcPr/>
                </a:tc>
                <a:tc>
                  <a:txBody>
                    <a:bodyPr/>
                    <a:lstStyle/>
                    <a:p>
                      <a:r>
                        <a:rPr lang="en-US" sz="1800" b="1" dirty="0">
                          <a:solidFill>
                            <a:srgbClr val="151351"/>
                          </a:solidFill>
                          <a:latin typeface="Montserrat Classic" panose="020B0604020202020204" charset="0"/>
                        </a:rPr>
                        <a:t>DESCRIPTION</a:t>
                      </a:r>
                    </a:p>
                  </a:txBody>
                  <a:tcPr/>
                </a:tc>
                <a:tc>
                  <a:txBody>
                    <a:bodyPr/>
                    <a:lstStyle/>
                    <a:p>
                      <a:r>
                        <a:rPr lang="en-US" sz="1800" b="1" dirty="0">
                          <a:solidFill>
                            <a:srgbClr val="151351"/>
                          </a:solidFill>
                          <a:latin typeface="Montserrat Classic" panose="020B0604020202020204" charset="0"/>
                        </a:rPr>
                        <a:t>VALUE</a:t>
                      </a:r>
                    </a:p>
                  </a:txBody>
                  <a:tcPr/>
                </a:tc>
                <a:extLst>
                  <a:ext uri="{0D108BD9-81ED-4DB2-BD59-A6C34878D82A}">
                    <a16:rowId xmlns:a16="http://schemas.microsoft.com/office/drawing/2014/main" val="725538468"/>
                  </a:ext>
                </a:extLst>
              </a:tr>
              <a:tr h="628444">
                <a:tc>
                  <a:txBody>
                    <a:bodyPr/>
                    <a:lstStyle/>
                    <a:p>
                      <a:r>
                        <a:rPr lang="en-US" sz="1800" b="1" dirty="0">
                          <a:solidFill>
                            <a:srgbClr val="151351"/>
                          </a:solidFill>
                          <a:latin typeface="Montserrat Classic" panose="020B0604020202020204" charset="0"/>
                        </a:rPr>
                        <a:t>1. </a:t>
                      </a:r>
                    </a:p>
                  </a:txBody>
                  <a:tcPr/>
                </a:tc>
                <a:tc>
                  <a:txBody>
                    <a:bodyPr/>
                    <a:lstStyle/>
                    <a:p>
                      <a:r>
                        <a:rPr lang="en-US" sz="1800" b="1" dirty="0">
                          <a:solidFill>
                            <a:srgbClr val="151351"/>
                          </a:solidFill>
                          <a:latin typeface="Montserrat Classic" panose="020B0604020202020204" charset="0"/>
                        </a:rPr>
                        <a:t>Average Hours of Supply</a:t>
                      </a:r>
                    </a:p>
                  </a:txBody>
                  <a:tcPr/>
                </a:tc>
                <a:tc>
                  <a:txBody>
                    <a:bodyPr/>
                    <a:lstStyle/>
                    <a:p>
                      <a:r>
                        <a:rPr lang="en-US" sz="1800" dirty="0">
                          <a:solidFill>
                            <a:srgbClr val="151351"/>
                          </a:solidFill>
                          <a:latin typeface="Montserrat Classic" panose="020B0604020202020204" charset="0"/>
                        </a:rPr>
                        <a:t>16 Hours</a:t>
                      </a:r>
                    </a:p>
                  </a:txBody>
                  <a:tcPr/>
                </a:tc>
                <a:extLst>
                  <a:ext uri="{0D108BD9-81ED-4DB2-BD59-A6C34878D82A}">
                    <a16:rowId xmlns:a16="http://schemas.microsoft.com/office/drawing/2014/main" val="3450561170"/>
                  </a:ext>
                </a:extLst>
              </a:tr>
              <a:tr h="628444">
                <a:tc>
                  <a:txBody>
                    <a:bodyPr/>
                    <a:lstStyle/>
                    <a:p>
                      <a:r>
                        <a:rPr lang="en-US" sz="1800" b="1" dirty="0">
                          <a:solidFill>
                            <a:srgbClr val="151351"/>
                          </a:solidFill>
                          <a:latin typeface="Montserrat Classic" panose="020B0604020202020204" charset="0"/>
                        </a:rPr>
                        <a:t>2.</a:t>
                      </a:r>
                    </a:p>
                  </a:txBody>
                  <a:tcPr/>
                </a:tc>
                <a:tc>
                  <a:txBody>
                    <a:bodyPr/>
                    <a:lstStyle/>
                    <a:p>
                      <a:r>
                        <a:rPr lang="en-US" sz="1800" b="1" dirty="0">
                          <a:solidFill>
                            <a:srgbClr val="151351"/>
                          </a:solidFill>
                          <a:latin typeface="Montserrat Classic" panose="020B0604020202020204" charset="0"/>
                        </a:rPr>
                        <a:t>Number of Connections</a:t>
                      </a:r>
                    </a:p>
                  </a:txBody>
                  <a:tcPr/>
                </a:tc>
                <a:tc>
                  <a:txBody>
                    <a:bodyPr/>
                    <a:lstStyle/>
                    <a:p>
                      <a:r>
                        <a:rPr lang="en-US" sz="1800" dirty="0">
                          <a:solidFill>
                            <a:srgbClr val="151351"/>
                          </a:solidFill>
                          <a:latin typeface="Montserrat Classic" panose="020B0604020202020204" charset="0"/>
                        </a:rPr>
                        <a:t>550</a:t>
                      </a:r>
                    </a:p>
                  </a:txBody>
                  <a:tcPr/>
                </a:tc>
                <a:extLst>
                  <a:ext uri="{0D108BD9-81ED-4DB2-BD59-A6C34878D82A}">
                    <a16:rowId xmlns:a16="http://schemas.microsoft.com/office/drawing/2014/main" val="543141143"/>
                  </a:ext>
                </a:extLst>
              </a:tr>
              <a:tr h="609507">
                <a:tc>
                  <a:txBody>
                    <a:bodyPr/>
                    <a:lstStyle/>
                    <a:p>
                      <a:r>
                        <a:rPr lang="en-US" sz="1800" b="1" dirty="0">
                          <a:solidFill>
                            <a:srgbClr val="151351"/>
                          </a:solidFill>
                          <a:latin typeface="Montserrat Classic" panose="020B0604020202020204" charset="0"/>
                        </a:rPr>
                        <a:t>4.</a:t>
                      </a:r>
                    </a:p>
                  </a:txBody>
                  <a:tcPr/>
                </a:tc>
                <a:tc>
                  <a:txBody>
                    <a:bodyPr/>
                    <a:lstStyle/>
                    <a:p>
                      <a:r>
                        <a:rPr lang="en-US" sz="1800" b="1" dirty="0">
                          <a:solidFill>
                            <a:srgbClr val="151351"/>
                          </a:solidFill>
                          <a:latin typeface="Montserrat Classic" panose="020B0604020202020204" charset="0"/>
                        </a:rPr>
                        <a:t>Estimated Customer Population</a:t>
                      </a:r>
                    </a:p>
                  </a:txBody>
                  <a:tcPr/>
                </a:tc>
                <a:tc>
                  <a:txBody>
                    <a:bodyPr/>
                    <a:lstStyle/>
                    <a:p>
                      <a:r>
                        <a:rPr lang="en-US" sz="1800" dirty="0">
                          <a:solidFill>
                            <a:srgbClr val="151351"/>
                          </a:solidFill>
                          <a:latin typeface="Montserrat Classic" panose="020B0604020202020204" charset="0"/>
                        </a:rPr>
                        <a:t>700</a:t>
                      </a:r>
                    </a:p>
                  </a:txBody>
                  <a:tcPr/>
                </a:tc>
                <a:extLst>
                  <a:ext uri="{0D108BD9-81ED-4DB2-BD59-A6C34878D82A}">
                    <a16:rowId xmlns:a16="http://schemas.microsoft.com/office/drawing/2014/main" val="3747670330"/>
                  </a:ext>
                </a:extLst>
              </a:tr>
              <a:tr h="628444">
                <a:tc>
                  <a:txBody>
                    <a:bodyPr/>
                    <a:lstStyle/>
                    <a:p>
                      <a:r>
                        <a:rPr lang="en-US" sz="1800" b="1" dirty="0">
                          <a:solidFill>
                            <a:srgbClr val="151351"/>
                          </a:solidFill>
                          <a:latin typeface="Montserrat Classic" panose="020B0604020202020204" charset="0"/>
                        </a:rPr>
                        <a:t>5.</a:t>
                      </a:r>
                    </a:p>
                  </a:txBody>
                  <a:tcPr/>
                </a:tc>
                <a:tc>
                  <a:txBody>
                    <a:bodyPr/>
                    <a:lstStyle/>
                    <a:p>
                      <a:r>
                        <a:rPr lang="en-US" sz="1800" b="1" dirty="0">
                          <a:solidFill>
                            <a:srgbClr val="151351"/>
                          </a:solidFill>
                          <a:latin typeface="Montserrat Classic" panose="020B0604020202020204" charset="0"/>
                        </a:rPr>
                        <a:t>ATC&amp;C Loss</a:t>
                      </a:r>
                    </a:p>
                  </a:txBody>
                  <a:tcPr/>
                </a:tc>
                <a:tc>
                  <a:txBody>
                    <a:bodyPr/>
                    <a:lstStyle/>
                    <a:p>
                      <a:r>
                        <a:rPr lang="en-US" sz="1800" dirty="0">
                          <a:solidFill>
                            <a:srgbClr val="151351"/>
                          </a:solidFill>
                          <a:latin typeface="Montserrat Classic" panose="020B0604020202020204" charset="0"/>
                        </a:rPr>
                        <a:t>60%</a:t>
                      </a:r>
                    </a:p>
                  </a:txBody>
                  <a:tcPr/>
                </a:tc>
                <a:extLst>
                  <a:ext uri="{0D108BD9-81ED-4DB2-BD59-A6C34878D82A}">
                    <a16:rowId xmlns:a16="http://schemas.microsoft.com/office/drawing/2014/main" val="3302241570"/>
                  </a:ext>
                </a:extLst>
              </a:tr>
              <a:tr h="830486">
                <a:tc>
                  <a:txBody>
                    <a:bodyPr/>
                    <a:lstStyle/>
                    <a:p>
                      <a:r>
                        <a:rPr lang="en-US" sz="1800" b="1" dirty="0">
                          <a:solidFill>
                            <a:srgbClr val="151351"/>
                          </a:solidFill>
                          <a:latin typeface="Montserrat Classic" panose="020B0604020202020204" charset="0"/>
                        </a:rPr>
                        <a:t>6.</a:t>
                      </a:r>
                    </a:p>
                  </a:txBody>
                  <a:tcPr/>
                </a:tc>
                <a:tc>
                  <a:txBody>
                    <a:bodyPr/>
                    <a:lstStyle/>
                    <a:p>
                      <a:r>
                        <a:rPr lang="en-US" sz="1800" b="1" dirty="0">
                          <a:solidFill>
                            <a:srgbClr val="151351"/>
                          </a:solidFill>
                          <a:latin typeface="Montserrat Classic" panose="020B0604020202020204" charset="0"/>
                        </a:rPr>
                        <a:t>Metering Penetration</a:t>
                      </a:r>
                    </a:p>
                  </a:txBody>
                  <a:tcPr/>
                </a:tc>
                <a:tc>
                  <a:txBody>
                    <a:bodyPr/>
                    <a:lstStyle/>
                    <a:p>
                      <a:r>
                        <a:rPr lang="en-US" sz="1800" dirty="0">
                          <a:solidFill>
                            <a:srgbClr val="151351"/>
                          </a:solidFill>
                          <a:latin typeface="Montserrat Classic" panose="020B0604020202020204" charset="0"/>
                        </a:rPr>
                        <a:t>70%</a:t>
                      </a:r>
                    </a:p>
                  </a:txBody>
                  <a:tcPr/>
                </a:tc>
                <a:extLst>
                  <a:ext uri="{0D108BD9-81ED-4DB2-BD59-A6C34878D82A}">
                    <a16:rowId xmlns:a16="http://schemas.microsoft.com/office/drawing/2014/main" val="585306881"/>
                  </a:ext>
                </a:extLst>
              </a:tr>
              <a:tr h="738708">
                <a:tc>
                  <a:txBody>
                    <a:bodyPr/>
                    <a:lstStyle/>
                    <a:p>
                      <a:endParaRPr lang="en-US" sz="1800" b="1" dirty="0">
                        <a:solidFill>
                          <a:srgbClr val="151351"/>
                        </a:solidFill>
                        <a:latin typeface="Montserrat Classic" panose="020B0604020202020204" charset="0"/>
                      </a:endParaRPr>
                    </a:p>
                  </a:txBody>
                  <a:tcPr/>
                </a:tc>
                <a:tc>
                  <a:txBody>
                    <a:bodyPr/>
                    <a:lstStyle/>
                    <a:p>
                      <a:endParaRPr lang="en-US" sz="1800" b="1" dirty="0">
                        <a:solidFill>
                          <a:srgbClr val="151351"/>
                        </a:solidFill>
                        <a:latin typeface="Montserrat Classic" panose="020B0604020202020204" charset="0"/>
                      </a:endParaRPr>
                    </a:p>
                  </a:txBody>
                  <a:tcPr/>
                </a:tc>
                <a:tc>
                  <a:txBody>
                    <a:bodyPr/>
                    <a:lstStyle/>
                    <a:p>
                      <a:endParaRPr lang="en-US" sz="1800" dirty="0">
                        <a:solidFill>
                          <a:srgbClr val="151351"/>
                        </a:solidFill>
                        <a:latin typeface="Montserrat Classic" panose="020B0604020202020204" charset="0"/>
                      </a:endParaRPr>
                    </a:p>
                  </a:txBody>
                  <a:tcPr/>
                </a:tc>
                <a:extLst>
                  <a:ext uri="{0D108BD9-81ED-4DB2-BD59-A6C34878D82A}">
                    <a16:rowId xmlns:a16="http://schemas.microsoft.com/office/drawing/2014/main" val="2820563697"/>
                  </a:ext>
                </a:extLst>
              </a:tr>
            </a:tbl>
          </a:graphicData>
        </a:graphic>
      </p:graphicFrame>
      <p:sp>
        <p:nvSpPr>
          <p:cNvPr id="29" name="TextBox 12">
            <a:extLst>
              <a:ext uri="{FF2B5EF4-FFF2-40B4-BE49-F238E27FC236}">
                <a16:creationId xmlns:a16="http://schemas.microsoft.com/office/drawing/2014/main" id="{DC2AC9B7-558D-08BF-7B63-69462F816826}"/>
              </a:ext>
            </a:extLst>
          </p:cNvPr>
          <p:cNvSpPr txBox="1"/>
          <p:nvPr/>
        </p:nvSpPr>
        <p:spPr>
          <a:xfrm>
            <a:off x="586861" y="6972300"/>
            <a:ext cx="10425587" cy="339580"/>
          </a:xfrm>
          <a:prstGeom prst="rect">
            <a:avLst/>
          </a:prstGeom>
        </p:spPr>
        <p:txBody>
          <a:bodyPr lIns="0" tIns="0" rIns="0" bIns="0" rtlCol="0" anchor="t">
            <a:spAutoFit/>
          </a:bodyPr>
          <a:lstStyle/>
          <a:p>
            <a:pPr marL="0" lvl="0" indent="0" algn="l">
              <a:lnSpc>
                <a:spcPts val="2912"/>
              </a:lnSpc>
              <a:spcBef>
                <a:spcPct val="0"/>
              </a:spcBef>
            </a:pPr>
            <a:r>
              <a:rPr lang="en-US" sz="2000" dirty="0">
                <a:solidFill>
                  <a:srgbClr val="151351"/>
                </a:solidFill>
                <a:latin typeface="Montserrat Ultra-Bold"/>
                <a:ea typeface="Montserrat Ultra-Bold"/>
                <a:cs typeface="Montserrat Ultra-Bold"/>
                <a:sym typeface="Montserrat Ultra-Bold"/>
              </a:rPr>
              <a:t>ESTIMATED LOAD DEMAND: </a:t>
            </a:r>
            <a:r>
              <a:rPr lang="en-US" sz="2000" b="1" dirty="0">
                <a:solidFill>
                  <a:srgbClr val="151351"/>
                </a:solidFill>
                <a:latin typeface="Montserrat Classic" panose="020B0604020202020204" charset="0"/>
                <a:ea typeface="Montserrat Ultra-Bold"/>
                <a:cs typeface="Montserrat Ultra-Bold"/>
                <a:sym typeface="Montserrat Ultra-Bold"/>
              </a:rPr>
              <a:t>0.8MW</a:t>
            </a:r>
          </a:p>
        </p:txBody>
      </p:sp>
      <p:sp>
        <p:nvSpPr>
          <p:cNvPr id="9" name="TextBox 24">
            <a:extLst>
              <a:ext uri="{FF2B5EF4-FFF2-40B4-BE49-F238E27FC236}">
                <a16:creationId xmlns:a16="http://schemas.microsoft.com/office/drawing/2014/main" id="{A8A2FE2C-9CF7-544B-C93F-088DD70551F9}"/>
              </a:ext>
            </a:extLst>
          </p:cNvPr>
          <p:cNvSpPr txBox="1"/>
          <p:nvPr/>
        </p:nvSpPr>
        <p:spPr>
          <a:xfrm>
            <a:off x="162879" y="201129"/>
            <a:ext cx="10425587" cy="392993"/>
          </a:xfrm>
          <a:prstGeom prst="rect">
            <a:avLst/>
          </a:prstGeom>
        </p:spPr>
        <p:txBody>
          <a:bodyPr lIns="0" tIns="0" rIns="0" bIns="0" rtlCol="0" anchor="t">
            <a:spAutoFit/>
          </a:bodyPr>
          <a:lstStyle/>
          <a:p>
            <a:pPr marL="0" lvl="0" indent="0" algn="l">
              <a:lnSpc>
                <a:spcPts val="2912"/>
              </a:lnSpc>
              <a:spcBef>
                <a:spcPct val="0"/>
              </a:spcBef>
            </a:pPr>
            <a:r>
              <a:rPr lang="en-US" sz="3600" dirty="0">
                <a:solidFill>
                  <a:srgbClr val="002060"/>
                </a:solidFill>
                <a:latin typeface="Montserrat Ultra-Bold"/>
                <a:ea typeface="Montserrat Ultra-Bold"/>
                <a:cs typeface="Montserrat Ultra-Bold"/>
                <a:sym typeface="Montserrat Ultra-Bold"/>
              </a:rPr>
              <a:t>Overview of Cluster</a:t>
            </a:r>
          </a:p>
        </p:txBody>
      </p:sp>
      <p:cxnSp>
        <p:nvCxnSpPr>
          <p:cNvPr id="10" name="Straight Connector 9">
            <a:extLst>
              <a:ext uri="{FF2B5EF4-FFF2-40B4-BE49-F238E27FC236}">
                <a16:creationId xmlns:a16="http://schemas.microsoft.com/office/drawing/2014/main" id="{5473132A-D811-4AF1-B451-F2078BCA33A3}"/>
              </a:ext>
            </a:extLst>
          </p:cNvPr>
          <p:cNvCxnSpPr>
            <a:cxnSpLocks/>
          </p:cNvCxnSpPr>
          <p:nvPr/>
        </p:nvCxnSpPr>
        <p:spPr>
          <a:xfrm>
            <a:off x="586861" y="1427446"/>
            <a:ext cx="20039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18" descr="A logo with a lightning bolt in the middle&#10;&#10;Description automatically generated">
            <a:extLst>
              <a:ext uri="{FF2B5EF4-FFF2-40B4-BE49-F238E27FC236}">
                <a16:creationId xmlns:a16="http://schemas.microsoft.com/office/drawing/2014/main" id="{019A73E8-A915-609A-6BE0-B09A23EBD9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44800" y="285750"/>
            <a:ext cx="2266950" cy="2266950"/>
          </a:xfrm>
          <a:prstGeom prst="rect">
            <a:avLst/>
          </a:prstGeom>
        </p:spPr>
      </p:pic>
      <p:sp>
        <p:nvSpPr>
          <p:cNvPr id="27" name="TextBox 18">
            <a:extLst>
              <a:ext uri="{FF2B5EF4-FFF2-40B4-BE49-F238E27FC236}">
                <a16:creationId xmlns:a16="http://schemas.microsoft.com/office/drawing/2014/main" id="{7CBA5930-A087-F983-1AE7-7C4636110119}"/>
              </a:ext>
            </a:extLst>
          </p:cNvPr>
          <p:cNvSpPr txBox="1"/>
          <p:nvPr/>
        </p:nvSpPr>
        <p:spPr>
          <a:xfrm>
            <a:off x="586861" y="6591300"/>
            <a:ext cx="6038107" cy="339580"/>
          </a:xfrm>
          <a:prstGeom prst="rect">
            <a:avLst/>
          </a:prstGeom>
        </p:spPr>
        <p:txBody>
          <a:bodyPr lIns="0" tIns="0" rIns="0" bIns="0" rtlCol="0" anchor="t">
            <a:spAutoFit/>
          </a:bodyPr>
          <a:lstStyle/>
          <a:p>
            <a:pPr marL="0" lvl="0" indent="0" algn="l">
              <a:lnSpc>
                <a:spcPts val="2912"/>
              </a:lnSpc>
              <a:spcBef>
                <a:spcPct val="0"/>
              </a:spcBef>
            </a:pPr>
            <a:r>
              <a:rPr lang="en-US" sz="2000" b="1" dirty="0">
                <a:solidFill>
                  <a:srgbClr val="002060"/>
                </a:solidFill>
                <a:latin typeface="Montserrat Ultra-Bold"/>
                <a:ea typeface="Montserrat Ultra-Bold"/>
                <a:cs typeface="Montserrat Ultra-Bold"/>
                <a:sym typeface="Montserrat Ultra-Bold"/>
              </a:rPr>
              <a:t>LOCATION: Biu Town </a:t>
            </a:r>
            <a:endParaRPr lang="en-US" sz="2000" dirty="0">
              <a:solidFill>
                <a:srgbClr val="151351"/>
              </a:solidFill>
              <a:latin typeface="Montserrat Classic" panose="020B0604020202020204" charset="0"/>
              <a:ea typeface="Montserrat Ultra-Bold"/>
              <a:cs typeface="Montserrat Ultra-Bold"/>
              <a:sym typeface="Montserrat Ultra-Bold"/>
            </a:endParaRPr>
          </a:p>
        </p:txBody>
      </p:sp>
      <p:sp>
        <p:nvSpPr>
          <p:cNvPr id="30" name="TextBox 18">
            <a:extLst>
              <a:ext uri="{FF2B5EF4-FFF2-40B4-BE49-F238E27FC236}">
                <a16:creationId xmlns:a16="http://schemas.microsoft.com/office/drawing/2014/main" id="{4309AECC-9D83-C73E-7320-9FA05923ACA0}"/>
              </a:ext>
            </a:extLst>
          </p:cNvPr>
          <p:cNvSpPr txBox="1"/>
          <p:nvPr/>
        </p:nvSpPr>
        <p:spPr>
          <a:xfrm>
            <a:off x="586861" y="6251720"/>
            <a:ext cx="6038107" cy="339580"/>
          </a:xfrm>
          <a:prstGeom prst="rect">
            <a:avLst/>
          </a:prstGeom>
        </p:spPr>
        <p:txBody>
          <a:bodyPr lIns="0" tIns="0" rIns="0" bIns="0" rtlCol="0" anchor="t">
            <a:spAutoFit/>
          </a:bodyPr>
          <a:lstStyle/>
          <a:p>
            <a:pPr marL="0" lvl="0" indent="0" algn="l">
              <a:lnSpc>
                <a:spcPts val="2912"/>
              </a:lnSpc>
              <a:spcBef>
                <a:spcPct val="0"/>
              </a:spcBef>
            </a:pPr>
            <a:r>
              <a:rPr lang="en-US" sz="2000" dirty="0">
                <a:solidFill>
                  <a:srgbClr val="002060"/>
                </a:solidFill>
                <a:latin typeface="Montserrat Ultra-Bold"/>
                <a:ea typeface="Montserrat Ultra-Bold"/>
                <a:cs typeface="Montserrat Ultra-Bold"/>
                <a:sym typeface="Montserrat Ultra-Bold"/>
              </a:rPr>
              <a:t>BUSINESS UNIT: Biu</a:t>
            </a:r>
            <a:endParaRPr lang="en-US" sz="2000" dirty="0">
              <a:latin typeface="Montserrat Classic" panose="020B0604020202020204" charset="0"/>
              <a:ea typeface="Montserrat Ultra-Bold"/>
              <a:cs typeface="Montserrat Ultra-Bold"/>
              <a:sym typeface="Montserrat Ultra-Bold"/>
            </a:endParaRPr>
          </a:p>
        </p:txBody>
      </p:sp>
      <p:sp>
        <p:nvSpPr>
          <p:cNvPr id="36" name="Freeform 16"/>
          <p:cNvSpPr/>
          <p:nvPr/>
        </p:nvSpPr>
        <p:spPr>
          <a:xfrm>
            <a:off x="4689516" y="8039100"/>
            <a:ext cx="1372314" cy="1277499"/>
          </a:xfrm>
          <a:custGeom>
            <a:avLst/>
            <a:gdLst/>
            <a:ahLst/>
            <a:cxnLst/>
            <a:rect l="l" t="t" r="r" b="b"/>
            <a:pathLst>
              <a:path w="1372314" h="1277499">
                <a:moveTo>
                  <a:pt x="0" y="0"/>
                </a:moveTo>
                <a:lnTo>
                  <a:pt x="1372314" y="0"/>
                </a:lnTo>
                <a:lnTo>
                  <a:pt x="1372314" y="1277499"/>
                </a:lnTo>
                <a:lnTo>
                  <a:pt x="0" y="127749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7" name="Freeform 17"/>
          <p:cNvSpPr/>
          <p:nvPr/>
        </p:nvSpPr>
        <p:spPr>
          <a:xfrm>
            <a:off x="696816" y="8075336"/>
            <a:ext cx="1184910" cy="1184910"/>
          </a:xfrm>
          <a:custGeom>
            <a:avLst/>
            <a:gdLst/>
            <a:ahLst/>
            <a:cxnLst/>
            <a:rect l="l" t="t" r="r" b="b"/>
            <a:pathLst>
              <a:path w="1184910" h="1184910">
                <a:moveTo>
                  <a:pt x="0" y="0"/>
                </a:moveTo>
                <a:lnTo>
                  <a:pt x="1184910" y="0"/>
                </a:lnTo>
                <a:lnTo>
                  <a:pt x="1184910" y="1184910"/>
                </a:lnTo>
                <a:lnTo>
                  <a:pt x="0" y="11849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38" name="TextBox 20"/>
          <p:cNvSpPr txBox="1"/>
          <p:nvPr/>
        </p:nvSpPr>
        <p:spPr>
          <a:xfrm>
            <a:off x="534017" y="9461757"/>
            <a:ext cx="6505422" cy="365760"/>
          </a:xfrm>
          <a:prstGeom prst="rect">
            <a:avLst/>
          </a:prstGeom>
        </p:spPr>
        <p:txBody>
          <a:bodyPr lIns="0" tIns="0" rIns="0" bIns="0" rtlCol="0" anchor="t">
            <a:spAutoFit/>
          </a:bodyPr>
          <a:lstStyle/>
          <a:p>
            <a:pPr marL="0" lvl="0" indent="0" algn="l">
              <a:lnSpc>
                <a:spcPts val="3120"/>
              </a:lnSpc>
            </a:pPr>
            <a:r>
              <a:rPr lang="en-US" sz="2000">
                <a:solidFill>
                  <a:srgbClr val="064472"/>
                </a:solidFill>
                <a:latin typeface="Montserrat"/>
                <a:ea typeface="Montserrat"/>
                <a:cs typeface="Montserrat"/>
                <a:sym typeface="Montserrat"/>
              </a:rPr>
              <a:t>RESIDENTIAL</a:t>
            </a:r>
          </a:p>
        </p:txBody>
      </p:sp>
      <p:sp>
        <p:nvSpPr>
          <p:cNvPr id="39" name="TextBox 21"/>
          <p:cNvSpPr txBox="1"/>
          <p:nvPr/>
        </p:nvSpPr>
        <p:spPr>
          <a:xfrm>
            <a:off x="2017428" y="8650734"/>
            <a:ext cx="1987935" cy="564257"/>
          </a:xfrm>
          <a:prstGeom prst="rect">
            <a:avLst/>
          </a:prstGeom>
        </p:spPr>
        <p:txBody>
          <a:bodyPr lIns="0" tIns="0" rIns="0" bIns="0" rtlCol="0" anchor="t">
            <a:spAutoFit/>
          </a:bodyPr>
          <a:lstStyle/>
          <a:p>
            <a:pPr marL="0" lvl="0" indent="0" algn="l">
              <a:lnSpc>
                <a:spcPts val="4399"/>
              </a:lnSpc>
              <a:spcBef>
                <a:spcPct val="0"/>
              </a:spcBef>
            </a:pPr>
            <a:r>
              <a:rPr lang="en-US" sz="3999" dirty="0">
                <a:solidFill>
                  <a:srgbClr val="064472"/>
                </a:solidFill>
                <a:latin typeface="Montserrat Ultra-Bold"/>
                <a:ea typeface="Montserrat Ultra-Bold"/>
                <a:cs typeface="Montserrat Ultra-Bold"/>
                <a:sym typeface="Montserrat Ultra-Bold"/>
              </a:rPr>
              <a:t> 80%</a:t>
            </a:r>
          </a:p>
        </p:txBody>
      </p:sp>
      <p:sp>
        <p:nvSpPr>
          <p:cNvPr id="40" name="TextBox 22"/>
          <p:cNvSpPr txBox="1"/>
          <p:nvPr/>
        </p:nvSpPr>
        <p:spPr>
          <a:xfrm>
            <a:off x="6343449" y="8650792"/>
            <a:ext cx="1391980" cy="564257"/>
          </a:xfrm>
          <a:prstGeom prst="rect">
            <a:avLst/>
          </a:prstGeom>
        </p:spPr>
        <p:txBody>
          <a:bodyPr lIns="0" tIns="0" rIns="0" bIns="0" rtlCol="0" anchor="t">
            <a:spAutoFit/>
          </a:bodyPr>
          <a:lstStyle/>
          <a:p>
            <a:pPr marL="0" lvl="0" indent="0" algn="l">
              <a:lnSpc>
                <a:spcPts val="4394"/>
              </a:lnSpc>
              <a:spcBef>
                <a:spcPct val="0"/>
              </a:spcBef>
            </a:pPr>
            <a:r>
              <a:rPr lang="en-US" sz="3995" dirty="0">
                <a:solidFill>
                  <a:srgbClr val="064472"/>
                </a:solidFill>
                <a:latin typeface="Montserrat Ultra-Bold"/>
                <a:ea typeface="Montserrat Ultra-Bold"/>
                <a:cs typeface="Montserrat Ultra-Bold"/>
                <a:sym typeface="Montserrat Ultra-Bold"/>
              </a:rPr>
              <a:t>20 %</a:t>
            </a:r>
          </a:p>
        </p:txBody>
      </p:sp>
      <p:sp>
        <p:nvSpPr>
          <p:cNvPr id="41" name="TextBox 23"/>
          <p:cNvSpPr txBox="1"/>
          <p:nvPr/>
        </p:nvSpPr>
        <p:spPr>
          <a:xfrm>
            <a:off x="4305097" y="9461757"/>
            <a:ext cx="3762222" cy="365760"/>
          </a:xfrm>
          <a:prstGeom prst="rect">
            <a:avLst/>
          </a:prstGeom>
        </p:spPr>
        <p:txBody>
          <a:bodyPr lIns="0" tIns="0" rIns="0" bIns="0" rtlCol="0" anchor="t">
            <a:spAutoFit/>
          </a:bodyPr>
          <a:lstStyle/>
          <a:p>
            <a:pPr marL="0" lvl="0" indent="0" algn="l">
              <a:lnSpc>
                <a:spcPts val="3120"/>
              </a:lnSpc>
            </a:pPr>
            <a:r>
              <a:rPr lang="en-US" sz="2000" dirty="0">
                <a:solidFill>
                  <a:srgbClr val="064472"/>
                </a:solidFill>
                <a:latin typeface="Montserrat"/>
                <a:ea typeface="Montserrat"/>
                <a:cs typeface="Montserrat"/>
                <a:sym typeface="Montserrat"/>
              </a:rPr>
              <a:t>COMMERCIAL &amp; INDUSTRIAL</a:t>
            </a:r>
          </a:p>
        </p:txBody>
      </p:sp>
      <p:pic>
        <p:nvPicPr>
          <p:cNvPr id="5" name="Picture 4">
            <a:extLst>
              <a:ext uri="{FF2B5EF4-FFF2-40B4-BE49-F238E27FC236}">
                <a16:creationId xmlns:a16="http://schemas.microsoft.com/office/drawing/2014/main" id="{785D2B22-0592-DF2A-BA31-B9BC4E77B6A3}"/>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77" y="970402"/>
            <a:ext cx="10331295" cy="4941738"/>
          </a:xfrm>
          <a:prstGeom prst="rect">
            <a:avLst/>
          </a:prstGeom>
          <a:noFill/>
          <a:ln>
            <a:noFill/>
          </a:ln>
        </p:spPr>
      </p:pic>
    </p:spTree>
    <p:extLst>
      <p:ext uri="{BB962C8B-B14F-4D97-AF65-F5344CB8AC3E}">
        <p14:creationId xmlns:p14="http://schemas.microsoft.com/office/powerpoint/2010/main" val="2074150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BA109A1A-9983-3988-2905-20C05793E035}"/>
              </a:ext>
            </a:extLst>
          </p:cNvPr>
          <p:cNvSpPr/>
          <p:nvPr/>
        </p:nvSpPr>
        <p:spPr>
          <a:xfrm>
            <a:off x="762000" y="7588697"/>
            <a:ext cx="4593404" cy="106000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86" name="Picture 14" descr="Route gps distance icon. Route location ...">
            <a:extLst>
              <a:ext uri="{FF2B5EF4-FFF2-40B4-BE49-F238E27FC236}">
                <a16:creationId xmlns:a16="http://schemas.microsoft.com/office/drawing/2014/main" id="{0A833E3A-046C-333C-FB3A-C68240ACDA5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9350" y="5606552"/>
            <a:ext cx="842962" cy="842962"/>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1D618AF2-90D9-8E8D-CC2C-8268D146CCAA}"/>
              </a:ext>
            </a:extLst>
          </p:cNvPr>
          <p:cNvSpPr/>
          <p:nvPr/>
        </p:nvSpPr>
        <p:spPr>
          <a:xfrm>
            <a:off x="762000" y="4102787"/>
            <a:ext cx="4593404" cy="92687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297B7DC3-0A78-C53B-A087-8AF011E5922F}"/>
              </a:ext>
            </a:extLst>
          </p:cNvPr>
          <p:cNvSpPr/>
          <p:nvPr/>
        </p:nvSpPr>
        <p:spPr>
          <a:xfrm>
            <a:off x="762000" y="5779178"/>
            <a:ext cx="4593404" cy="106000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2684A289-4984-823F-3E7A-95E27236D68F}"/>
              </a:ext>
            </a:extLst>
          </p:cNvPr>
          <p:cNvSpPr/>
          <p:nvPr/>
        </p:nvSpPr>
        <p:spPr>
          <a:xfrm>
            <a:off x="762000" y="2426396"/>
            <a:ext cx="4593404" cy="92687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descr="Electricity Grid Icon Images – Browse 28,002 Stock Photos ...">
            <a:extLst>
              <a:ext uri="{FF2B5EF4-FFF2-40B4-BE49-F238E27FC236}">
                <a16:creationId xmlns:a16="http://schemas.microsoft.com/office/drawing/2014/main" id="{7BAB7F4C-83A3-A587-633A-9504D3A73502}"/>
              </a:ext>
            </a:extLst>
          </p:cNvPr>
          <p:cNvPicPr>
            <a:picLocks noChangeAspect="1" noChangeArrowheads="1"/>
          </p:cNvPicPr>
          <p:nvPr/>
        </p:nvPicPr>
        <p:blipFill>
          <a:blip r:embed="rId4">
            <a:alphaModFix/>
            <a:extLst>
              <a:ext uri="{28A0092B-C50C-407E-A947-70E740481C1C}">
                <a14:useLocalDpi xmlns:a14="http://schemas.microsoft.com/office/drawing/2010/main" val="0"/>
              </a:ext>
            </a:extLst>
          </a:blip>
          <a:srcRect/>
          <a:stretch>
            <a:fillRect/>
          </a:stretch>
        </p:blipFill>
        <p:spPr bwMode="auto">
          <a:xfrm>
            <a:off x="945976" y="2547459"/>
            <a:ext cx="1068610" cy="67411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3" name="TextBox 13"/>
          <p:cNvSpPr txBox="1"/>
          <p:nvPr/>
        </p:nvSpPr>
        <p:spPr>
          <a:xfrm>
            <a:off x="914101" y="862964"/>
            <a:ext cx="13030499" cy="470536"/>
          </a:xfrm>
          <a:prstGeom prst="rect">
            <a:avLst/>
          </a:prstGeom>
        </p:spPr>
        <p:txBody>
          <a:bodyPr lIns="0" tIns="0" rIns="0" bIns="0" rtlCol="0" anchor="t">
            <a:spAutoFit/>
          </a:bodyPr>
          <a:lstStyle/>
          <a:p>
            <a:pPr marL="0" lvl="0" indent="0" algn="l">
              <a:lnSpc>
                <a:spcPts val="3630"/>
              </a:lnSpc>
              <a:spcBef>
                <a:spcPct val="0"/>
              </a:spcBef>
            </a:pPr>
            <a:r>
              <a:rPr lang="en-US" sz="3600" dirty="0">
                <a:solidFill>
                  <a:srgbClr val="151351"/>
                </a:solidFill>
                <a:latin typeface="Montserrat Ultra-Bold"/>
                <a:ea typeface="Montserrat Ultra-Bold"/>
                <a:cs typeface="Montserrat Ultra-Bold"/>
                <a:sym typeface="Montserrat Ultra-Bold"/>
              </a:rPr>
              <a:t>Infrastructure </a:t>
            </a:r>
          </a:p>
        </p:txBody>
      </p:sp>
      <p:sp>
        <p:nvSpPr>
          <p:cNvPr id="12" name="Freeform 12"/>
          <p:cNvSpPr/>
          <p:nvPr/>
        </p:nvSpPr>
        <p:spPr>
          <a:xfrm>
            <a:off x="16039592" y="-54558"/>
            <a:ext cx="2477008" cy="922807"/>
          </a:xfrm>
          <a:custGeom>
            <a:avLst/>
            <a:gdLst/>
            <a:ahLst/>
            <a:cxnLst/>
            <a:rect l="l" t="t" r="r" b="b"/>
            <a:pathLst>
              <a:path w="2477008" h="922807">
                <a:moveTo>
                  <a:pt x="0" y="0"/>
                </a:moveTo>
                <a:lnTo>
                  <a:pt x="2477008" y="0"/>
                </a:lnTo>
                <a:lnTo>
                  <a:pt x="2477008" y="922807"/>
                </a:lnTo>
                <a:lnTo>
                  <a:pt x="0" y="922807"/>
                </a:lnTo>
                <a:lnTo>
                  <a:pt x="0" y="0"/>
                </a:lnTo>
                <a:close/>
              </a:path>
            </a:pathLst>
          </a:custGeom>
          <a:blipFill>
            <a:blip r:embed="rId5"/>
            <a:stretch>
              <a:fillRect/>
            </a:stretch>
          </a:blipFill>
        </p:spPr>
        <p:txBody>
          <a:bodyPr/>
          <a:lstStyle/>
          <a:p>
            <a:endParaRPr lang="en-US"/>
          </a:p>
        </p:txBody>
      </p:sp>
      <p:pic>
        <p:nvPicPr>
          <p:cNvPr id="3076" name="Picture 4" descr="Road Route icon PNG and SVG Vector Free Download">
            <a:extLst>
              <a:ext uri="{FF2B5EF4-FFF2-40B4-BE49-F238E27FC236}">
                <a16:creationId xmlns:a16="http://schemas.microsoft.com/office/drawing/2014/main" id="{7CED2792-ACFF-3148-19F0-E288DC737B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6750" y="4212933"/>
            <a:ext cx="1018790" cy="778167"/>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68D33DB9-741B-E08D-A185-63805A75AE73}"/>
              </a:ext>
            </a:extLst>
          </p:cNvPr>
          <p:cNvSpPr txBox="1"/>
          <p:nvPr/>
        </p:nvSpPr>
        <p:spPr>
          <a:xfrm>
            <a:off x="1905000" y="4171019"/>
            <a:ext cx="3499073" cy="984885"/>
          </a:xfrm>
          <a:prstGeom prst="rect">
            <a:avLst/>
          </a:prstGeom>
          <a:solidFill>
            <a:schemeClr val="bg1">
              <a:alpha val="0"/>
            </a:schemeClr>
          </a:solidFill>
        </p:spPr>
        <p:txBody>
          <a:bodyPr wrap="square" rtlCol="0">
            <a:spAutoFit/>
          </a:bodyPr>
          <a:lstStyle/>
          <a:p>
            <a:pPr algn="ctr"/>
            <a:r>
              <a:rPr lang="en-GB" sz="2200" dirty="0">
                <a:solidFill>
                  <a:srgbClr val="00B050"/>
                </a:solidFill>
                <a:latin typeface="Montserrat Bold" panose="020B0604020202020204" charset="0"/>
              </a:rPr>
              <a:t>GOOD</a:t>
            </a:r>
          </a:p>
          <a:p>
            <a:pPr algn="ctr"/>
            <a:r>
              <a:rPr lang="en-GB" dirty="0">
                <a:solidFill>
                  <a:schemeClr val="tx2">
                    <a:lumMod val="75000"/>
                  </a:schemeClr>
                </a:solidFill>
                <a:latin typeface="Montserrat Classic" panose="020B0604020202020204" charset="0"/>
              </a:rPr>
              <a:t>ROAD ACCESSIBILITY</a:t>
            </a:r>
          </a:p>
          <a:p>
            <a:pPr algn="ctr"/>
            <a:endParaRPr lang="en-GB" dirty="0">
              <a:solidFill>
                <a:schemeClr val="bg1"/>
              </a:solidFill>
              <a:latin typeface="Montserrat Classic" panose="020B0604020202020204" charset="0"/>
            </a:endParaRPr>
          </a:p>
        </p:txBody>
      </p:sp>
      <p:pic>
        <p:nvPicPr>
          <p:cNvPr id="3078" name="Picture 6" descr="Security Vector SVG Icon (15) - SVG Repo">
            <a:extLst>
              <a:ext uri="{FF2B5EF4-FFF2-40B4-BE49-F238E27FC236}">
                <a16:creationId xmlns:a16="http://schemas.microsoft.com/office/drawing/2014/main" id="{B8BB984B-7B2F-CD03-93D5-9076304FDFF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6472" y="5829300"/>
            <a:ext cx="1078114" cy="955316"/>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14DB7A3C-6C7F-DE18-D5C0-0AC69B35C9DC}"/>
              </a:ext>
            </a:extLst>
          </p:cNvPr>
          <p:cNvSpPr txBox="1"/>
          <p:nvPr/>
        </p:nvSpPr>
        <p:spPr>
          <a:xfrm>
            <a:off x="1828800" y="5915642"/>
            <a:ext cx="3570217" cy="984885"/>
          </a:xfrm>
          <a:prstGeom prst="rect">
            <a:avLst/>
          </a:prstGeom>
          <a:solidFill>
            <a:schemeClr val="bg1">
              <a:alpha val="0"/>
            </a:schemeClr>
          </a:solidFill>
        </p:spPr>
        <p:txBody>
          <a:bodyPr wrap="square" rtlCol="0">
            <a:spAutoFit/>
          </a:bodyPr>
          <a:lstStyle/>
          <a:p>
            <a:pPr algn="ctr"/>
            <a:r>
              <a:rPr lang="en-GB" sz="2200" dirty="0">
                <a:solidFill>
                  <a:srgbClr val="00B050"/>
                </a:solidFill>
                <a:latin typeface="Montserrat Bold" panose="020B0604020202020204" charset="0"/>
              </a:rPr>
              <a:t>GOOD</a:t>
            </a:r>
          </a:p>
          <a:p>
            <a:pPr algn="ctr"/>
            <a:r>
              <a:rPr lang="en-GB" dirty="0">
                <a:latin typeface="Montserrat Classic" panose="020B0604020202020204" charset="0"/>
              </a:rPr>
              <a:t>SECURITY STATUS</a:t>
            </a:r>
          </a:p>
          <a:p>
            <a:pPr algn="ctr"/>
            <a:endParaRPr lang="en-GB" dirty="0">
              <a:solidFill>
                <a:schemeClr val="bg1"/>
              </a:solidFill>
              <a:latin typeface="Montserrat Classic" panose="020B0604020202020204" charset="0"/>
            </a:endParaRPr>
          </a:p>
        </p:txBody>
      </p:sp>
      <p:pic>
        <p:nvPicPr>
          <p:cNvPr id="3082" name="Picture 10" descr="Business plan - Free business icons">
            <a:extLst>
              <a:ext uri="{FF2B5EF4-FFF2-40B4-BE49-F238E27FC236}">
                <a16:creationId xmlns:a16="http://schemas.microsoft.com/office/drawing/2014/main" id="{6CA9FD67-2E54-5411-B6F0-4F2C0B261F7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7660265"/>
            <a:ext cx="1243842" cy="989724"/>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CF9F945C-C94E-83A3-E221-3FEA90DA6028}"/>
              </a:ext>
            </a:extLst>
          </p:cNvPr>
          <p:cNvSpPr txBox="1"/>
          <p:nvPr/>
        </p:nvSpPr>
        <p:spPr>
          <a:xfrm>
            <a:off x="1988406" y="7587025"/>
            <a:ext cx="3332260" cy="984885"/>
          </a:xfrm>
          <a:prstGeom prst="rect">
            <a:avLst/>
          </a:prstGeom>
          <a:solidFill>
            <a:srgbClr val="DD753F"/>
          </a:solidFill>
        </p:spPr>
        <p:txBody>
          <a:bodyPr wrap="square" rtlCol="0">
            <a:spAutoFit/>
          </a:bodyPr>
          <a:lstStyle/>
          <a:p>
            <a:pPr algn="ctr"/>
            <a:r>
              <a:rPr lang="en-GB" sz="2200" dirty="0">
                <a:solidFill>
                  <a:schemeClr val="bg1"/>
                </a:solidFill>
                <a:latin typeface="Montserrat Bold" panose="020B0604020202020204" charset="0"/>
              </a:rPr>
              <a:t>Yes</a:t>
            </a:r>
          </a:p>
          <a:p>
            <a:pPr algn="ctr"/>
            <a:r>
              <a:rPr lang="en-GB" dirty="0">
                <a:solidFill>
                  <a:schemeClr val="bg1"/>
                </a:solidFill>
                <a:latin typeface="Montserrat Classic" panose="020B0604020202020204" charset="0"/>
              </a:rPr>
              <a:t>PIP FOCUSED AREA</a:t>
            </a:r>
          </a:p>
          <a:p>
            <a:pPr algn="ctr"/>
            <a:endParaRPr lang="en-GB" dirty="0">
              <a:solidFill>
                <a:schemeClr val="bg1"/>
              </a:solidFill>
              <a:latin typeface="Montserrat Classic" panose="020B0604020202020204" charset="0"/>
            </a:endParaRPr>
          </a:p>
        </p:txBody>
      </p:sp>
      <p:sp>
        <p:nvSpPr>
          <p:cNvPr id="27" name="TextBox 9">
            <a:extLst>
              <a:ext uri="{FF2B5EF4-FFF2-40B4-BE49-F238E27FC236}">
                <a16:creationId xmlns:a16="http://schemas.microsoft.com/office/drawing/2014/main" id="{17B5C0ED-2105-E62A-2576-298A4375B6CA}"/>
              </a:ext>
            </a:extLst>
          </p:cNvPr>
          <p:cNvSpPr txBox="1"/>
          <p:nvPr/>
        </p:nvSpPr>
        <p:spPr>
          <a:xfrm>
            <a:off x="6019800" y="2432779"/>
            <a:ext cx="8439109" cy="397545"/>
          </a:xfrm>
          <a:prstGeom prst="rect">
            <a:avLst/>
          </a:prstGeom>
        </p:spPr>
        <p:txBody>
          <a:bodyPr lIns="0" tIns="0" rIns="0" bIns="0" rtlCol="0" anchor="t">
            <a:spAutoFit/>
          </a:bodyPr>
          <a:lstStyle/>
          <a:p>
            <a:pPr marL="0" lvl="0" indent="0" algn="l">
              <a:lnSpc>
                <a:spcPts val="3074"/>
              </a:lnSpc>
              <a:spcBef>
                <a:spcPct val="0"/>
              </a:spcBef>
            </a:pPr>
            <a:r>
              <a:rPr lang="en-US" sz="2795" dirty="0">
                <a:solidFill>
                  <a:srgbClr val="151351"/>
                </a:solidFill>
                <a:latin typeface="Montserrat Ultra-Bold"/>
                <a:ea typeface="Montserrat Ultra-Bold"/>
                <a:cs typeface="Montserrat Ultra-Bold"/>
                <a:sym typeface="Montserrat Ultra-Bold"/>
              </a:rPr>
              <a:t>Top 3 Economic Activities</a:t>
            </a:r>
          </a:p>
        </p:txBody>
      </p:sp>
      <p:sp>
        <p:nvSpPr>
          <p:cNvPr id="28" name="TextBox 10">
            <a:extLst>
              <a:ext uri="{FF2B5EF4-FFF2-40B4-BE49-F238E27FC236}">
                <a16:creationId xmlns:a16="http://schemas.microsoft.com/office/drawing/2014/main" id="{7A84C608-C982-4499-7E6E-0567F1A5F8FD}"/>
              </a:ext>
            </a:extLst>
          </p:cNvPr>
          <p:cNvSpPr txBox="1"/>
          <p:nvPr/>
        </p:nvSpPr>
        <p:spPr>
          <a:xfrm>
            <a:off x="6019800" y="2966085"/>
            <a:ext cx="6505422" cy="954428"/>
          </a:xfrm>
          <a:prstGeom prst="rect">
            <a:avLst/>
          </a:prstGeom>
        </p:spPr>
        <p:txBody>
          <a:bodyPr lIns="0" tIns="0" rIns="0" bIns="0" rtlCol="0" anchor="t">
            <a:spAutoFit/>
          </a:bodyPr>
          <a:lstStyle/>
          <a:p>
            <a:pPr marL="457200" indent="-457200" algn="l">
              <a:lnSpc>
                <a:spcPts val="3899"/>
              </a:lnSpc>
              <a:buAutoNum type="arabicPeriod"/>
            </a:pPr>
            <a:r>
              <a:rPr lang="en-US" sz="2499" dirty="0">
                <a:latin typeface="Montserrat"/>
                <a:ea typeface="Montserrat"/>
                <a:cs typeface="Montserrat"/>
                <a:sym typeface="Montserrat"/>
              </a:rPr>
              <a:t>Residential</a:t>
            </a:r>
          </a:p>
          <a:p>
            <a:pPr marL="0" lvl="0" indent="0" algn="l">
              <a:lnSpc>
                <a:spcPts val="3899"/>
              </a:lnSpc>
            </a:pPr>
            <a:r>
              <a:rPr lang="en-US" sz="2499" dirty="0">
                <a:latin typeface="Montserrat"/>
                <a:ea typeface="Montserrat"/>
                <a:cs typeface="Montserrat"/>
                <a:sym typeface="Montserrat"/>
              </a:rPr>
              <a:t>2.   Commercials</a:t>
            </a:r>
          </a:p>
        </p:txBody>
      </p:sp>
      <p:sp>
        <p:nvSpPr>
          <p:cNvPr id="32" name="TextBox 31">
            <a:extLst>
              <a:ext uri="{FF2B5EF4-FFF2-40B4-BE49-F238E27FC236}">
                <a16:creationId xmlns:a16="http://schemas.microsoft.com/office/drawing/2014/main" id="{7DC7B6D3-D5BF-C434-A788-C5C59ED9CA88}"/>
              </a:ext>
            </a:extLst>
          </p:cNvPr>
          <p:cNvSpPr txBox="1"/>
          <p:nvPr/>
        </p:nvSpPr>
        <p:spPr>
          <a:xfrm>
            <a:off x="6058759" y="5143500"/>
            <a:ext cx="2209800" cy="1200329"/>
          </a:xfrm>
          <a:prstGeom prst="rect">
            <a:avLst/>
          </a:prstGeom>
          <a:noFill/>
          <a:ln>
            <a:solidFill>
              <a:srgbClr val="3DD9E3"/>
            </a:solidFill>
          </a:ln>
          <a:effectLst/>
        </p:spPr>
        <p:txBody>
          <a:bodyPr wrap="square" rtlCol="0">
            <a:spAutoFit/>
          </a:bodyPr>
          <a:lstStyle/>
          <a:p>
            <a:r>
              <a:rPr lang="en-GB" dirty="0">
                <a:latin typeface="Montserrat Classic" panose="020B0604020202020204" charset="0"/>
              </a:rPr>
              <a:t>Feeder Route Length</a:t>
            </a:r>
          </a:p>
          <a:p>
            <a:endParaRPr lang="en-GB" dirty="0">
              <a:latin typeface="Montserrat Classic" panose="020B0604020202020204" charset="0"/>
            </a:endParaRPr>
          </a:p>
          <a:p>
            <a:r>
              <a:rPr lang="en-GB" b="1" dirty="0">
                <a:latin typeface="Montserrat Classic" panose="020B0604020202020204" charset="0"/>
              </a:rPr>
              <a:t>14.4km</a:t>
            </a:r>
          </a:p>
        </p:txBody>
      </p:sp>
      <p:sp>
        <p:nvSpPr>
          <p:cNvPr id="33" name="TextBox 32">
            <a:extLst>
              <a:ext uri="{FF2B5EF4-FFF2-40B4-BE49-F238E27FC236}">
                <a16:creationId xmlns:a16="http://schemas.microsoft.com/office/drawing/2014/main" id="{D1DA15E9-B809-500D-9DB3-A57CCE1F0670}"/>
              </a:ext>
            </a:extLst>
          </p:cNvPr>
          <p:cNvSpPr txBox="1"/>
          <p:nvPr/>
        </p:nvSpPr>
        <p:spPr>
          <a:xfrm>
            <a:off x="8811414" y="5143500"/>
            <a:ext cx="2209800" cy="1200329"/>
          </a:xfrm>
          <a:prstGeom prst="rect">
            <a:avLst/>
          </a:prstGeom>
          <a:noFill/>
          <a:ln>
            <a:solidFill>
              <a:srgbClr val="3DD9E3"/>
            </a:solidFill>
          </a:ln>
        </p:spPr>
        <p:txBody>
          <a:bodyPr wrap="square" rtlCol="0">
            <a:spAutoFit/>
          </a:bodyPr>
          <a:lstStyle/>
          <a:p>
            <a:r>
              <a:rPr lang="en-GB" dirty="0">
                <a:latin typeface="Montserrat Classic" panose="020B0604020202020204" charset="0"/>
              </a:rPr>
              <a:t>Voltage Level</a:t>
            </a:r>
          </a:p>
          <a:p>
            <a:endParaRPr lang="en-GB" dirty="0">
              <a:latin typeface="Montserrat Classic" panose="020B0604020202020204" charset="0"/>
            </a:endParaRPr>
          </a:p>
          <a:p>
            <a:endParaRPr lang="en-GB" dirty="0">
              <a:latin typeface="Montserrat Classic" panose="020B0604020202020204" charset="0"/>
            </a:endParaRPr>
          </a:p>
          <a:p>
            <a:r>
              <a:rPr lang="en-GB" b="1" dirty="0">
                <a:latin typeface="Montserrat Classic" panose="020B0604020202020204" charset="0"/>
              </a:rPr>
              <a:t>33kV</a:t>
            </a:r>
          </a:p>
        </p:txBody>
      </p:sp>
      <p:sp>
        <p:nvSpPr>
          <p:cNvPr id="34" name="TextBox 33">
            <a:extLst>
              <a:ext uri="{FF2B5EF4-FFF2-40B4-BE49-F238E27FC236}">
                <a16:creationId xmlns:a16="http://schemas.microsoft.com/office/drawing/2014/main" id="{9613B68E-9A6B-9F55-14C4-0B4168EB6F54}"/>
              </a:ext>
            </a:extLst>
          </p:cNvPr>
          <p:cNvSpPr txBox="1"/>
          <p:nvPr/>
        </p:nvSpPr>
        <p:spPr>
          <a:xfrm>
            <a:off x="11564069" y="5143500"/>
            <a:ext cx="2209800" cy="1200329"/>
          </a:xfrm>
          <a:prstGeom prst="rect">
            <a:avLst/>
          </a:prstGeom>
          <a:noFill/>
          <a:ln>
            <a:solidFill>
              <a:srgbClr val="3DD9E3"/>
            </a:solidFill>
          </a:ln>
        </p:spPr>
        <p:txBody>
          <a:bodyPr wrap="square" rtlCol="0">
            <a:spAutoFit/>
          </a:bodyPr>
          <a:lstStyle/>
          <a:p>
            <a:r>
              <a:rPr lang="en-GB" dirty="0">
                <a:latin typeface="Montserrat Classic" panose="020B0604020202020204" charset="0"/>
              </a:rPr>
              <a:t>Daily Load Profile</a:t>
            </a:r>
          </a:p>
          <a:p>
            <a:endParaRPr lang="en-GB" dirty="0">
              <a:latin typeface="Montserrat Classic" panose="020B0604020202020204" charset="0"/>
            </a:endParaRPr>
          </a:p>
          <a:p>
            <a:endParaRPr lang="en-GB" dirty="0">
              <a:latin typeface="Montserrat Classic" panose="020B0604020202020204" charset="0"/>
            </a:endParaRPr>
          </a:p>
          <a:p>
            <a:r>
              <a:rPr lang="en-GB" b="1" dirty="0">
                <a:latin typeface="Montserrat Classic" panose="020B0604020202020204" charset="0"/>
              </a:rPr>
              <a:t>0.8</a:t>
            </a:r>
          </a:p>
        </p:txBody>
      </p:sp>
      <p:sp>
        <p:nvSpPr>
          <p:cNvPr id="35" name="TextBox 11">
            <a:extLst>
              <a:ext uri="{FF2B5EF4-FFF2-40B4-BE49-F238E27FC236}">
                <a16:creationId xmlns:a16="http://schemas.microsoft.com/office/drawing/2014/main" id="{E6362CDC-D3D3-5286-6FEB-8A9CE978BE78}"/>
              </a:ext>
            </a:extLst>
          </p:cNvPr>
          <p:cNvSpPr txBox="1"/>
          <p:nvPr/>
        </p:nvSpPr>
        <p:spPr>
          <a:xfrm>
            <a:off x="6019800" y="6992645"/>
            <a:ext cx="5250546" cy="329193"/>
          </a:xfrm>
          <a:prstGeom prst="rect">
            <a:avLst/>
          </a:prstGeom>
        </p:spPr>
        <p:txBody>
          <a:bodyPr wrap="square" lIns="0" tIns="0" rIns="0" bIns="0" rtlCol="0" anchor="t">
            <a:spAutoFit/>
          </a:bodyPr>
          <a:lstStyle/>
          <a:p>
            <a:pPr marL="0" lvl="0" indent="0" algn="l">
              <a:lnSpc>
                <a:spcPts val="2530"/>
              </a:lnSpc>
              <a:spcBef>
                <a:spcPct val="0"/>
              </a:spcBef>
            </a:pPr>
            <a:r>
              <a:rPr lang="en-US" sz="2800" dirty="0">
                <a:solidFill>
                  <a:srgbClr val="151351"/>
                </a:solidFill>
                <a:latin typeface="Montserrat Ultra-Bold"/>
                <a:ea typeface="Montserrat Ultra-Bold"/>
                <a:cs typeface="Montserrat Ultra-Bold"/>
                <a:sym typeface="Montserrat Ultra-Bold"/>
              </a:rPr>
              <a:t>Network Limitations</a:t>
            </a:r>
          </a:p>
        </p:txBody>
      </p:sp>
      <p:sp>
        <p:nvSpPr>
          <p:cNvPr id="37" name="TextBox 36">
            <a:extLst>
              <a:ext uri="{FF2B5EF4-FFF2-40B4-BE49-F238E27FC236}">
                <a16:creationId xmlns:a16="http://schemas.microsoft.com/office/drawing/2014/main" id="{676A5614-9554-F325-8CFA-AA7848190616}"/>
              </a:ext>
            </a:extLst>
          </p:cNvPr>
          <p:cNvSpPr txBox="1"/>
          <p:nvPr/>
        </p:nvSpPr>
        <p:spPr>
          <a:xfrm>
            <a:off x="5867400" y="7234572"/>
            <a:ext cx="6246249" cy="1037335"/>
          </a:xfrm>
          <a:prstGeom prst="rect">
            <a:avLst/>
          </a:prstGeom>
          <a:noFill/>
        </p:spPr>
        <p:txBody>
          <a:bodyPr wrap="square">
            <a:spAutoFit/>
          </a:bodyPr>
          <a:lstStyle/>
          <a:p>
            <a:pPr algn="just">
              <a:lnSpc>
                <a:spcPts val="2530"/>
              </a:lnSpc>
              <a:spcBef>
                <a:spcPct val="0"/>
              </a:spcBef>
            </a:pPr>
            <a:r>
              <a:rPr lang="en-GB" sz="2000" dirty="0">
                <a:latin typeface="Montserrat" panose="00000500000000000000" pitchFamily="2" charset="0"/>
                <a:ea typeface="Montserrat Ultra-Bold"/>
                <a:cs typeface="Montserrat Ultra-Bold"/>
                <a:sym typeface="Montserrat Ultra-Bold"/>
              </a:rPr>
              <a:t>Rehabilitation of HT/LT needed/Technical (poor voltage Profile)</a:t>
            </a:r>
            <a:endParaRPr lang="en-US" sz="2000" dirty="0">
              <a:latin typeface="Montserrat" panose="00000500000000000000" pitchFamily="2" charset="0"/>
              <a:ea typeface="Montserrat Ultra-Bold"/>
              <a:cs typeface="Montserrat Ultra-Bold"/>
              <a:sym typeface="Montserrat Ultra-Bold"/>
            </a:endParaRPr>
          </a:p>
          <a:p>
            <a:pPr marL="0" lvl="0" indent="0" algn="just">
              <a:lnSpc>
                <a:spcPts val="2530"/>
              </a:lnSpc>
              <a:spcBef>
                <a:spcPct val="0"/>
              </a:spcBef>
            </a:pPr>
            <a:endParaRPr lang="en-US" sz="2000" dirty="0">
              <a:latin typeface="Montserrat" panose="00000500000000000000" pitchFamily="2" charset="0"/>
              <a:ea typeface="Montserrat Ultra-Bold"/>
              <a:cs typeface="Montserrat Ultra-Bold"/>
              <a:sym typeface="Montserrat Ultra-Bold"/>
            </a:endParaRPr>
          </a:p>
        </p:txBody>
      </p:sp>
      <p:cxnSp>
        <p:nvCxnSpPr>
          <p:cNvPr id="40" name="Straight Connector 39">
            <a:extLst>
              <a:ext uri="{FF2B5EF4-FFF2-40B4-BE49-F238E27FC236}">
                <a16:creationId xmlns:a16="http://schemas.microsoft.com/office/drawing/2014/main" id="{535975D0-836F-6929-5025-4E81716EF716}"/>
              </a:ext>
            </a:extLst>
          </p:cNvPr>
          <p:cNvCxnSpPr>
            <a:cxnSpLocks/>
          </p:cNvCxnSpPr>
          <p:nvPr/>
        </p:nvCxnSpPr>
        <p:spPr>
          <a:xfrm>
            <a:off x="967861" y="1427446"/>
            <a:ext cx="20039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728768B0-DA30-A0DA-7D0B-07722A2B389B}"/>
              </a:ext>
            </a:extLst>
          </p:cNvPr>
          <p:cNvSpPr txBox="1"/>
          <p:nvPr/>
        </p:nvSpPr>
        <p:spPr>
          <a:xfrm>
            <a:off x="14316725" y="5143500"/>
            <a:ext cx="2209800" cy="1200329"/>
          </a:xfrm>
          <a:prstGeom prst="rect">
            <a:avLst/>
          </a:prstGeom>
          <a:noFill/>
          <a:ln>
            <a:solidFill>
              <a:srgbClr val="3DD9E3"/>
            </a:solidFill>
          </a:ln>
        </p:spPr>
        <p:txBody>
          <a:bodyPr wrap="square" rtlCol="0">
            <a:spAutoFit/>
          </a:bodyPr>
          <a:lstStyle/>
          <a:p>
            <a:r>
              <a:rPr lang="en-GB" dirty="0">
                <a:latin typeface="Montserrat Classic" panose="020B0604020202020204" charset="0"/>
              </a:rPr>
              <a:t>Installed Transformer  Capacity </a:t>
            </a:r>
          </a:p>
          <a:p>
            <a:r>
              <a:rPr lang="en-GB" b="1" dirty="0">
                <a:latin typeface="Montserrat Classic" panose="020B0604020202020204" charset="0"/>
              </a:rPr>
              <a:t>1X500KVA</a:t>
            </a:r>
          </a:p>
        </p:txBody>
      </p:sp>
      <p:graphicFrame>
        <p:nvGraphicFramePr>
          <p:cNvPr id="46" name="Table 45">
            <a:extLst>
              <a:ext uri="{FF2B5EF4-FFF2-40B4-BE49-F238E27FC236}">
                <a16:creationId xmlns:a16="http://schemas.microsoft.com/office/drawing/2014/main" id="{9EFB4530-E557-2185-0BD5-4DF8443F9DCE}"/>
              </a:ext>
            </a:extLst>
          </p:cNvPr>
          <p:cNvGraphicFramePr>
            <a:graphicFrameLocks noGrp="1"/>
          </p:cNvGraphicFramePr>
          <p:nvPr>
            <p:extLst>
              <p:ext uri="{D42A27DB-BD31-4B8C-83A1-F6EECF244321}">
                <p14:modId xmlns:p14="http://schemas.microsoft.com/office/powerpoint/2010/main" val="2186634573"/>
              </p:ext>
            </p:extLst>
          </p:nvPr>
        </p:nvGraphicFramePr>
        <p:xfrm>
          <a:off x="12192000" y="6893530"/>
          <a:ext cx="5551053" cy="914400"/>
        </p:xfrm>
        <a:graphic>
          <a:graphicData uri="http://schemas.openxmlformats.org/drawingml/2006/table">
            <a:tbl>
              <a:tblPr firstRow="1">
                <a:tableStyleId>{BDBED569-4797-4DF1-A0F4-6AAB3CD982D8}</a:tableStyleId>
              </a:tblPr>
              <a:tblGrid>
                <a:gridCol w="4267518">
                  <a:extLst>
                    <a:ext uri="{9D8B030D-6E8A-4147-A177-3AD203B41FA5}">
                      <a16:colId xmlns:a16="http://schemas.microsoft.com/office/drawing/2014/main" val="1988881099"/>
                    </a:ext>
                  </a:extLst>
                </a:gridCol>
                <a:gridCol w="1283535">
                  <a:extLst>
                    <a:ext uri="{9D8B030D-6E8A-4147-A177-3AD203B41FA5}">
                      <a16:colId xmlns:a16="http://schemas.microsoft.com/office/drawing/2014/main" val="639486561"/>
                    </a:ext>
                  </a:extLst>
                </a:gridCol>
              </a:tblGrid>
              <a:tr h="452419">
                <a:tc>
                  <a:txBody>
                    <a:bodyPr/>
                    <a:lstStyle/>
                    <a:p>
                      <a:r>
                        <a:rPr lang="en-GB" sz="2800" dirty="0">
                          <a:solidFill>
                            <a:srgbClr val="151351"/>
                          </a:solidFill>
                          <a:latin typeface="Montserrat Bold" panose="020B0604020202020204" charset="0"/>
                        </a:rPr>
                        <a:t>Business Model</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endParaRPr lang="en-GB" dirty="0">
                        <a:latin typeface="Montserrat Classic" panose="020B0604020202020204" charset="0"/>
                      </a:endParaRP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2231789780"/>
                  </a:ext>
                </a:extLst>
              </a:tr>
              <a:tr h="257309">
                <a:tc>
                  <a:txBody>
                    <a:bodyPr/>
                    <a:lstStyle/>
                    <a:p>
                      <a:r>
                        <a:rPr lang="en-GB" sz="2000" dirty="0">
                          <a:latin typeface="Montserrat" panose="00000500000000000000" pitchFamily="2" charset="0"/>
                        </a:rPr>
                        <a:t>Interconnected Mini-Grid</a:t>
                      </a:r>
                    </a:p>
                  </a:txBody>
                  <a:tcPr>
                    <a:lnL w="12700" cmpd="sng">
                      <a:noFill/>
                    </a:lnL>
                    <a:lnR w="12700" cmpd="sng">
                      <a:noFill/>
                    </a:lnR>
                    <a:lnT w="25400" cmpd="sng">
                      <a:noFill/>
                    </a:lnT>
                    <a:lnB w="12700" cmpd="sng">
                      <a:noFill/>
                    </a:lnB>
                    <a:lnTlToBr w="12700" cmpd="sng">
                      <a:noFill/>
                      <a:prstDash val="solid"/>
                    </a:lnTlToBr>
                    <a:lnBlToTr w="12700" cmpd="sng">
                      <a:noFill/>
                      <a:prstDash val="solid"/>
                    </a:lnBlToTr>
                  </a:tcPr>
                </a:tc>
                <a:tc>
                  <a:txBody>
                    <a:bodyPr/>
                    <a:lstStyle/>
                    <a:p>
                      <a:endParaRPr lang="en-GB" dirty="0">
                        <a:latin typeface="Montserrat" panose="00000500000000000000" pitchFamily="2" charset="0"/>
                      </a:endParaRPr>
                    </a:p>
                  </a:txBody>
                  <a:tcPr>
                    <a:lnL w="12700" cmpd="sng">
                      <a:noFill/>
                    </a:lnL>
                    <a:lnR w="12700" cmpd="sng">
                      <a:noFill/>
                    </a:lnR>
                    <a:lnT w="254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9361322"/>
                  </a:ext>
                </a:extLst>
              </a:tr>
            </a:tbl>
          </a:graphicData>
        </a:graphic>
      </p:graphicFrame>
      <p:pic>
        <p:nvPicPr>
          <p:cNvPr id="3088" name="Picture 16" descr="Image result for voltage level icon">
            <a:extLst>
              <a:ext uri="{FF2B5EF4-FFF2-40B4-BE49-F238E27FC236}">
                <a16:creationId xmlns:a16="http://schemas.microsoft.com/office/drawing/2014/main" id="{214F9489-C1F1-4CA5-3C2C-F87F2F8380D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401889" y="5961050"/>
            <a:ext cx="526146" cy="329193"/>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Energy Consumption Icons - Free SVG &amp; PNG Energy Consumption ...">
            <a:extLst>
              <a:ext uri="{FF2B5EF4-FFF2-40B4-BE49-F238E27FC236}">
                <a16:creationId xmlns:a16="http://schemas.microsoft.com/office/drawing/2014/main" id="{9FEE3360-F2CA-95D6-BB55-48BE6585287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331235" y="5961049"/>
            <a:ext cx="371454" cy="329193"/>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11,896 Transformer Icon Images, Stock Photos, 3D objects ...">
            <a:extLst>
              <a:ext uri="{FF2B5EF4-FFF2-40B4-BE49-F238E27FC236}">
                <a16:creationId xmlns:a16="http://schemas.microsoft.com/office/drawing/2014/main" id="{1261DDD8-A424-814A-F2F0-2D48FE191523}"/>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978587" y="5817845"/>
            <a:ext cx="504825" cy="485156"/>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Green checkmark icon - Free green check mark icons">
            <a:extLst>
              <a:ext uri="{FF2B5EF4-FFF2-40B4-BE49-F238E27FC236}">
                <a16:creationId xmlns:a16="http://schemas.microsoft.com/office/drawing/2014/main" id="{373234CC-1EFD-E512-FD78-7B0CB88D2EC8}"/>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6635274" y="7296633"/>
            <a:ext cx="321488" cy="27503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CEB6EFE-7FD5-927C-3A3E-F6C8F702B02D}"/>
              </a:ext>
            </a:extLst>
          </p:cNvPr>
          <p:cNvSpPr txBox="1"/>
          <p:nvPr/>
        </p:nvSpPr>
        <p:spPr>
          <a:xfrm>
            <a:off x="1987270" y="2426397"/>
            <a:ext cx="3333396" cy="892552"/>
          </a:xfrm>
          <a:prstGeom prst="rect">
            <a:avLst/>
          </a:prstGeom>
          <a:solidFill>
            <a:srgbClr val="DD753F"/>
          </a:solidFill>
        </p:spPr>
        <p:txBody>
          <a:bodyPr wrap="square" rtlCol="0">
            <a:spAutoFit/>
          </a:bodyPr>
          <a:lstStyle/>
          <a:p>
            <a:pPr algn="ctr"/>
            <a:r>
              <a:rPr lang="en-GB" sz="2200" dirty="0">
                <a:solidFill>
                  <a:schemeClr val="bg1"/>
                </a:solidFill>
                <a:latin typeface="Montserrat Bold" panose="020B0604020202020204" charset="0"/>
              </a:rPr>
              <a:t>FAIR</a:t>
            </a:r>
          </a:p>
          <a:p>
            <a:pPr algn="ctr"/>
            <a:r>
              <a:rPr lang="en-GB" dirty="0">
                <a:solidFill>
                  <a:schemeClr val="bg1"/>
                </a:solidFill>
                <a:latin typeface="Montserrat Classic" panose="020B0604020202020204" charset="0"/>
              </a:rPr>
              <a:t>STATE OF NETWORK</a:t>
            </a:r>
          </a:p>
          <a:p>
            <a:pPr algn="ctr"/>
            <a:endParaRPr lang="en-GB" sz="1200" dirty="0">
              <a:latin typeface="Montserrat Classic" panose="020B0604020202020204" charset="0"/>
            </a:endParaRPr>
          </a:p>
        </p:txBody>
      </p:sp>
      <p:pic>
        <p:nvPicPr>
          <p:cNvPr id="2" name="Picture 1" descr="A logo with a lightning bolt in the middle&#10;&#10;Description automatically generated">
            <a:extLst>
              <a:ext uri="{FF2B5EF4-FFF2-40B4-BE49-F238E27FC236}">
                <a16:creationId xmlns:a16="http://schemas.microsoft.com/office/drawing/2014/main" id="{B801C3B6-BCE0-E003-3609-D7899F52FDE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716250" y="285750"/>
            <a:ext cx="2266950" cy="2266950"/>
          </a:xfrm>
          <a:prstGeom prst="rect">
            <a:avLst/>
          </a:prstGeom>
        </p:spPr>
      </p:pic>
    </p:spTree>
    <p:extLst>
      <p:ext uri="{BB962C8B-B14F-4D97-AF65-F5344CB8AC3E}">
        <p14:creationId xmlns:p14="http://schemas.microsoft.com/office/powerpoint/2010/main" val="3190599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4">
            <a:extLst>
              <a:ext uri="{FF2B5EF4-FFF2-40B4-BE49-F238E27FC236}">
                <a16:creationId xmlns:a16="http://schemas.microsoft.com/office/drawing/2014/main" id="{B24676CF-5C9A-9DFD-C990-84D067F65F88}"/>
              </a:ext>
            </a:extLst>
          </p:cNvPr>
          <p:cNvSpPr/>
          <p:nvPr/>
        </p:nvSpPr>
        <p:spPr>
          <a:xfrm>
            <a:off x="3733800" y="4076700"/>
            <a:ext cx="11081496" cy="1770184"/>
          </a:xfrm>
          <a:custGeom>
            <a:avLst/>
            <a:gdLst/>
            <a:ahLst/>
            <a:cxnLst/>
            <a:rect l="l" t="t" r="r" b="b"/>
            <a:pathLst>
              <a:path w="11614896" h="6422442">
                <a:moveTo>
                  <a:pt x="0" y="0"/>
                </a:moveTo>
                <a:lnTo>
                  <a:pt x="11614896" y="0"/>
                </a:lnTo>
                <a:lnTo>
                  <a:pt x="11614896" y="6422442"/>
                </a:lnTo>
                <a:lnTo>
                  <a:pt x="0" y="6422442"/>
                </a:lnTo>
                <a:lnTo>
                  <a:pt x="0" y="0"/>
                </a:lnTo>
                <a:close/>
              </a:path>
            </a:pathLst>
          </a:custGeom>
          <a:solidFill>
            <a:srgbClr val="151351"/>
          </a:solidFill>
          <a:ln>
            <a:noFill/>
          </a:ln>
        </p:spPr>
        <p:txBody>
          <a:bodyPr/>
          <a:lstStyle/>
          <a:p>
            <a:endParaRPr lang="en-NG" dirty="0"/>
          </a:p>
        </p:txBody>
      </p:sp>
      <p:sp>
        <p:nvSpPr>
          <p:cNvPr id="4" name="Freeform 4"/>
          <p:cNvSpPr/>
          <p:nvPr/>
        </p:nvSpPr>
        <p:spPr>
          <a:xfrm>
            <a:off x="3496794" y="4076700"/>
            <a:ext cx="11555508" cy="2308324"/>
          </a:xfrm>
          <a:custGeom>
            <a:avLst/>
            <a:gdLst/>
            <a:ahLst/>
            <a:cxnLst/>
            <a:rect l="l" t="t" r="r" b="b"/>
            <a:pathLst>
              <a:path w="11614896" h="6422442">
                <a:moveTo>
                  <a:pt x="0" y="0"/>
                </a:moveTo>
                <a:lnTo>
                  <a:pt x="11614896" y="0"/>
                </a:lnTo>
                <a:lnTo>
                  <a:pt x="11614896" y="6422442"/>
                </a:lnTo>
                <a:lnTo>
                  <a:pt x="0" y="6422442"/>
                </a:lnTo>
                <a:lnTo>
                  <a:pt x="0" y="0"/>
                </a:lnTo>
                <a:close/>
              </a:path>
            </a:pathLst>
          </a:custGeom>
          <a:solidFill>
            <a:srgbClr val="E45626"/>
          </a:solidFill>
          <a:ln>
            <a:solidFill>
              <a:srgbClr val="002060"/>
            </a:solidFill>
          </a:ln>
        </p:spPr>
        <p:txBody>
          <a:bodyPr/>
          <a:lstStyle/>
          <a:p>
            <a:endParaRPr lang="en-NG" dirty="0"/>
          </a:p>
        </p:txBody>
      </p:sp>
      <p:grpSp>
        <p:nvGrpSpPr>
          <p:cNvPr id="5" name="Group 5"/>
          <p:cNvGrpSpPr/>
          <p:nvPr/>
        </p:nvGrpSpPr>
        <p:grpSpPr>
          <a:xfrm>
            <a:off x="15077932" y="356288"/>
            <a:ext cx="2477008" cy="922807"/>
            <a:chOff x="0" y="0"/>
            <a:chExt cx="3302677" cy="1230409"/>
          </a:xfrm>
        </p:grpSpPr>
        <p:sp>
          <p:nvSpPr>
            <p:cNvPr id="6" name="Freeform 6"/>
            <p:cNvSpPr/>
            <p:nvPr/>
          </p:nvSpPr>
          <p:spPr>
            <a:xfrm>
              <a:off x="0" y="0"/>
              <a:ext cx="3302635" cy="1230376"/>
            </a:xfrm>
            <a:custGeom>
              <a:avLst/>
              <a:gdLst/>
              <a:ahLst/>
              <a:cxnLst/>
              <a:rect l="l" t="t" r="r" b="b"/>
              <a:pathLst>
                <a:path w="3302635" h="1230376">
                  <a:moveTo>
                    <a:pt x="0" y="0"/>
                  </a:moveTo>
                  <a:lnTo>
                    <a:pt x="3302635" y="0"/>
                  </a:lnTo>
                  <a:lnTo>
                    <a:pt x="3302635" y="1230376"/>
                  </a:lnTo>
                  <a:lnTo>
                    <a:pt x="0" y="1230376"/>
                  </a:lnTo>
                  <a:lnTo>
                    <a:pt x="0" y="0"/>
                  </a:lnTo>
                  <a:close/>
                </a:path>
              </a:pathLst>
            </a:custGeom>
            <a:blipFill>
              <a:blip r:embed="rId2"/>
              <a:stretch>
                <a:fillRect r="-1" b="-2"/>
              </a:stretch>
            </a:blipFill>
          </p:spPr>
          <p:txBody>
            <a:bodyPr/>
            <a:lstStyle/>
            <a:p>
              <a:endParaRPr lang="en-NG"/>
            </a:p>
          </p:txBody>
        </p:sp>
      </p:grpSp>
      <p:sp>
        <p:nvSpPr>
          <p:cNvPr id="8" name="TextBox 7">
            <a:extLst>
              <a:ext uri="{FF2B5EF4-FFF2-40B4-BE49-F238E27FC236}">
                <a16:creationId xmlns:a16="http://schemas.microsoft.com/office/drawing/2014/main" id="{E8411792-B684-EA86-13EA-504591193E9D}"/>
              </a:ext>
            </a:extLst>
          </p:cNvPr>
          <p:cNvSpPr txBox="1"/>
          <p:nvPr/>
        </p:nvSpPr>
        <p:spPr>
          <a:xfrm>
            <a:off x="3235698" y="4000500"/>
            <a:ext cx="12077700" cy="2308324"/>
          </a:xfrm>
          <a:prstGeom prst="rect">
            <a:avLst/>
          </a:prstGeom>
          <a:noFill/>
        </p:spPr>
        <p:txBody>
          <a:bodyPr wrap="square" rtlCol="0">
            <a:spAutoFit/>
          </a:bodyPr>
          <a:lstStyle/>
          <a:p>
            <a:pPr algn="ctr"/>
            <a:r>
              <a:rPr lang="en-US" sz="7200" dirty="0">
                <a:solidFill>
                  <a:schemeClr val="bg1"/>
                </a:solidFill>
                <a:latin typeface="Montserrat Classic" panose="020B0604020202020204" charset="0"/>
              </a:rPr>
              <a:t>11kV TAKUM TOWN</a:t>
            </a:r>
          </a:p>
          <a:p>
            <a:pPr algn="ctr"/>
            <a:r>
              <a:rPr lang="en-US" sz="7200" dirty="0">
                <a:solidFill>
                  <a:schemeClr val="bg1"/>
                </a:solidFill>
                <a:latin typeface="Montserrat Classic" panose="020B0604020202020204" charset="0"/>
              </a:rPr>
              <a:t>FEEDER</a:t>
            </a:r>
          </a:p>
        </p:txBody>
      </p:sp>
      <p:pic>
        <p:nvPicPr>
          <p:cNvPr id="7" name="Picture 6" descr="A logo with a lightning bolt in the middle&#10;&#10;Description automatically generated">
            <a:extLst>
              <a:ext uri="{FF2B5EF4-FFF2-40B4-BE49-F238E27FC236}">
                <a16:creationId xmlns:a16="http://schemas.microsoft.com/office/drawing/2014/main" id="{2DDA323E-AD5A-9255-1B89-A3E94AE9E1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6250" y="285750"/>
            <a:ext cx="2266950" cy="2266950"/>
          </a:xfrm>
          <a:prstGeom prst="rect">
            <a:avLst/>
          </a:prstGeom>
        </p:spPr>
      </p:pic>
    </p:spTree>
    <p:extLst>
      <p:ext uri="{BB962C8B-B14F-4D97-AF65-F5344CB8AC3E}">
        <p14:creationId xmlns:p14="http://schemas.microsoft.com/office/powerpoint/2010/main" val="39222031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3">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D28FFA8-811D-4A9E-B018-F549ED5F2BD6}">
  <we:reference id="wa200005566" version="3.0.0.2" store="en-US" storeType="OMEX"/>
  <we:alternateReferences>
    <we:reference id="wa200005566" version="3.0.0.2" store="wa200005566"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Ion</Template>
  <TotalTime>2270</TotalTime>
  <Words>586</Words>
  <Application>Microsoft Office PowerPoint</Application>
  <PresentationFormat>Custom</PresentationFormat>
  <Paragraphs>229</Paragraphs>
  <Slides>13</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Montserrat</vt:lpstr>
      <vt:lpstr>Wingdings</vt:lpstr>
      <vt:lpstr>Tahoma</vt:lpstr>
      <vt:lpstr>Montserrat Ultra-Bold</vt:lpstr>
      <vt:lpstr>Arial</vt:lpstr>
      <vt:lpstr>Calibri</vt:lpstr>
      <vt:lpstr>Montserrat Bold</vt:lpstr>
      <vt:lpstr>Aptos</vt:lpstr>
      <vt:lpstr>Montserrat Classic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and White Modern Project Proposal Presentation</dc:title>
  <dc:creator>Ikudabo Sunday Temidayo</dc:creator>
  <cp:lastModifiedBy>Bello Babayo</cp:lastModifiedBy>
  <cp:revision>27</cp:revision>
  <dcterms:created xsi:type="dcterms:W3CDTF">2006-08-16T00:00:00Z</dcterms:created>
  <dcterms:modified xsi:type="dcterms:W3CDTF">2024-07-15T15:43:44Z</dcterms:modified>
  <dc:identifier>DAGKeZuA71w</dc:identifier>
</cp:coreProperties>
</file>