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2.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30.jpg" ContentType="image/jpeg"/>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7" r:id="rId2"/>
    <p:sldId id="267" r:id="rId3"/>
    <p:sldId id="291" r:id="rId4"/>
    <p:sldId id="268" r:id="rId5"/>
    <p:sldId id="261" r:id="rId6"/>
    <p:sldId id="262" r:id="rId7"/>
    <p:sldId id="270" r:id="rId8"/>
    <p:sldId id="258" r:id="rId9"/>
    <p:sldId id="281" r:id="rId10"/>
    <p:sldId id="282" r:id="rId11"/>
    <p:sldId id="271" r:id="rId12"/>
    <p:sldId id="272" r:id="rId13"/>
    <p:sldId id="259" r:id="rId14"/>
    <p:sldId id="273" r:id="rId15"/>
    <p:sldId id="274" r:id="rId16"/>
    <p:sldId id="275" r:id="rId17"/>
    <p:sldId id="276" r:id="rId18"/>
    <p:sldId id="260" r:id="rId19"/>
    <p:sldId id="279" r:id="rId20"/>
    <p:sldId id="278" r:id="rId21"/>
    <p:sldId id="285" r:id="rId22"/>
    <p:sldId id="286" r:id="rId23"/>
    <p:sldId id="284" r:id="rId24"/>
    <p:sldId id="288"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26B"/>
    <a:srgbClr val="0F2091"/>
    <a:srgbClr val="060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41067-CC7D-6639-8B10-ECAC1269EE8E}" v="173" dt="2024-07-13T11:04:54.772"/>
    <p1510:client id="{FD35682B-2E79-D023-42DE-CC91400D43AF}" v="499" dt="2024-07-13T14:11:56.4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5" d="100"/>
          <a:sy n="75" d="100"/>
        </p:scale>
        <p:origin x="3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naemeka Onuh" userId="S::nnaemeka.onuh@phed.com.ng::fc81c027-105a-42d5-a2a8-aa1687a2fd82" providerId="AD" clId="Web-{0CF41067-CC7D-6639-8B10-ECAC1269EE8E}"/>
    <pc:docChg chg="addSld delSld modSld addMainMaster delMainMaster">
      <pc:chgData name="Nnaemeka Onuh" userId="S::nnaemeka.onuh@phed.com.ng::fc81c027-105a-42d5-a2a8-aa1687a2fd82" providerId="AD" clId="Web-{0CF41067-CC7D-6639-8B10-ECAC1269EE8E}" dt="2024-07-13T11:04:54.772" v="171" actId="20577"/>
      <pc:docMkLst>
        <pc:docMk/>
      </pc:docMkLst>
      <pc:sldChg chg="addSp delSp modSp del mod modClrScheme chgLayout">
        <pc:chgData name="Nnaemeka Onuh" userId="S::nnaemeka.onuh@phed.com.ng::fc81c027-105a-42d5-a2a8-aa1687a2fd82" providerId="AD" clId="Web-{0CF41067-CC7D-6639-8B10-ECAC1269EE8E}" dt="2024-07-13T10:26:35.006" v="34"/>
        <pc:sldMkLst>
          <pc:docMk/>
          <pc:sldMk cId="109857222" sldId="256"/>
        </pc:sldMkLst>
        <pc:spChg chg="del">
          <ac:chgData name="Nnaemeka Onuh" userId="S::nnaemeka.onuh@phed.com.ng::fc81c027-105a-42d5-a2a8-aa1687a2fd82" providerId="AD" clId="Web-{0CF41067-CC7D-6639-8B10-ECAC1269EE8E}" dt="2024-07-12T17:11:29.746" v="1"/>
          <ac:spMkLst>
            <pc:docMk/>
            <pc:sldMk cId="109857222" sldId="256"/>
            <ac:spMk id="2" creationId="{00000000-0000-0000-0000-000000000000}"/>
          </ac:spMkLst>
        </pc:spChg>
        <pc:spChg chg="del">
          <ac:chgData name="Nnaemeka Onuh" userId="S::nnaemeka.onuh@phed.com.ng::fc81c027-105a-42d5-a2a8-aa1687a2fd82" providerId="AD" clId="Web-{0CF41067-CC7D-6639-8B10-ECAC1269EE8E}" dt="2024-07-12T17:11:29.746" v="0"/>
          <ac:spMkLst>
            <pc:docMk/>
            <pc:sldMk cId="109857222" sldId="256"/>
            <ac:spMk id="3" creationId="{00000000-0000-0000-0000-000000000000}"/>
          </ac:spMkLst>
        </pc:spChg>
        <pc:spChg chg="add del mod">
          <ac:chgData name="Nnaemeka Onuh" userId="S::nnaemeka.onuh@phed.com.ng::fc81c027-105a-42d5-a2a8-aa1687a2fd82" providerId="AD" clId="Web-{0CF41067-CC7D-6639-8B10-ECAC1269EE8E}" dt="2024-07-13T10:23:54.776" v="25"/>
          <ac:spMkLst>
            <pc:docMk/>
            <pc:sldMk cId="109857222" sldId="256"/>
            <ac:spMk id="4" creationId="{561DEF65-F3CB-A310-A2D3-EC5969ECDFD4}"/>
          </ac:spMkLst>
        </pc:spChg>
        <pc:spChg chg="add del mod">
          <ac:chgData name="Nnaemeka Onuh" userId="S::nnaemeka.onuh@phed.com.ng::fc81c027-105a-42d5-a2a8-aa1687a2fd82" providerId="AD" clId="Web-{0CF41067-CC7D-6639-8B10-ECAC1269EE8E}" dt="2024-07-12T17:13:26.719" v="17"/>
          <ac:spMkLst>
            <pc:docMk/>
            <pc:sldMk cId="109857222" sldId="256"/>
            <ac:spMk id="5" creationId="{EBEBC849-E607-DAC8-EA16-681055D59B9C}"/>
          </ac:spMkLst>
        </pc:spChg>
        <pc:spChg chg="add del mod ord">
          <ac:chgData name="Nnaemeka Onuh" userId="S::nnaemeka.onuh@phed.com.ng::fc81c027-105a-42d5-a2a8-aa1687a2fd82" providerId="AD" clId="Web-{0CF41067-CC7D-6639-8B10-ECAC1269EE8E}" dt="2024-07-13T10:23:48.526" v="22"/>
          <ac:spMkLst>
            <pc:docMk/>
            <pc:sldMk cId="109857222" sldId="256"/>
            <ac:spMk id="6" creationId="{2CB48DEC-BD93-9A49-AD0F-E44DD708250F}"/>
          </ac:spMkLst>
        </pc:spChg>
      </pc:sldChg>
      <pc:sldChg chg="addSp delSp modSp new mod setBg modClrScheme modShow chgLayout">
        <pc:chgData name="Nnaemeka Onuh" userId="S::nnaemeka.onuh@phed.com.ng::fc81c027-105a-42d5-a2a8-aa1687a2fd82" providerId="AD" clId="Web-{0CF41067-CC7D-6639-8B10-ECAC1269EE8E}" dt="2024-07-13T10:38:45.353" v="125" actId="20577"/>
        <pc:sldMkLst>
          <pc:docMk/>
          <pc:sldMk cId="488650318" sldId="257"/>
        </pc:sldMkLst>
        <pc:spChg chg="mod ord">
          <ac:chgData name="Nnaemeka Onuh" userId="S::nnaemeka.onuh@phed.com.ng::fc81c027-105a-42d5-a2a8-aa1687a2fd82" providerId="AD" clId="Web-{0CF41067-CC7D-6639-8B10-ECAC1269EE8E}" dt="2024-07-13T10:38:45.353" v="125" actId="20577"/>
          <ac:spMkLst>
            <pc:docMk/>
            <pc:sldMk cId="488650318" sldId="257"/>
            <ac:spMk id="2" creationId="{21BAD28C-0D42-536F-429F-C13A45F87C00}"/>
          </ac:spMkLst>
        </pc:spChg>
        <pc:spChg chg="del mod ord">
          <ac:chgData name="Nnaemeka Onuh" userId="S::nnaemeka.onuh@phed.com.ng::fc81c027-105a-42d5-a2a8-aa1687a2fd82" providerId="AD" clId="Web-{0CF41067-CC7D-6639-8B10-ECAC1269EE8E}" dt="2024-07-13T10:26:03.557" v="32"/>
          <ac:spMkLst>
            <pc:docMk/>
            <pc:sldMk cId="488650318" sldId="257"/>
            <ac:spMk id="3" creationId="{9A8A4EB8-49E1-AF9D-6354-9B2FB9FCC1A1}"/>
          </ac:spMkLst>
        </pc:spChg>
        <pc:spChg chg="add del mod ord">
          <ac:chgData name="Nnaemeka Onuh" userId="S::nnaemeka.onuh@phed.com.ng::fc81c027-105a-42d5-a2a8-aa1687a2fd82" providerId="AD" clId="Web-{0CF41067-CC7D-6639-8B10-ECAC1269EE8E}" dt="2024-07-13T10:36:10.109" v="116"/>
          <ac:spMkLst>
            <pc:docMk/>
            <pc:sldMk cId="488650318" sldId="257"/>
            <ac:spMk id="8" creationId="{897E1388-1FC9-8AAF-732A-C03F610E5E88}"/>
          </ac:spMkLst>
        </pc:spChg>
        <pc:spChg chg="add del">
          <ac:chgData name="Nnaemeka Onuh" userId="S::nnaemeka.onuh@phed.com.ng::fc81c027-105a-42d5-a2a8-aa1687a2fd82" providerId="AD" clId="Web-{0CF41067-CC7D-6639-8B10-ECAC1269EE8E}" dt="2024-07-13T10:26:53.757" v="37"/>
          <ac:spMkLst>
            <pc:docMk/>
            <pc:sldMk cId="488650318" sldId="257"/>
            <ac:spMk id="11" creationId="{F13C74B1-5B17-4795-BED0-7140497B445A}"/>
          </ac:spMkLst>
        </pc:spChg>
        <pc:spChg chg="add del">
          <ac:chgData name="Nnaemeka Onuh" userId="S::nnaemeka.onuh@phed.com.ng::fc81c027-105a-42d5-a2a8-aa1687a2fd82" providerId="AD" clId="Web-{0CF41067-CC7D-6639-8B10-ECAC1269EE8E}" dt="2024-07-13T10:26:53.757" v="37"/>
          <ac:spMkLst>
            <pc:docMk/>
            <pc:sldMk cId="488650318" sldId="257"/>
            <ac:spMk id="13" creationId="{D4974D33-8DC5-464E-8C6D-BE58F0669C17}"/>
          </ac:spMkLst>
        </pc:spChg>
        <pc:spChg chg="add del">
          <ac:chgData name="Nnaemeka Onuh" userId="S::nnaemeka.onuh@phed.com.ng::fc81c027-105a-42d5-a2a8-aa1687a2fd82" providerId="AD" clId="Web-{0CF41067-CC7D-6639-8B10-ECAC1269EE8E}" dt="2024-07-13T10:26:53.741" v="36"/>
          <ac:spMkLst>
            <pc:docMk/>
            <pc:sldMk cId="488650318" sldId="257"/>
            <ac:spMk id="18" creationId="{04812C46-200A-4DEB-A05E-3ED6C68C2387}"/>
          </ac:spMkLst>
        </pc:spChg>
        <pc:spChg chg="add del">
          <ac:chgData name="Nnaemeka Onuh" userId="S::nnaemeka.onuh@phed.com.ng::fc81c027-105a-42d5-a2a8-aa1687a2fd82" providerId="AD" clId="Web-{0CF41067-CC7D-6639-8B10-ECAC1269EE8E}" dt="2024-07-13T10:26:53.741" v="36"/>
          <ac:spMkLst>
            <pc:docMk/>
            <pc:sldMk cId="488650318" sldId="257"/>
            <ac:spMk id="20" creationId="{D1EA859B-E555-4109-94F3-6700E046E008}"/>
          </ac:spMkLst>
        </pc:spChg>
        <pc:spChg chg="add del">
          <ac:chgData name="Nnaemeka Onuh" userId="S::nnaemeka.onuh@phed.com.ng::fc81c027-105a-42d5-a2a8-aa1687a2fd82" providerId="AD" clId="Web-{0CF41067-CC7D-6639-8B10-ECAC1269EE8E}" dt="2024-07-13T10:36:10.109" v="116"/>
          <ac:spMkLst>
            <pc:docMk/>
            <pc:sldMk cId="488650318" sldId="257"/>
            <ac:spMk id="22" creationId="{F13C74B1-5B17-4795-BED0-7140497B445A}"/>
          </ac:spMkLst>
        </pc:spChg>
        <pc:spChg chg="add del">
          <ac:chgData name="Nnaemeka Onuh" userId="S::nnaemeka.onuh@phed.com.ng::fc81c027-105a-42d5-a2a8-aa1687a2fd82" providerId="AD" clId="Web-{0CF41067-CC7D-6639-8B10-ECAC1269EE8E}" dt="2024-07-13T10:36:10.109" v="116"/>
          <ac:spMkLst>
            <pc:docMk/>
            <pc:sldMk cId="488650318" sldId="257"/>
            <ac:spMk id="23" creationId="{D4974D33-8DC5-464E-8C6D-BE58F0669C17}"/>
          </ac:spMkLst>
        </pc:spChg>
        <pc:spChg chg="add del">
          <ac:chgData name="Nnaemeka Onuh" userId="S::nnaemeka.onuh@phed.com.ng::fc81c027-105a-42d5-a2a8-aa1687a2fd82" providerId="AD" clId="Web-{0CF41067-CC7D-6639-8B10-ECAC1269EE8E}" dt="2024-07-13T10:36:10.109" v="116"/>
          <ac:spMkLst>
            <pc:docMk/>
            <pc:sldMk cId="488650318" sldId="257"/>
            <ac:spMk id="28" creationId="{231BF440-39FA-4087-84CC-2EEC0BBDAF29}"/>
          </ac:spMkLst>
        </pc:spChg>
        <pc:spChg chg="add del">
          <ac:chgData name="Nnaemeka Onuh" userId="S::nnaemeka.onuh@phed.com.ng::fc81c027-105a-42d5-a2a8-aa1687a2fd82" providerId="AD" clId="Web-{0CF41067-CC7D-6639-8B10-ECAC1269EE8E}" dt="2024-07-13T10:36:10.109" v="116"/>
          <ac:spMkLst>
            <pc:docMk/>
            <pc:sldMk cId="488650318" sldId="257"/>
            <ac:spMk id="30" creationId="{F04E4CBA-303B-48BD-8451-C2701CB0EEBF}"/>
          </ac:spMkLst>
        </pc:spChg>
        <pc:spChg chg="add del">
          <ac:chgData name="Nnaemeka Onuh" userId="S::nnaemeka.onuh@phed.com.ng::fc81c027-105a-42d5-a2a8-aa1687a2fd82" providerId="AD" clId="Web-{0CF41067-CC7D-6639-8B10-ECAC1269EE8E}" dt="2024-07-13T10:36:10.109" v="116"/>
          <ac:spMkLst>
            <pc:docMk/>
            <pc:sldMk cId="488650318" sldId="257"/>
            <ac:spMk id="32" creationId="{F6CA58B3-AFCC-4A40-9882-50D5080879B0}"/>
          </ac:spMkLst>
        </pc:spChg>
        <pc:spChg chg="add del">
          <ac:chgData name="Nnaemeka Onuh" userId="S::nnaemeka.onuh@phed.com.ng::fc81c027-105a-42d5-a2a8-aa1687a2fd82" providerId="AD" clId="Web-{0CF41067-CC7D-6639-8B10-ECAC1269EE8E}" dt="2024-07-13T10:36:10.109" v="116"/>
          <ac:spMkLst>
            <pc:docMk/>
            <pc:sldMk cId="488650318" sldId="257"/>
            <ac:spMk id="34" creationId="{75C56826-D4E5-42ED-8529-079651CB3005}"/>
          </ac:spMkLst>
        </pc:spChg>
        <pc:spChg chg="add del">
          <ac:chgData name="Nnaemeka Onuh" userId="S::nnaemeka.onuh@phed.com.ng::fc81c027-105a-42d5-a2a8-aa1687a2fd82" providerId="AD" clId="Web-{0CF41067-CC7D-6639-8B10-ECAC1269EE8E}" dt="2024-07-13T10:36:10.109" v="116"/>
          <ac:spMkLst>
            <pc:docMk/>
            <pc:sldMk cId="488650318" sldId="257"/>
            <ac:spMk id="36" creationId="{82095FCE-EF05-4443-B97A-85DEE3A5CA17}"/>
          </ac:spMkLst>
        </pc:spChg>
        <pc:spChg chg="add del">
          <ac:chgData name="Nnaemeka Onuh" userId="S::nnaemeka.onuh@phed.com.ng::fc81c027-105a-42d5-a2a8-aa1687a2fd82" providerId="AD" clId="Web-{0CF41067-CC7D-6639-8B10-ECAC1269EE8E}" dt="2024-07-13T10:36:10.109" v="116"/>
          <ac:spMkLst>
            <pc:docMk/>
            <pc:sldMk cId="488650318" sldId="257"/>
            <ac:spMk id="38" creationId="{CA00AE6B-AA30-4CF8-BA6F-339B780AD76C}"/>
          </ac:spMkLst>
        </pc:spChg>
        <pc:spChg chg="add del">
          <ac:chgData name="Nnaemeka Onuh" userId="S::nnaemeka.onuh@phed.com.ng::fc81c027-105a-42d5-a2a8-aa1687a2fd82" providerId="AD" clId="Web-{0CF41067-CC7D-6639-8B10-ECAC1269EE8E}" dt="2024-07-13T10:36:05.356" v="114"/>
          <ac:spMkLst>
            <pc:docMk/>
            <pc:sldMk cId="488650318" sldId="257"/>
            <ac:spMk id="43" creationId="{99F1FFA9-D672-408C-9220-ADEEC6ABDD09}"/>
          </ac:spMkLst>
        </pc:spChg>
        <pc:graphicFrameChg chg="add del mod ord modGraphic">
          <ac:chgData name="Nnaemeka Onuh" userId="S::nnaemeka.onuh@phed.com.ng::fc81c027-105a-42d5-a2a8-aa1687a2fd82" providerId="AD" clId="Web-{0CF41067-CC7D-6639-8B10-ECAC1269EE8E}" dt="2024-07-13T10:28:15.603" v="52"/>
          <ac:graphicFrameMkLst>
            <pc:docMk/>
            <pc:sldMk cId="488650318" sldId="257"/>
            <ac:graphicFrameMk id="5" creationId="{A380E81E-BFEF-7650-D252-A6D2BD388E8C}"/>
          </ac:graphicFrameMkLst>
        </pc:graphicFrameChg>
        <pc:picChg chg="add mod ord">
          <ac:chgData name="Nnaemeka Onuh" userId="S::nnaemeka.onuh@phed.com.ng::fc81c027-105a-42d5-a2a8-aa1687a2fd82" providerId="AD" clId="Web-{0CF41067-CC7D-6639-8B10-ECAC1269EE8E}" dt="2024-07-13T10:36:10.109" v="116"/>
          <ac:picMkLst>
            <pc:docMk/>
            <pc:sldMk cId="488650318" sldId="257"/>
            <ac:picMk id="4" creationId="{0B52A555-EB13-7B6D-7851-44236F562BA6}"/>
          </ac:picMkLst>
        </pc:picChg>
        <pc:picChg chg="add mod ord">
          <ac:chgData name="Nnaemeka Onuh" userId="S::nnaemeka.onuh@phed.com.ng::fc81c027-105a-42d5-a2a8-aa1687a2fd82" providerId="AD" clId="Web-{0CF41067-CC7D-6639-8B10-ECAC1269EE8E}" dt="2024-07-13T10:36:10.109" v="116"/>
          <ac:picMkLst>
            <pc:docMk/>
            <pc:sldMk cId="488650318" sldId="257"/>
            <ac:picMk id="15" creationId="{FB44446D-68D8-11B7-AB37-DCEB01A5B25C}"/>
          </ac:picMkLst>
        </pc:picChg>
      </pc:sldChg>
      <pc:sldChg chg="addSp delSp modSp new mod setBg">
        <pc:chgData name="Nnaemeka Onuh" userId="S::nnaemeka.onuh@phed.com.ng::fc81c027-105a-42d5-a2a8-aa1687a2fd82" providerId="AD" clId="Web-{0CF41067-CC7D-6639-8B10-ECAC1269EE8E}" dt="2024-07-13T11:04:54.772" v="171" actId="20577"/>
        <pc:sldMkLst>
          <pc:docMk/>
          <pc:sldMk cId="1551310901" sldId="258"/>
        </pc:sldMkLst>
        <pc:spChg chg="mod">
          <ac:chgData name="Nnaemeka Onuh" userId="S::nnaemeka.onuh@phed.com.ng::fc81c027-105a-42d5-a2a8-aa1687a2fd82" providerId="AD" clId="Web-{0CF41067-CC7D-6639-8B10-ECAC1269EE8E}" dt="2024-07-13T11:04:42.053" v="169" actId="20577"/>
          <ac:spMkLst>
            <pc:docMk/>
            <pc:sldMk cId="1551310901" sldId="258"/>
            <ac:spMk id="2" creationId="{46C8D584-39CE-7315-7D82-B6BFD8D1FACC}"/>
          </ac:spMkLst>
        </pc:spChg>
        <pc:spChg chg="mod">
          <ac:chgData name="Nnaemeka Onuh" userId="S::nnaemeka.onuh@phed.com.ng::fc81c027-105a-42d5-a2a8-aa1687a2fd82" providerId="AD" clId="Web-{0CF41067-CC7D-6639-8B10-ECAC1269EE8E}" dt="2024-07-13T11:04:54.772" v="171" actId="20577"/>
          <ac:spMkLst>
            <pc:docMk/>
            <pc:sldMk cId="1551310901" sldId="258"/>
            <ac:spMk id="3" creationId="{5448ECF8-CC20-FCBA-F2F9-3A1A66133DCF}"/>
          </ac:spMkLst>
        </pc:spChg>
        <pc:spChg chg="add del">
          <ac:chgData name="Nnaemeka Onuh" userId="S::nnaemeka.onuh@phed.com.ng::fc81c027-105a-42d5-a2a8-aa1687a2fd82" providerId="AD" clId="Web-{0CF41067-CC7D-6639-8B10-ECAC1269EE8E}" dt="2024-07-13T11:02:04.158" v="154"/>
          <ac:spMkLst>
            <pc:docMk/>
            <pc:sldMk cId="1551310901" sldId="258"/>
            <ac:spMk id="9" creationId="{F13C74B1-5B17-4795-BED0-7140497B445A}"/>
          </ac:spMkLst>
        </pc:spChg>
        <pc:spChg chg="add del">
          <ac:chgData name="Nnaemeka Onuh" userId="S::nnaemeka.onuh@phed.com.ng::fc81c027-105a-42d5-a2a8-aa1687a2fd82" providerId="AD" clId="Web-{0CF41067-CC7D-6639-8B10-ECAC1269EE8E}" dt="2024-07-13T11:02:04.158" v="154"/>
          <ac:spMkLst>
            <pc:docMk/>
            <pc:sldMk cId="1551310901" sldId="258"/>
            <ac:spMk id="11" creationId="{D4974D33-8DC5-464E-8C6D-BE58F0669C17}"/>
          </ac:spMkLst>
        </pc:spChg>
        <pc:spChg chg="add del">
          <ac:chgData name="Nnaemeka Onuh" userId="S::nnaemeka.onuh@phed.com.ng::fc81c027-105a-42d5-a2a8-aa1687a2fd82" providerId="AD" clId="Web-{0CF41067-CC7D-6639-8B10-ECAC1269EE8E}" dt="2024-07-13T11:02:23.627" v="156"/>
          <ac:spMkLst>
            <pc:docMk/>
            <pc:sldMk cId="1551310901" sldId="258"/>
            <ac:spMk id="13" creationId="{C0763A76-9F1C-4FC5-82B7-DD475DA461B2}"/>
          </ac:spMkLst>
        </pc:spChg>
        <pc:spChg chg="add del">
          <ac:chgData name="Nnaemeka Onuh" userId="S::nnaemeka.onuh@phed.com.ng::fc81c027-105a-42d5-a2a8-aa1687a2fd82" providerId="AD" clId="Web-{0CF41067-CC7D-6639-8B10-ECAC1269EE8E}" dt="2024-07-13T11:02:23.627" v="156"/>
          <ac:spMkLst>
            <pc:docMk/>
            <pc:sldMk cId="1551310901" sldId="258"/>
            <ac:spMk id="14" creationId="{E81BF4F6-F2CF-4984-9D14-D6966D92F99F}"/>
          </ac:spMkLst>
        </pc:spChg>
        <pc:spChg chg="add">
          <ac:chgData name="Nnaemeka Onuh" userId="S::nnaemeka.onuh@phed.com.ng::fc81c027-105a-42d5-a2a8-aa1687a2fd82" providerId="AD" clId="Web-{0CF41067-CC7D-6639-8B10-ECAC1269EE8E}" dt="2024-07-13T11:02:23.674" v="157"/>
          <ac:spMkLst>
            <pc:docMk/>
            <pc:sldMk cId="1551310901" sldId="258"/>
            <ac:spMk id="17" creationId="{9F7D5CDA-D291-4307-BF55-1381FED29634}"/>
          </ac:spMkLst>
        </pc:spChg>
        <pc:picChg chg="add del">
          <ac:chgData name="Nnaemeka Onuh" userId="S::nnaemeka.onuh@phed.com.ng::fc81c027-105a-42d5-a2a8-aa1687a2fd82" providerId="AD" clId="Web-{0CF41067-CC7D-6639-8B10-ECAC1269EE8E}" dt="2024-07-13T11:02:04.158" v="154"/>
          <ac:picMkLst>
            <pc:docMk/>
            <pc:sldMk cId="1551310901" sldId="258"/>
            <ac:picMk id="5" creationId="{4A5FA1F9-B562-F86E-E2FC-4987ACC3A400}"/>
          </ac:picMkLst>
        </pc:picChg>
        <pc:picChg chg="add del">
          <ac:chgData name="Nnaemeka Onuh" userId="S::nnaemeka.onuh@phed.com.ng::fc81c027-105a-42d5-a2a8-aa1687a2fd82" providerId="AD" clId="Web-{0CF41067-CC7D-6639-8B10-ECAC1269EE8E}" dt="2024-07-13T11:02:23.627" v="156"/>
          <ac:picMkLst>
            <pc:docMk/>
            <pc:sldMk cId="1551310901" sldId="258"/>
            <ac:picMk id="15" creationId="{274BE748-F6C5-416C-FF9A-FD568AE5A4D3}"/>
          </ac:picMkLst>
        </pc:picChg>
        <pc:picChg chg="add">
          <ac:chgData name="Nnaemeka Onuh" userId="S::nnaemeka.onuh@phed.com.ng::fc81c027-105a-42d5-a2a8-aa1687a2fd82" providerId="AD" clId="Web-{0CF41067-CC7D-6639-8B10-ECAC1269EE8E}" dt="2024-07-13T11:02:23.674" v="157"/>
          <ac:picMkLst>
            <pc:docMk/>
            <pc:sldMk cId="1551310901" sldId="258"/>
            <ac:picMk id="18" creationId="{E64186C6-CE30-B1F1-6E0C-D5CBA5529C64}"/>
          </ac:picMkLst>
        </pc:picChg>
      </pc:sldChg>
      <pc:sldMasterChg chg="del delSldLayout">
        <pc:chgData name="Nnaemeka Onuh" userId="S::nnaemeka.onuh@phed.com.ng::fc81c027-105a-42d5-a2a8-aa1687a2fd82" providerId="AD" clId="Web-{0CF41067-CC7D-6639-8B10-ECAC1269EE8E}" dt="2024-07-13T10:24:42.215" v="31"/>
        <pc:sldMasterMkLst>
          <pc:docMk/>
          <pc:sldMasterMk cId="2460954070" sldId="2147483660"/>
        </pc:sldMasterMkLst>
        <pc:sldLayoutChg chg="del">
          <pc:chgData name="Nnaemeka Onuh" userId="S::nnaemeka.onuh@phed.com.ng::fc81c027-105a-42d5-a2a8-aa1687a2fd82" providerId="AD" clId="Web-{0CF41067-CC7D-6639-8B10-ECAC1269EE8E}" dt="2024-07-13T10:24:42.215" v="31"/>
          <pc:sldLayoutMkLst>
            <pc:docMk/>
            <pc:sldMasterMk cId="2460954070" sldId="2147483660"/>
            <pc:sldLayoutMk cId="2385387890" sldId="2147483661"/>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949138452" sldId="2147483662"/>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2591524520" sldId="2147483663"/>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1203092039" sldId="2147483664"/>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3733172339" sldId="2147483665"/>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3210312558" sldId="2147483666"/>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3146388984" sldId="2147483667"/>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3171841454" sldId="2147483668"/>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1718958274" sldId="2147483669"/>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2202905451" sldId="2147483670"/>
          </pc:sldLayoutMkLst>
        </pc:sldLayoutChg>
        <pc:sldLayoutChg chg="del">
          <pc:chgData name="Nnaemeka Onuh" userId="S::nnaemeka.onuh@phed.com.ng::fc81c027-105a-42d5-a2a8-aa1687a2fd82" providerId="AD" clId="Web-{0CF41067-CC7D-6639-8B10-ECAC1269EE8E}" dt="2024-07-13T10:24:42.215" v="31"/>
          <pc:sldLayoutMkLst>
            <pc:docMk/>
            <pc:sldMasterMk cId="2460954070" sldId="2147483660"/>
            <pc:sldLayoutMk cId="3479445657" sldId="2147483671"/>
          </pc:sldLayoutMkLst>
        </pc:sldLayoutChg>
      </pc:sldMasterChg>
      <pc:sldMasterChg chg="add addSldLayout modSldLayout">
        <pc:chgData name="Nnaemeka Onuh" userId="S::nnaemeka.onuh@phed.com.ng::fc81c027-105a-42d5-a2a8-aa1687a2fd82" providerId="AD" clId="Web-{0CF41067-CC7D-6639-8B10-ECAC1269EE8E}" dt="2024-07-13T10:24:42.215" v="31"/>
        <pc:sldMasterMkLst>
          <pc:docMk/>
          <pc:sldMasterMk cId="3226705194" sldId="2147483672"/>
        </pc:sldMasterMkLst>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272957710" sldId="2147483673"/>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428760721" sldId="2147483674"/>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762835501" sldId="2147483675"/>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64484610" sldId="2147483676"/>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580411716" sldId="2147483677"/>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3728757981" sldId="2147483678"/>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859898393" sldId="2147483679"/>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368933983" sldId="2147483680"/>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1222201313" sldId="2147483681"/>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670482657" sldId="2147483682"/>
          </pc:sldLayoutMkLst>
        </pc:sldLayoutChg>
        <pc:sldLayoutChg chg="add mod replId">
          <pc:chgData name="Nnaemeka Onuh" userId="S::nnaemeka.onuh@phed.com.ng::fc81c027-105a-42d5-a2a8-aa1687a2fd82" providerId="AD" clId="Web-{0CF41067-CC7D-6639-8B10-ECAC1269EE8E}" dt="2024-07-13T10:24:42.215" v="31"/>
          <pc:sldLayoutMkLst>
            <pc:docMk/>
            <pc:sldMasterMk cId="3226705194" sldId="2147483672"/>
            <pc:sldLayoutMk cId="3385923244" sldId="2147483683"/>
          </pc:sldLayoutMkLst>
        </pc:sldLayoutChg>
      </pc:sldMasterChg>
    </pc:docChg>
  </pc:docChgLst>
  <pc:docChgLst>
    <pc:chgData name="Nnaemeka Onuh" userId="S::nnaemeka.onuh@phed.com.ng::fc81c027-105a-42d5-a2a8-aa1687a2fd82" providerId="AD" clId="Web-{FD35682B-2E79-D023-42DE-CC91400D43AF}"/>
    <pc:docChg chg="addSld modSld addMainMaster delMainMaster">
      <pc:chgData name="Nnaemeka Onuh" userId="S::nnaemeka.onuh@phed.com.ng::fc81c027-105a-42d5-a2a8-aa1687a2fd82" providerId="AD" clId="Web-{FD35682B-2E79-D023-42DE-CC91400D43AF}" dt="2024-07-13T14:11:56.425" v="399" actId="14100"/>
      <pc:docMkLst>
        <pc:docMk/>
      </pc:docMkLst>
      <pc:sldChg chg="addSp delSp modSp mod modClrScheme delDesignElem chgLayout">
        <pc:chgData name="Nnaemeka Onuh" userId="S::nnaemeka.onuh@phed.com.ng::fc81c027-105a-42d5-a2a8-aa1687a2fd82" providerId="AD" clId="Web-{FD35682B-2E79-D023-42DE-CC91400D43AF}" dt="2024-07-13T14:06:17.563" v="363"/>
        <pc:sldMkLst>
          <pc:docMk/>
          <pc:sldMk cId="488650318" sldId="257"/>
        </pc:sldMkLst>
        <pc:spChg chg="mod ord">
          <ac:chgData name="Nnaemeka Onuh" userId="S::nnaemeka.onuh@phed.com.ng::fc81c027-105a-42d5-a2a8-aa1687a2fd82" providerId="AD" clId="Web-{FD35682B-2E79-D023-42DE-CC91400D43AF}" dt="2024-07-13T14:06:17.563" v="363"/>
          <ac:spMkLst>
            <pc:docMk/>
            <pc:sldMk cId="488650318" sldId="257"/>
            <ac:spMk id="2" creationId="{21BAD28C-0D42-536F-429F-C13A45F87C00}"/>
          </ac:spMkLst>
        </pc:spChg>
        <pc:spChg chg="mod ord">
          <ac:chgData name="Nnaemeka Onuh" userId="S::nnaemeka.onuh@phed.com.ng::fc81c027-105a-42d5-a2a8-aa1687a2fd82" providerId="AD" clId="Web-{FD35682B-2E79-D023-42DE-CC91400D43AF}" dt="2024-07-13T14:06:17.563" v="363"/>
          <ac:spMkLst>
            <pc:docMk/>
            <pc:sldMk cId="488650318" sldId="257"/>
            <ac:spMk id="8" creationId="{897E1388-1FC9-8AAF-732A-C03F610E5E88}"/>
          </ac:spMkLst>
        </pc:spChg>
        <pc:spChg chg="add del">
          <ac:chgData name="Nnaemeka Onuh" userId="S::nnaemeka.onuh@phed.com.ng::fc81c027-105a-42d5-a2a8-aa1687a2fd82" providerId="AD" clId="Web-{FD35682B-2E79-D023-42DE-CC91400D43AF}" dt="2024-07-13T14:06:17.563" v="363"/>
          <ac:spMkLst>
            <pc:docMk/>
            <pc:sldMk cId="488650318" sldId="257"/>
            <ac:spMk id="22" creationId="{F13C74B1-5B17-4795-BED0-7140497B445A}"/>
          </ac:spMkLst>
        </pc:spChg>
        <pc:spChg chg="add del">
          <ac:chgData name="Nnaemeka Onuh" userId="S::nnaemeka.onuh@phed.com.ng::fc81c027-105a-42d5-a2a8-aa1687a2fd82" providerId="AD" clId="Web-{FD35682B-2E79-D023-42DE-CC91400D43AF}" dt="2024-07-13T14:06:17.563" v="363"/>
          <ac:spMkLst>
            <pc:docMk/>
            <pc:sldMk cId="488650318" sldId="257"/>
            <ac:spMk id="23" creationId="{D4974D33-8DC5-464E-8C6D-BE58F0669C17}"/>
          </ac:spMkLst>
        </pc:spChg>
      </pc:sldChg>
      <pc:sldChg chg="addSp delSp modSp mod modClrScheme delDesignElem chgLayout">
        <pc:chgData name="Nnaemeka Onuh" userId="S::nnaemeka.onuh@phed.com.ng::fc81c027-105a-42d5-a2a8-aa1687a2fd82" providerId="AD" clId="Web-{FD35682B-2E79-D023-42DE-CC91400D43AF}" dt="2024-07-13T14:09:58.218" v="382" actId="1076"/>
        <pc:sldMkLst>
          <pc:docMk/>
          <pc:sldMk cId="1551310901" sldId="258"/>
        </pc:sldMkLst>
        <pc:spChg chg="mod ord">
          <ac:chgData name="Nnaemeka Onuh" userId="S::nnaemeka.onuh@phed.com.ng::fc81c027-105a-42d5-a2a8-aa1687a2fd82" providerId="AD" clId="Web-{FD35682B-2E79-D023-42DE-CC91400D43AF}" dt="2024-07-13T14:06:17.563" v="363"/>
          <ac:spMkLst>
            <pc:docMk/>
            <pc:sldMk cId="1551310901" sldId="258"/>
            <ac:spMk id="2" creationId="{46C8D584-39CE-7315-7D82-B6BFD8D1FACC}"/>
          </ac:spMkLst>
        </pc:spChg>
        <pc:spChg chg="mod ord">
          <ac:chgData name="Nnaemeka Onuh" userId="S::nnaemeka.onuh@phed.com.ng::fc81c027-105a-42d5-a2a8-aa1687a2fd82" providerId="AD" clId="Web-{FD35682B-2E79-D023-42DE-CC91400D43AF}" dt="2024-07-13T14:06:17.563" v="363"/>
          <ac:spMkLst>
            <pc:docMk/>
            <pc:sldMk cId="1551310901" sldId="258"/>
            <ac:spMk id="3" creationId="{5448ECF8-CC20-FCBA-F2F9-3A1A66133DCF}"/>
          </ac:spMkLst>
        </pc:spChg>
        <pc:spChg chg="add mod">
          <ac:chgData name="Nnaemeka Onuh" userId="S::nnaemeka.onuh@phed.com.ng::fc81c027-105a-42d5-a2a8-aa1687a2fd82" providerId="AD" clId="Web-{FD35682B-2E79-D023-42DE-CC91400D43AF}" dt="2024-07-13T13:16:06.911" v="332" actId="20577"/>
          <ac:spMkLst>
            <pc:docMk/>
            <pc:sldMk cId="1551310901" sldId="258"/>
            <ac:spMk id="4" creationId="{FC0322C8-FB7D-522B-C455-C27ADD8B68F6}"/>
          </ac:spMkLst>
        </pc:spChg>
        <pc:spChg chg="add del">
          <ac:chgData name="Nnaemeka Onuh" userId="S::nnaemeka.onuh@phed.com.ng::fc81c027-105a-42d5-a2a8-aa1687a2fd82" providerId="AD" clId="Web-{FD35682B-2E79-D023-42DE-CC91400D43AF}" dt="2024-07-13T14:06:17.563" v="363"/>
          <ac:spMkLst>
            <pc:docMk/>
            <pc:sldMk cId="1551310901" sldId="258"/>
            <ac:spMk id="17" creationId="{9F7D5CDA-D291-4307-BF55-1381FED29634}"/>
          </ac:spMkLst>
        </pc:spChg>
        <pc:picChg chg="add mod">
          <ac:chgData name="Nnaemeka Onuh" userId="S::nnaemeka.onuh@phed.com.ng::fc81c027-105a-42d5-a2a8-aa1687a2fd82" providerId="AD" clId="Web-{FD35682B-2E79-D023-42DE-CC91400D43AF}" dt="2024-07-13T14:09:58.218" v="382" actId="1076"/>
          <ac:picMkLst>
            <pc:docMk/>
            <pc:sldMk cId="1551310901" sldId="258"/>
            <ac:picMk id="6" creationId="{FDDCFE91-610C-FFFF-EEDA-54A5CB77A9EE}"/>
          </ac:picMkLst>
        </pc:picChg>
      </pc:sldChg>
      <pc:sldChg chg="addSp delSp modSp new mod setBg modClrScheme delDesignElem chgLayout">
        <pc:chgData name="Nnaemeka Onuh" userId="S::nnaemeka.onuh@phed.com.ng::fc81c027-105a-42d5-a2a8-aa1687a2fd82" providerId="AD" clId="Web-{FD35682B-2E79-D023-42DE-CC91400D43AF}" dt="2024-07-13T14:10:08.875" v="384" actId="1076"/>
        <pc:sldMkLst>
          <pc:docMk/>
          <pc:sldMk cId="3174627998" sldId="259"/>
        </pc:sldMkLst>
        <pc:spChg chg="mod ord">
          <ac:chgData name="Nnaemeka Onuh" userId="S::nnaemeka.onuh@phed.com.ng::fc81c027-105a-42d5-a2a8-aa1687a2fd82" providerId="AD" clId="Web-{FD35682B-2E79-D023-42DE-CC91400D43AF}" dt="2024-07-13T14:06:17.563" v="363"/>
          <ac:spMkLst>
            <pc:docMk/>
            <pc:sldMk cId="3174627998" sldId="259"/>
            <ac:spMk id="2" creationId="{7DF1F6D4-682B-50B4-E969-31A6D377E820}"/>
          </ac:spMkLst>
        </pc:spChg>
        <pc:spChg chg="add del">
          <ac:chgData name="Nnaemeka Onuh" userId="S::nnaemeka.onuh@phed.com.ng::fc81c027-105a-42d5-a2a8-aa1687a2fd82" providerId="AD" clId="Web-{FD35682B-2E79-D023-42DE-CC91400D43AF}" dt="2024-07-13T12:10:23.924" v="116"/>
          <ac:spMkLst>
            <pc:docMk/>
            <pc:sldMk cId="3174627998" sldId="259"/>
            <ac:spMk id="3" creationId="{27FFA7D8-993C-04A6-B64E-A9D42EA6E009}"/>
          </ac:spMkLst>
        </pc:spChg>
        <pc:spChg chg="add del mod">
          <ac:chgData name="Nnaemeka Onuh" userId="S::nnaemeka.onuh@phed.com.ng::fc81c027-105a-42d5-a2a8-aa1687a2fd82" providerId="AD" clId="Web-{FD35682B-2E79-D023-42DE-CC91400D43AF}" dt="2024-07-13T12:08:33.592" v="113"/>
          <ac:spMkLst>
            <pc:docMk/>
            <pc:sldMk cId="3174627998" sldId="259"/>
            <ac:spMk id="6" creationId="{FD657E5B-3505-FC3C-0544-3FC6E119579F}"/>
          </ac:spMkLst>
        </pc:spChg>
        <pc:spChg chg="add del">
          <ac:chgData name="Nnaemeka Onuh" userId="S::nnaemeka.onuh@phed.com.ng::fc81c027-105a-42d5-a2a8-aa1687a2fd82" providerId="AD" clId="Web-{FD35682B-2E79-D023-42DE-CC91400D43AF}" dt="2024-07-13T12:06:33.113" v="99"/>
          <ac:spMkLst>
            <pc:docMk/>
            <pc:sldMk cId="3174627998" sldId="259"/>
            <ac:spMk id="9" creationId="{EB0222B5-B739-82A9-5CCC-C5585AE12A69}"/>
          </ac:spMkLst>
        </pc:spChg>
        <pc:spChg chg="add del mod">
          <ac:chgData name="Nnaemeka Onuh" userId="S::nnaemeka.onuh@phed.com.ng::fc81c027-105a-42d5-a2a8-aa1687a2fd82" providerId="AD" clId="Web-{FD35682B-2E79-D023-42DE-CC91400D43AF}" dt="2024-07-13T12:43:21.779" v="156"/>
          <ac:spMkLst>
            <pc:docMk/>
            <pc:sldMk cId="3174627998" sldId="259"/>
            <ac:spMk id="10" creationId="{4FA810C1-E6CF-EB89-5299-97258C655983}"/>
          </ac:spMkLst>
        </pc:spChg>
        <pc:spChg chg="add del">
          <ac:chgData name="Nnaemeka Onuh" userId="S::nnaemeka.onuh@phed.com.ng::fc81c027-105a-42d5-a2a8-aa1687a2fd82" providerId="AD" clId="Web-{FD35682B-2E79-D023-42DE-CC91400D43AF}" dt="2024-07-13T12:06:33.113" v="99"/>
          <ac:spMkLst>
            <pc:docMk/>
            <pc:sldMk cId="3174627998" sldId="259"/>
            <ac:spMk id="11" creationId="{5BE23E75-E7E9-4D9F-6D25-5512363F8621}"/>
          </ac:spMkLst>
        </pc:spChg>
        <pc:spChg chg="add del">
          <ac:chgData name="Nnaemeka Onuh" userId="S::nnaemeka.onuh@phed.com.ng::fc81c027-105a-42d5-a2a8-aa1687a2fd82" providerId="AD" clId="Web-{FD35682B-2E79-D023-42DE-CC91400D43AF}" dt="2024-07-13T12:29:15.950" v="143"/>
          <ac:spMkLst>
            <pc:docMk/>
            <pc:sldMk cId="3174627998" sldId="259"/>
            <ac:spMk id="12" creationId="{E91DC736-0EF8-4F87-9146-EBF1D2EE4D3D}"/>
          </ac:spMkLst>
        </pc:spChg>
        <pc:spChg chg="add del">
          <ac:chgData name="Nnaemeka Onuh" userId="S::nnaemeka.onuh@phed.com.ng::fc81c027-105a-42d5-a2a8-aa1687a2fd82" providerId="AD" clId="Web-{FD35682B-2E79-D023-42DE-CC91400D43AF}" dt="2024-07-13T12:29:15.950" v="143"/>
          <ac:spMkLst>
            <pc:docMk/>
            <pc:sldMk cId="3174627998" sldId="259"/>
            <ac:spMk id="14" creationId="{097CD68E-23E3-4007-8847-CD0944C4F7BE}"/>
          </ac:spMkLst>
        </pc:spChg>
        <pc:spChg chg="add del">
          <ac:chgData name="Nnaemeka Onuh" userId="S::nnaemeka.onuh@phed.com.ng::fc81c027-105a-42d5-a2a8-aa1687a2fd82" providerId="AD" clId="Web-{FD35682B-2E79-D023-42DE-CC91400D43AF}" dt="2024-07-13T12:06:41.332" v="101"/>
          <ac:spMkLst>
            <pc:docMk/>
            <pc:sldMk cId="3174627998" sldId="259"/>
            <ac:spMk id="15" creationId="{F13C74B1-5B17-4795-BED0-7140497B445A}"/>
          </ac:spMkLst>
        </pc:spChg>
        <pc:spChg chg="add del">
          <ac:chgData name="Nnaemeka Onuh" userId="S::nnaemeka.onuh@phed.com.ng::fc81c027-105a-42d5-a2a8-aa1687a2fd82" providerId="AD" clId="Web-{FD35682B-2E79-D023-42DE-CC91400D43AF}" dt="2024-07-13T12:06:41.332" v="101"/>
          <ac:spMkLst>
            <pc:docMk/>
            <pc:sldMk cId="3174627998" sldId="259"/>
            <ac:spMk id="16" creationId="{D4974D33-8DC5-464E-8C6D-BE58F0669C17}"/>
          </ac:spMkLst>
        </pc:spChg>
        <pc:spChg chg="add del">
          <ac:chgData name="Nnaemeka Onuh" userId="S::nnaemeka.onuh@phed.com.ng::fc81c027-105a-42d5-a2a8-aa1687a2fd82" providerId="AD" clId="Web-{FD35682B-2E79-D023-42DE-CC91400D43AF}" dt="2024-07-13T12:06:41.332" v="101"/>
          <ac:spMkLst>
            <pc:docMk/>
            <pc:sldMk cId="3174627998" sldId="259"/>
            <ac:spMk id="17" creationId="{27FFA7D8-993C-04A6-B64E-A9D42EA6E009}"/>
          </ac:spMkLst>
        </pc:spChg>
        <pc:spChg chg="add del">
          <ac:chgData name="Nnaemeka Onuh" userId="S::nnaemeka.onuh@phed.com.ng::fc81c027-105a-42d5-a2a8-aa1687a2fd82" providerId="AD" clId="Web-{FD35682B-2E79-D023-42DE-CC91400D43AF}" dt="2024-07-13T12:29:15.950" v="143"/>
          <ac:spMkLst>
            <pc:docMk/>
            <pc:sldMk cId="3174627998" sldId="259"/>
            <ac:spMk id="19" creationId="{AF2F604E-43BE-4DC3-B983-E071523364F8}"/>
          </ac:spMkLst>
        </pc:spChg>
        <pc:spChg chg="add del">
          <ac:chgData name="Nnaemeka Onuh" userId="S::nnaemeka.onuh@phed.com.ng::fc81c027-105a-42d5-a2a8-aa1687a2fd82" providerId="AD" clId="Web-{FD35682B-2E79-D023-42DE-CC91400D43AF}" dt="2024-07-13T12:08:35.014" v="115"/>
          <ac:spMkLst>
            <pc:docMk/>
            <pc:sldMk cId="3174627998" sldId="259"/>
            <ac:spMk id="21" creationId="{EB0222B5-B739-82A9-5CCC-C5585AE12A69}"/>
          </ac:spMkLst>
        </pc:spChg>
        <pc:spChg chg="add del">
          <ac:chgData name="Nnaemeka Onuh" userId="S::nnaemeka.onuh@phed.com.ng::fc81c027-105a-42d5-a2a8-aa1687a2fd82" providerId="AD" clId="Web-{FD35682B-2E79-D023-42DE-CC91400D43AF}" dt="2024-07-13T12:08:35.014" v="115"/>
          <ac:spMkLst>
            <pc:docMk/>
            <pc:sldMk cId="3174627998" sldId="259"/>
            <ac:spMk id="22" creationId="{5BE23E75-E7E9-4D9F-6D25-5512363F8621}"/>
          </ac:spMkLst>
        </pc:spChg>
        <pc:spChg chg="add del">
          <ac:chgData name="Nnaemeka Onuh" userId="S::nnaemeka.onuh@phed.com.ng::fc81c027-105a-42d5-a2a8-aa1687a2fd82" providerId="AD" clId="Web-{FD35682B-2E79-D023-42DE-CC91400D43AF}" dt="2024-07-13T12:29:15.950" v="143"/>
          <ac:spMkLst>
            <pc:docMk/>
            <pc:sldMk cId="3174627998" sldId="259"/>
            <ac:spMk id="24" creationId="{08C9B587-E65E-4B52-B37C-ABEBB6E87928}"/>
          </ac:spMkLst>
        </pc:spChg>
        <pc:spChg chg="add del mod">
          <ac:chgData name="Nnaemeka Onuh" userId="S::nnaemeka.onuh@phed.com.ng::fc81c027-105a-42d5-a2a8-aa1687a2fd82" providerId="AD" clId="Web-{FD35682B-2E79-D023-42DE-CC91400D43AF}" dt="2024-07-13T12:42:06.182" v="145"/>
          <ac:spMkLst>
            <pc:docMk/>
            <pc:sldMk cId="3174627998" sldId="259"/>
            <ac:spMk id="26" creationId="{F3366D71-BA4B-66FE-0B3B-5F10F1DD57FD}"/>
          </ac:spMkLst>
        </pc:spChg>
        <pc:spChg chg="add mod">
          <ac:chgData name="Nnaemeka Onuh" userId="S::nnaemeka.onuh@phed.com.ng::fc81c027-105a-42d5-a2a8-aa1687a2fd82" providerId="AD" clId="Web-{FD35682B-2E79-D023-42DE-CC91400D43AF}" dt="2024-07-13T13:16:17.333" v="333" actId="20577"/>
          <ac:spMkLst>
            <pc:docMk/>
            <pc:sldMk cId="3174627998" sldId="259"/>
            <ac:spMk id="28" creationId="{8E93E8A0-26C7-3B9A-67A2-89BA04A15849}"/>
          </ac:spMkLst>
        </pc:spChg>
        <pc:spChg chg="add del">
          <ac:chgData name="Nnaemeka Onuh" userId="S::nnaemeka.onuh@phed.com.ng::fc81c027-105a-42d5-a2a8-aa1687a2fd82" providerId="AD" clId="Web-{FD35682B-2E79-D023-42DE-CC91400D43AF}" dt="2024-07-13T12:28:00.289" v="132"/>
          <ac:spMkLst>
            <pc:docMk/>
            <pc:sldMk cId="3174627998" sldId="259"/>
            <ac:spMk id="29" creationId="{F13C74B1-5B17-4795-BED0-7140497B445A}"/>
          </ac:spMkLst>
        </pc:spChg>
        <pc:spChg chg="add del">
          <ac:chgData name="Nnaemeka Onuh" userId="S::nnaemeka.onuh@phed.com.ng::fc81c027-105a-42d5-a2a8-aa1687a2fd82" providerId="AD" clId="Web-{FD35682B-2E79-D023-42DE-CC91400D43AF}" dt="2024-07-13T14:06:17.563" v="363"/>
          <ac:spMkLst>
            <pc:docMk/>
            <pc:sldMk cId="3174627998" sldId="259"/>
            <ac:spMk id="30" creationId="{28C8EF06-5EC3-4883-AFAF-D74FF46550FB}"/>
          </ac:spMkLst>
        </pc:spChg>
        <pc:spChg chg="add del">
          <ac:chgData name="Nnaemeka Onuh" userId="S::nnaemeka.onuh@phed.com.ng::fc81c027-105a-42d5-a2a8-aa1687a2fd82" providerId="AD" clId="Web-{FD35682B-2E79-D023-42DE-CC91400D43AF}" dt="2024-07-13T12:28:00.289" v="132"/>
          <ac:spMkLst>
            <pc:docMk/>
            <pc:sldMk cId="3174627998" sldId="259"/>
            <ac:spMk id="31" creationId="{D4974D33-8DC5-464E-8C6D-BE58F0669C17}"/>
          </ac:spMkLst>
        </pc:spChg>
        <pc:spChg chg="add del">
          <ac:chgData name="Nnaemeka Onuh" userId="S::nnaemeka.onuh@phed.com.ng::fc81c027-105a-42d5-a2a8-aa1687a2fd82" providerId="AD" clId="Web-{FD35682B-2E79-D023-42DE-CC91400D43AF}" dt="2024-07-13T14:06:17.563" v="363"/>
          <ac:spMkLst>
            <pc:docMk/>
            <pc:sldMk cId="3174627998" sldId="259"/>
            <ac:spMk id="32" creationId="{7DA3C418-758E-4180-A5D0-8655D6804587}"/>
          </ac:spMkLst>
        </pc:spChg>
        <pc:spChg chg="add del">
          <ac:chgData name="Nnaemeka Onuh" userId="S::nnaemeka.onuh@phed.com.ng::fc81c027-105a-42d5-a2a8-aa1687a2fd82" providerId="AD" clId="Web-{FD35682B-2E79-D023-42DE-CC91400D43AF}" dt="2024-07-13T12:29:04.090" v="134"/>
          <ac:spMkLst>
            <pc:docMk/>
            <pc:sldMk cId="3174627998" sldId="259"/>
            <ac:spMk id="33" creationId="{ECC07320-C2CA-4E29-8481-9D9E143C7788}"/>
          </ac:spMkLst>
        </pc:spChg>
        <pc:spChg chg="add del">
          <ac:chgData name="Nnaemeka Onuh" userId="S::nnaemeka.onuh@phed.com.ng::fc81c027-105a-42d5-a2a8-aa1687a2fd82" providerId="AD" clId="Web-{FD35682B-2E79-D023-42DE-CC91400D43AF}" dt="2024-07-13T12:29:04.090" v="134"/>
          <ac:spMkLst>
            <pc:docMk/>
            <pc:sldMk cId="3174627998" sldId="259"/>
            <ac:spMk id="34" creationId="{178FB36B-5BFE-42CA-BC60-1115E0D95EEC}"/>
          </ac:spMkLst>
        </pc:spChg>
        <pc:graphicFrameChg chg="add del mod modGraphic">
          <ac:chgData name="Nnaemeka Onuh" userId="S::nnaemeka.onuh@phed.com.ng::fc81c027-105a-42d5-a2a8-aa1687a2fd82" providerId="AD" clId="Web-{FD35682B-2E79-D023-42DE-CC91400D43AF}" dt="2024-07-13T12:48:45.633" v="216"/>
          <ac:graphicFrameMkLst>
            <pc:docMk/>
            <pc:sldMk cId="3174627998" sldId="259"/>
            <ac:graphicFrameMk id="36" creationId="{353DD8EB-3576-E7A6-0C20-9838272194F8}"/>
          </ac:graphicFrameMkLst>
        </pc:graphicFrameChg>
        <pc:picChg chg="add mod">
          <ac:chgData name="Nnaemeka Onuh" userId="S::nnaemeka.onuh@phed.com.ng::fc81c027-105a-42d5-a2a8-aa1687a2fd82" providerId="AD" clId="Web-{FD35682B-2E79-D023-42DE-CC91400D43AF}" dt="2024-07-13T14:10:08.875" v="384" actId="1076"/>
          <ac:picMkLst>
            <pc:docMk/>
            <pc:sldMk cId="3174627998" sldId="259"/>
            <ac:picMk id="4" creationId="{07F4CE8A-49C8-785F-AD8E-0347277275FB}"/>
          </ac:picMkLst>
        </pc:picChg>
        <pc:picChg chg="add del mod">
          <ac:chgData name="Nnaemeka Onuh" userId="S::nnaemeka.onuh@phed.com.ng::fc81c027-105a-42d5-a2a8-aa1687a2fd82" providerId="AD" clId="Web-{FD35682B-2E79-D023-42DE-CC91400D43AF}" dt="2024-07-13T12:08:33.592" v="114"/>
          <ac:picMkLst>
            <pc:docMk/>
            <pc:sldMk cId="3174627998" sldId="259"/>
            <ac:picMk id="4" creationId="{8BEE0DEA-F574-616B-B5F2-22A34E1232AF}"/>
          </ac:picMkLst>
        </pc:picChg>
        <pc:picChg chg="add del">
          <ac:chgData name="Nnaemeka Onuh" userId="S::nnaemeka.onuh@phed.com.ng::fc81c027-105a-42d5-a2a8-aa1687a2fd82" providerId="AD" clId="Web-{FD35682B-2E79-D023-42DE-CC91400D43AF}" dt="2024-07-13T12:06:33.113" v="99"/>
          <ac:picMkLst>
            <pc:docMk/>
            <pc:sldMk cId="3174627998" sldId="259"/>
            <ac:picMk id="5" creationId="{1A5181E9-70F1-1843-41BA-6702D7F06989}"/>
          </ac:picMkLst>
        </pc:picChg>
        <pc:picChg chg="add del mod ord">
          <ac:chgData name="Nnaemeka Onuh" userId="S::nnaemeka.onuh@phed.com.ng::fc81c027-105a-42d5-a2a8-aa1687a2fd82" providerId="AD" clId="Web-{FD35682B-2E79-D023-42DE-CC91400D43AF}" dt="2024-07-13T12:29:21.044" v="144"/>
          <ac:picMkLst>
            <pc:docMk/>
            <pc:sldMk cId="3174627998" sldId="259"/>
            <ac:picMk id="8" creationId="{835F9524-89AA-361E-107D-F9C3FD10A4F9}"/>
          </ac:picMkLst>
        </pc:picChg>
        <pc:picChg chg="add del">
          <ac:chgData name="Nnaemeka Onuh" userId="S::nnaemeka.onuh@phed.com.ng::fc81c027-105a-42d5-a2a8-aa1687a2fd82" providerId="AD" clId="Web-{FD35682B-2E79-D023-42DE-CC91400D43AF}" dt="2024-07-13T12:06:41.332" v="101"/>
          <ac:picMkLst>
            <pc:docMk/>
            <pc:sldMk cId="3174627998" sldId="259"/>
            <ac:picMk id="18" creationId="{9977D03E-D77B-55AD-4A80-34C175084CBD}"/>
          </ac:picMkLst>
        </pc:picChg>
        <pc:picChg chg="add del">
          <ac:chgData name="Nnaemeka Onuh" userId="S::nnaemeka.onuh@phed.com.ng::fc81c027-105a-42d5-a2a8-aa1687a2fd82" providerId="AD" clId="Web-{FD35682B-2E79-D023-42DE-CC91400D43AF}" dt="2024-07-13T12:08:35.014" v="115"/>
          <ac:picMkLst>
            <pc:docMk/>
            <pc:sldMk cId="3174627998" sldId="259"/>
            <ac:picMk id="20" creationId="{1A5181E9-70F1-1843-41BA-6702D7F06989}"/>
          </ac:picMkLst>
        </pc:picChg>
        <pc:picChg chg="add mod ord">
          <ac:chgData name="Nnaemeka Onuh" userId="S::nnaemeka.onuh@phed.com.ng::fc81c027-105a-42d5-a2a8-aa1687a2fd82" providerId="AD" clId="Web-{FD35682B-2E79-D023-42DE-CC91400D43AF}" dt="2024-07-13T14:06:17.563" v="363"/>
          <ac:picMkLst>
            <pc:docMk/>
            <pc:sldMk cId="3174627998" sldId="259"/>
            <ac:picMk id="27" creationId="{3E25A93C-499E-CB5A-3B52-B9E5001837F8}"/>
          </ac:picMkLst>
        </pc:picChg>
        <pc:cxnChg chg="add del">
          <ac:chgData name="Nnaemeka Onuh" userId="S::nnaemeka.onuh@phed.com.ng::fc81c027-105a-42d5-a2a8-aa1687a2fd82" providerId="AD" clId="Web-{FD35682B-2E79-D023-42DE-CC91400D43AF}" dt="2024-07-13T12:06:33.113" v="99"/>
          <ac:cxnSpMkLst>
            <pc:docMk/>
            <pc:sldMk cId="3174627998" sldId="259"/>
            <ac:cxnSpMk id="13" creationId="{61B115DB-65EB-3FC3-7284-CFDF4ADC60B6}"/>
          </ac:cxnSpMkLst>
        </pc:cxnChg>
        <pc:cxnChg chg="add del">
          <ac:chgData name="Nnaemeka Onuh" userId="S::nnaemeka.onuh@phed.com.ng::fc81c027-105a-42d5-a2a8-aa1687a2fd82" providerId="AD" clId="Web-{FD35682B-2E79-D023-42DE-CC91400D43AF}" dt="2024-07-13T12:08:35.014" v="115"/>
          <ac:cxnSpMkLst>
            <pc:docMk/>
            <pc:sldMk cId="3174627998" sldId="259"/>
            <ac:cxnSpMk id="23" creationId="{61B115DB-65EB-3FC3-7284-CFDF4ADC60B6}"/>
          </ac:cxnSpMkLst>
        </pc:cxnChg>
      </pc:sldChg>
      <pc:sldChg chg="addSp delSp modSp new mod setBg modClrScheme setClrOvrMap delDesignElem chgLayout">
        <pc:chgData name="Nnaemeka Onuh" userId="S::nnaemeka.onuh@phed.com.ng::fc81c027-105a-42d5-a2a8-aa1687a2fd82" providerId="AD" clId="Web-{FD35682B-2E79-D023-42DE-CC91400D43AF}" dt="2024-07-13T14:10:56.454" v="390"/>
        <pc:sldMkLst>
          <pc:docMk/>
          <pc:sldMk cId="2602753695" sldId="260"/>
        </pc:sldMkLst>
        <pc:spChg chg="mod ord">
          <ac:chgData name="Nnaemeka Onuh" userId="S::nnaemeka.onuh@phed.com.ng::fc81c027-105a-42d5-a2a8-aa1687a2fd82" providerId="AD" clId="Web-{FD35682B-2E79-D023-42DE-CC91400D43AF}" dt="2024-07-13T14:10:56.454" v="390"/>
          <ac:spMkLst>
            <pc:docMk/>
            <pc:sldMk cId="2602753695" sldId="260"/>
            <ac:spMk id="2" creationId="{72F834D4-3E4F-FB42-BAAB-C75DBD06CA8E}"/>
          </ac:spMkLst>
        </pc:spChg>
        <pc:spChg chg="del mod">
          <ac:chgData name="Nnaemeka Onuh" userId="S::nnaemeka.onuh@phed.com.ng::fc81c027-105a-42d5-a2a8-aa1687a2fd82" providerId="AD" clId="Web-{FD35682B-2E79-D023-42DE-CC91400D43AF}" dt="2024-07-13T13:45:20.450" v="344"/>
          <ac:spMkLst>
            <pc:docMk/>
            <pc:sldMk cId="2602753695" sldId="260"/>
            <ac:spMk id="3" creationId="{BD2EA4B8-8642-36BD-C5AE-CD2A5005117D}"/>
          </ac:spMkLst>
        </pc:spChg>
        <pc:spChg chg="add del">
          <ac:chgData name="Nnaemeka Onuh" userId="S::nnaemeka.onuh@phed.com.ng::fc81c027-105a-42d5-a2a8-aa1687a2fd82" providerId="AD" clId="Web-{FD35682B-2E79-D023-42DE-CC91400D43AF}" dt="2024-07-13T13:46:25.186" v="351"/>
          <ac:spMkLst>
            <pc:docMk/>
            <pc:sldMk cId="2602753695" sldId="260"/>
            <ac:spMk id="9" creationId="{BACC6370-2D7E-4714-9D71-7542949D7D5D}"/>
          </ac:spMkLst>
        </pc:spChg>
        <pc:spChg chg="add del">
          <ac:chgData name="Nnaemeka Onuh" userId="S::nnaemeka.onuh@phed.com.ng::fc81c027-105a-42d5-a2a8-aa1687a2fd82" providerId="AD" clId="Web-{FD35682B-2E79-D023-42DE-CC91400D43AF}" dt="2024-07-13T13:46:25.186" v="351"/>
          <ac:spMkLst>
            <pc:docMk/>
            <pc:sldMk cId="2602753695" sldId="260"/>
            <ac:spMk id="11" creationId="{F68B3F68-107C-434F-AA38-110D5EA91B85}"/>
          </ac:spMkLst>
        </pc:spChg>
        <pc:spChg chg="add del">
          <ac:chgData name="Nnaemeka Onuh" userId="S::nnaemeka.onuh@phed.com.ng::fc81c027-105a-42d5-a2a8-aa1687a2fd82" providerId="AD" clId="Web-{FD35682B-2E79-D023-42DE-CC91400D43AF}" dt="2024-07-13T13:46:25.186" v="351"/>
          <ac:spMkLst>
            <pc:docMk/>
            <pc:sldMk cId="2602753695" sldId="260"/>
            <ac:spMk id="13" creationId="{AAD0DBB9-1A4B-4391-81D4-CB19F9AB918A}"/>
          </ac:spMkLst>
        </pc:spChg>
        <pc:spChg chg="add del mod">
          <ac:chgData name="Nnaemeka Onuh" userId="S::nnaemeka.onuh@phed.com.ng::fc81c027-105a-42d5-a2a8-aa1687a2fd82" providerId="AD" clId="Web-{FD35682B-2E79-D023-42DE-CC91400D43AF}" dt="2024-07-13T13:46:05.842" v="349"/>
          <ac:spMkLst>
            <pc:docMk/>
            <pc:sldMk cId="2602753695" sldId="260"/>
            <ac:spMk id="14" creationId="{CD8A8111-39C1-168F-23E3-1D09DBB3A7B6}"/>
          </ac:spMkLst>
        </pc:spChg>
        <pc:spChg chg="add del">
          <ac:chgData name="Nnaemeka Onuh" userId="S::nnaemeka.onuh@phed.com.ng::fc81c027-105a-42d5-a2a8-aa1687a2fd82" providerId="AD" clId="Web-{FD35682B-2E79-D023-42DE-CC91400D43AF}" dt="2024-07-13T13:46:25.186" v="351"/>
          <ac:spMkLst>
            <pc:docMk/>
            <pc:sldMk cId="2602753695" sldId="260"/>
            <ac:spMk id="15" creationId="{063BBA22-50EA-4C4D-BE05-F1CE4E63AA56}"/>
          </ac:spMkLst>
        </pc:spChg>
        <pc:spChg chg="add del">
          <ac:chgData name="Nnaemeka Onuh" userId="S::nnaemeka.onuh@phed.com.ng::fc81c027-105a-42d5-a2a8-aa1687a2fd82" providerId="AD" clId="Web-{FD35682B-2E79-D023-42DE-CC91400D43AF}" dt="2024-07-13T14:10:56.454" v="390"/>
          <ac:spMkLst>
            <pc:docMk/>
            <pc:sldMk cId="2602753695" sldId="260"/>
            <ac:spMk id="21" creationId="{9228552E-C8B1-4A80-8448-0787CE0FC704}"/>
          </ac:spMkLst>
        </pc:spChg>
        <pc:spChg chg="add del">
          <ac:chgData name="Nnaemeka Onuh" userId="S::nnaemeka.onuh@phed.com.ng::fc81c027-105a-42d5-a2a8-aa1687a2fd82" providerId="AD" clId="Web-{FD35682B-2E79-D023-42DE-CC91400D43AF}" dt="2024-07-13T14:10:38.954" v="388"/>
          <ac:spMkLst>
            <pc:docMk/>
            <pc:sldMk cId="2602753695" sldId="260"/>
            <ac:spMk id="34" creationId="{352BEC0E-22F8-46D0-9632-375DB541B06C}"/>
          </ac:spMkLst>
        </pc:spChg>
        <pc:spChg chg="add del">
          <ac:chgData name="Nnaemeka Onuh" userId="S::nnaemeka.onuh@phed.com.ng::fc81c027-105a-42d5-a2a8-aa1687a2fd82" providerId="AD" clId="Web-{FD35682B-2E79-D023-42DE-CC91400D43AF}" dt="2024-07-13T14:10:38.954" v="388"/>
          <ac:spMkLst>
            <pc:docMk/>
            <pc:sldMk cId="2602753695" sldId="260"/>
            <ac:spMk id="36" creationId="{3FCFB1DE-0B7E-48CC-BA90-B2AB0889F9D6}"/>
          </ac:spMkLst>
        </pc:spChg>
        <pc:spChg chg="add del">
          <ac:chgData name="Nnaemeka Onuh" userId="S::nnaemeka.onuh@phed.com.ng::fc81c027-105a-42d5-a2a8-aa1687a2fd82" providerId="AD" clId="Web-{FD35682B-2E79-D023-42DE-CC91400D43AF}" dt="2024-07-13T14:10:56.454" v="390"/>
          <ac:spMkLst>
            <pc:docMk/>
            <pc:sldMk cId="2602753695" sldId="260"/>
            <ac:spMk id="38" creationId="{352BEC0E-22F8-46D0-9632-375DB541B06C}"/>
          </ac:spMkLst>
        </pc:spChg>
        <pc:spChg chg="add del">
          <ac:chgData name="Nnaemeka Onuh" userId="S::nnaemeka.onuh@phed.com.ng::fc81c027-105a-42d5-a2a8-aa1687a2fd82" providerId="AD" clId="Web-{FD35682B-2E79-D023-42DE-CC91400D43AF}" dt="2024-07-13T14:10:56.454" v="390"/>
          <ac:spMkLst>
            <pc:docMk/>
            <pc:sldMk cId="2602753695" sldId="260"/>
            <ac:spMk id="39" creationId="{3FCFB1DE-0B7E-48CC-BA90-B2AB0889F9D6}"/>
          </ac:spMkLst>
        </pc:spChg>
        <pc:graphicFrameChg chg="add mod ord modGraphic">
          <ac:chgData name="Nnaemeka Onuh" userId="S::nnaemeka.onuh@phed.com.ng::fc81c027-105a-42d5-a2a8-aa1687a2fd82" providerId="AD" clId="Web-{FD35682B-2E79-D023-42DE-CC91400D43AF}" dt="2024-07-13T14:10:56.454" v="390"/>
          <ac:graphicFrameMkLst>
            <pc:docMk/>
            <pc:sldMk cId="2602753695" sldId="260"/>
            <ac:graphicFrameMk id="5" creationId="{955B504F-63BE-6D19-C6EF-01AF3AB8CE2C}"/>
          </ac:graphicFrameMkLst>
        </pc:graphicFrameChg>
        <pc:picChg chg="add del mod">
          <ac:chgData name="Nnaemeka Onuh" userId="S::nnaemeka.onuh@phed.com.ng::fc81c027-105a-42d5-a2a8-aa1687a2fd82" providerId="AD" clId="Web-{FD35682B-2E79-D023-42DE-CC91400D43AF}" dt="2024-07-13T13:46:05.857" v="350"/>
          <ac:picMkLst>
            <pc:docMk/>
            <pc:sldMk cId="2602753695" sldId="260"/>
            <ac:picMk id="12" creationId="{2FD1DD24-D212-BB5E-62C6-6C55B2B01CA2}"/>
          </ac:picMkLst>
        </pc:picChg>
        <pc:picChg chg="add mod ord">
          <ac:chgData name="Nnaemeka Onuh" userId="S::nnaemeka.onuh@phed.com.ng::fc81c027-105a-42d5-a2a8-aa1687a2fd82" providerId="AD" clId="Web-{FD35682B-2E79-D023-42DE-CC91400D43AF}" dt="2024-07-13T14:10:56.454" v="390"/>
          <ac:picMkLst>
            <pc:docMk/>
            <pc:sldMk cId="2602753695" sldId="260"/>
            <ac:picMk id="17" creationId="{48983D96-0844-915F-3129-8ACC46E75DC5}"/>
          </ac:picMkLst>
        </pc:picChg>
        <pc:picChg chg="add mod">
          <ac:chgData name="Nnaemeka Onuh" userId="S::nnaemeka.onuh@phed.com.ng::fc81c027-105a-42d5-a2a8-aa1687a2fd82" providerId="AD" clId="Web-{FD35682B-2E79-D023-42DE-CC91400D43AF}" dt="2024-07-13T14:10:56.454" v="390"/>
          <ac:picMkLst>
            <pc:docMk/>
            <pc:sldMk cId="2602753695" sldId="260"/>
            <ac:picMk id="29" creationId="{6322E3AB-B75A-F9CF-7EE1-6C83DCFA7085}"/>
          </ac:picMkLst>
        </pc:picChg>
      </pc:sldChg>
      <pc:sldChg chg="addSp delSp modSp new mod setBg modClrScheme chgLayout">
        <pc:chgData name="Nnaemeka Onuh" userId="S::nnaemeka.onuh@phed.com.ng::fc81c027-105a-42d5-a2a8-aa1687a2fd82" providerId="AD" clId="Web-{FD35682B-2E79-D023-42DE-CC91400D43AF}" dt="2024-07-13T14:11:56.425" v="399" actId="14100"/>
        <pc:sldMkLst>
          <pc:docMk/>
          <pc:sldMk cId="3216451548" sldId="261"/>
        </pc:sldMkLst>
        <pc:spChg chg="mod ord">
          <ac:chgData name="Nnaemeka Onuh" userId="S::nnaemeka.onuh@phed.com.ng::fc81c027-105a-42d5-a2a8-aa1687a2fd82" providerId="AD" clId="Web-{FD35682B-2E79-D023-42DE-CC91400D43AF}" dt="2024-07-13T14:11:25.924" v="394" actId="14100"/>
          <ac:spMkLst>
            <pc:docMk/>
            <pc:sldMk cId="3216451548" sldId="261"/>
            <ac:spMk id="2" creationId="{C3113895-4BDA-27C8-0EDD-081D47278278}"/>
          </ac:spMkLst>
        </pc:spChg>
        <pc:spChg chg="mod ord">
          <ac:chgData name="Nnaemeka Onuh" userId="S::nnaemeka.onuh@phed.com.ng::fc81c027-105a-42d5-a2a8-aa1687a2fd82" providerId="AD" clId="Web-{FD35682B-2E79-D023-42DE-CC91400D43AF}" dt="2024-07-13T14:11:56.425" v="399" actId="14100"/>
          <ac:spMkLst>
            <pc:docMk/>
            <pc:sldMk cId="3216451548" sldId="261"/>
            <ac:spMk id="3" creationId="{8331916A-B196-9D5F-ECA1-A5B52BE821E9}"/>
          </ac:spMkLst>
        </pc:spChg>
        <pc:spChg chg="add del">
          <ac:chgData name="Nnaemeka Onuh" userId="S::nnaemeka.onuh@phed.com.ng::fc81c027-105a-42d5-a2a8-aa1687a2fd82" providerId="AD" clId="Web-{FD35682B-2E79-D023-42DE-CC91400D43AF}" dt="2024-07-13T14:09:25.905" v="379"/>
          <ac:spMkLst>
            <pc:docMk/>
            <pc:sldMk cId="3216451548" sldId="261"/>
            <ac:spMk id="9" creationId="{E51BA4DF-2BD4-4EC2-B1DB-B27C8AC71864}"/>
          </ac:spMkLst>
        </pc:spChg>
        <pc:spChg chg="add del">
          <ac:chgData name="Nnaemeka Onuh" userId="S::nnaemeka.onuh@phed.com.ng::fc81c027-105a-42d5-a2a8-aa1687a2fd82" providerId="AD" clId="Web-{FD35682B-2E79-D023-42DE-CC91400D43AF}" dt="2024-07-13T14:11:12.767" v="392"/>
          <ac:spMkLst>
            <pc:docMk/>
            <pc:sldMk cId="3216451548" sldId="261"/>
            <ac:spMk id="14" creationId="{45D37F4E-DDB4-456B-97E0-9937730A039F}"/>
          </ac:spMkLst>
        </pc:spChg>
        <pc:spChg chg="add del">
          <ac:chgData name="Nnaemeka Onuh" userId="S::nnaemeka.onuh@phed.com.ng::fc81c027-105a-42d5-a2a8-aa1687a2fd82" providerId="AD" clId="Web-{FD35682B-2E79-D023-42DE-CC91400D43AF}" dt="2024-07-13T14:11:12.767" v="392"/>
          <ac:spMkLst>
            <pc:docMk/>
            <pc:sldMk cId="3216451548" sldId="261"/>
            <ac:spMk id="16" creationId="{B2DD41CD-8F47-4F56-AD12-4E2FF7696987}"/>
          </ac:spMkLst>
        </pc:spChg>
        <pc:spChg chg="add">
          <ac:chgData name="Nnaemeka Onuh" userId="S::nnaemeka.onuh@phed.com.ng::fc81c027-105a-42d5-a2a8-aa1687a2fd82" providerId="AD" clId="Web-{FD35682B-2E79-D023-42DE-CC91400D43AF}" dt="2024-07-13T14:11:12.767" v="392"/>
          <ac:spMkLst>
            <pc:docMk/>
            <pc:sldMk cId="3216451548" sldId="261"/>
            <ac:spMk id="21" creationId="{5AC1364A-3E3D-4F0D-8776-78AF3A270DD6}"/>
          </ac:spMkLst>
        </pc:spChg>
        <pc:spChg chg="add">
          <ac:chgData name="Nnaemeka Onuh" userId="S::nnaemeka.onuh@phed.com.ng::fc81c027-105a-42d5-a2a8-aa1687a2fd82" providerId="AD" clId="Web-{FD35682B-2E79-D023-42DE-CC91400D43AF}" dt="2024-07-13T14:11:12.767" v="392"/>
          <ac:spMkLst>
            <pc:docMk/>
            <pc:sldMk cId="3216451548" sldId="261"/>
            <ac:spMk id="23" creationId="{3FCFB1DE-0B7E-48CC-BA90-B2AB0889F9D6}"/>
          </ac:spMkLst>
        </pc:spChg>
        <pc:picChg chg="add mod ord">
          <ac:chgData name="Nnaemeka Onuh" userId="S::nnaemeka.onuh@phed.com.ng::fc81c027-105a-42d5-a2a8-aa1687a2fd82" providerId="AD" clId="Web-{FD35682B-2E79-D023-42DE-CC91400D43AF}" dt="2024-07-13T14:11:12.767" v="392"/>
          <ac:picMkLst>
            <pc:docMk/>
            <pc:sldMk cId="3216451548" sldId="261"/>
            <ac:picMk id="5" creationId="{796EFECC-DA6A-8FC4-D73A-B8A12013DE6F}"/>
          </ac:picMkLst>
        </pc:picChg>
        <pc:picChg chg="add mod">
          <ac:chgData name="Nnaemeka Onuh" userId="S::nnaemeka.onuh@phed.com.ng::fc81c027-105a-42d5-a2a8-aa1687a2fd82" providerId="AD" clId="Web-{FD35682B-2E79-D023-42DE-CC91400D43AF}" dt="2024-07-13T14:11:12.767" v="392"/>
          <ac:picMkLst>
            <pc:docMk/>
            <pc:sldMk cId="3216451548" sldId="261"/>
            <ac:picMk id="6" creationId="{3DFFE8E6-61FC-8F35-B86B-21C93D758D11}"/>
          </ac:picMkLst>
        </pc:picChg>
      </pc:sldChg>
      <pc:sldMasterChg chg="add del addSldLayout delSldLayout">
        <pc:chgData name="Nnaemeka Onuh" userId="S::nnaemeka.onuh@phed.com.ng::fc81c027-105a-42d5-a2a8-aa1687a2fd82" providerId="AD" clId="Web-{FD35682B-2E79-D023-42DE-CC91400D43AF}" dt="2024-07-13T14:06:17.563" v="363"/>
        <pc:sldMasterMkLst>
          <pc:docMk/>
          <pc:sldMasterMk cId="3226705194" sldId="2147483672"/>
        </pc:sldMasterMkLst>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272957710" sldId="2147483673"/>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428760721" sldId="2147483674"/>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762835501" sldId="2147483675"/>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64484610" sldId="2147483676"/>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580411716" sldId="2147483677"/>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3728757981" sldId="2147483678"/>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859898393" sldId="2147483679"/>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368933983" sldId="2147483680"/>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1222201313" sldId="2147483681"/>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670482657" sldId="2147483682"/>
          </pc:sldLayoutMkLst>
        </pc:sldLayoutChg>
        <pc:sldLayoutChg chg="add del">
          <pc:chgData name="Nnaemeka Onuh" userId="S::nnaemeka.onuh@phed.com.ng::fc81c027-105a-42d5-a2a8-aa1687a2fd82" providerId="AD" clId="Web-{FD35682B-2E79-D023-42DE-CC91400D43AF}" dt="2024-07-13T14:06:17.563" v="363"/>
          <pc:sldLayoutMkLst>
            <pc:docMk/>
            <pc:sldMasterMk cId="3226705194" sldId="2147483672"/>
            <pc:sldLayoutMk cId="3385923244" sldId="2147483683"/>
          </pc:sldLayoutMkLst>
        </pc:sldLayoutChg>
      </pc:sldMasterChg>
      <pc:sldMasterChg chg="add del addSldLayout delSldLayout modSldLayout">
        <pc:chgData name="Nnaemeka Onuh" userId="S::nnaemeka.onuh@phed.com.ng::fc81c027-105a-42d5-a2a8-aa1687a2fd82" providerId="AD" clId="Web-{FD35682B-2E79-D023-42DE-CC91400D43AF}" dt="2024-07-13T14:06:17.563" v="363"/>
        <pc:sldMasterMkLst>
          <pc:docMk/>
          <pc:sldMasterMk cId="1965306905" sldId="2147483684"/>
        </pc:sldMasterMkLst>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2803849772" sldId="2147483685"/>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1280725292" sldId="2147483686"/>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795702309" sldId="2147483687"/>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1376837256" sldId="2147483688"/>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2770360083" sldId="2147483689"/>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1390461149" sldId="2147483690"/>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3737374791" sldId="2147483691"/>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3152545062" sldId="2147483692"/>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4126989008" sldId="2147483693"/>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1786320139" sldId="2147483694"/>
          </pc:sldLayoutMkLst>
        </pc:sldLayoutChg>
        <pc:sldLayoutChg chg="add del mod replId">
          <pc:chgData name="Nnaemeka Onuh" userId="S::nnaemeka.onuh@phed.com.ng::fc81c027-105a-42d5-a2a8-aa1687a2fd82" providerId="AD" clId="Web-{FD35682B-2E79-D023-42DE-CC91400D43AF}" dt="2024-07-13T14:06:17.563" v="363"/>
          <pc:sldLayoutMkLst>
            <pc:docMk/>
            <pc:sldMasterMk cId="1965306905" sldId="2147483684"/>
            <pc:sldLayoutMk cId="589893215" sldId="214748369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9374E7-26FF-4D47-9256-7081EE3882DD}"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678C916E-BE72-4988-9EB6-B8C6B6EF62F8}">
      <dgm:prSet/>
      <dgm:spPr/>
      <dgm:t>
        <a:bodyPr/>
        <a:lstStyle/>
        <a:p>
          <a:r>
            <a:rPr lang="en-US" b="1" dirty="0"/>
            <a:t>Economic Opportunities</a:t>
          </a:r>
          <a:r>
            <a:rPr lang="en-US" dirty="0"/>
            <a:t>: The sites in </a:t>
          </a:r>
          <a:r>
            <a:rPr lang="en-US" dirty="0" err="1"/>
            <a:t>Ogoja</a:t>
          </a:r>
          <a:r>
            <a:rPr lang="en-US" dirty="0"/>
            <a:t> Subregion  is home to a diverse mix of commercial and small-scale industrial activities, along with the presence of the Federal College of Education. </a:t>
          </a:r>
        </a:p>
      </dgm:t>
    </dgm:pt>
    <dgm:pt modelId="{BDFF3DF0-E8D1-4DB7-8A89-27EDD7C552AC}" type="parTrans" cxnId="{94C5207B-FF8E-43A7-B97E-E997B5069042}">
      <dgm:prSet/>
      <dgm:spPr/>
      <dgm:t>
        <a:bodyPr/>
        <a:lstStyle/>
        <a:p>
          <a:endParaRPr lang="en-US"/>
        </a:p>
      </dgm:t>
    </dgm:pt>
    <dgm:pt modelId="{52C04576-58A3-49A8-A900-495127A2A643}" type="sibTrans" cxnId="{94C5207B-FF8E-43A7-B97E-E997B5069042}">
      <dgm:prSet/>
      <dgm:spPr/>
      <dgm:t>
        <a:bodyPr/>
        <a:lstStyle/>
        <a:p>
          <a:endParaRPr lang="en-US"/>
        </a:p>
      </dgm:t>
    </dgm:pt>
    <dgm:pt modelId="{C583AE1B-1994-4FF5-BC3B-200852251989}">
      <dgm:prSet/>
      <dgm:spPr/>
      <dgm:t>
        <a:bodyPr/>
        <a:lstStyle/>
        <a:p>
          <a:r>
            <a:rPr lang="en-US" b="1" dirty="0"/>
            <a:t>Improvement Forecast: </a:t>
          </a:r>
          <a:r>
            <a:rPr lang="en-US" dirty="0"/>
            <a:t>A reliable power supply will significantly enhance the operational efficiency of these businesses and educational institutions. Improved electricity availability will lead to better productivity, increased output, and higher quality of services and products. This, in turn, will attract more businesses to the area, creating jobs and stimulating economic growth.</a:t>
          </a:r>
        </a:p>
      </dgm:t>
    </dgm:pt>
    <dgm:pt modelId="{32FE0610-F2F0-40A3-8184-3F079C876FC4}" type="parTrans" cxnId="{79F48611-7255-4FD7-89AB-E8BC0D23F9EA}">
      <dgm:prSet/>
      <dgm:spPr/>
      <dgm:t>
        <a:bodyPr/>
        <a:lstStyle/>
        <a:p>
          <a:endParaRPr lang="en-US"/>
        </a:p>
      </dgm:t>
    </dgm:pt>
    <dgm:pt modelId="{36270164-669B-46BE-B672-9B389FBCB8ED}" type="sibTrans" cxnId="{79F48611-7255-4FD7-89AB-E8BC0D23F9EA}">
      <dgm:prSet/>
      <dgm:spPr/>
      <dgm:t>
        <a:bodyPr/>
        <a:lstStyle/>
        <a:p>
          <a:endParaRPr lang="en-US"/>
        </a:p>
      </dgm:t>
    </dgm:pt>
    <dgm:pt modelId="{08B5FF78-2BDD-44A1-B4ED-F01562CDB316}" type="pres">
      <dgm:prSet presAssocID="{769374E7-26FF-4D47-9256-7081EE3882DD}" presName="diagram" presStyleCnt="0">
        <dgm:presLayoutVars>
          <dgm:dir/>
          <dgm:resizeHandles val="exact"/>
        </dgm:presLayoutVars>
      </dgm:prSet>
      <dgm:spPr/>
      <dgm:t>
        <a:bodyPr/>
        <a:lstStyle/>
        <a:p>
          <a:endParaRPr lang="en-US"/>
        </a:p>
      </dgm:t>
    </dgm:pt>
    <dgm:pt modelId="{F2601D0E-4AA2-4E83-93C8-22178646DA24}" type="pres">
      <dgm:prSet presAssocID="{678C916E-BE72-4988-9EB6-B8C6B6EF62F8}" presName="node" presStyleLbl="node1" presStyleIdx="0" presStyleCnt="2">
        <dgm:presLayoutVars>
          <dgm:bulletEnabled val="1"/>
        </dgm:presLayoutVars>
      </dgm:prSet>
      <dgm:spPr/>
      <dgm:t>
        <a:bodyPr/>
        <a:lstStyle/>
        <a:p>
          <a:endParaRPr lang="en-US"/>
        </a:p>
      </dgm:t>
    </dgm:pt>
    <dgm:pt modelId="{D66289C7-CD37-4682-B234-D46C25C5E6A8}" type="pres">
      <dgm:prSet presAssocID="{52C04576-58A3-49A8-A900-495127A2A643}" presName="sibTrans" presStyleCnt="0"/>
      <dgm:spPr/>
    </dgm:pt>
    <dgm:pt modelId="{59FD3000-9D10-4676-B4D1-139F23AF9B26}" type="pres">
      <dgm:prSet presAssocID="{C583AE1B-1994-4FF5-BC3B-200852251989}" presName="node" presStyleLbl="node1" presStyleIdx="1" presStyleCnt="2" custLinFactNeighborX="26">
        <dgm:presLayoutVars>
          <dgm:bulletEnabled val="1"/>
        </dgm:presLayoutVars>
      </dgm:prSet>
      <dgm:spPr/>
      <dgm:t>
        <a:bodyPr/>
        <a:lstStyle/>
        <a:p>
          <a:endParaRPr lang="en-US"/>
        </a:p>
      </dgm:t>
    </dgm:pt>
  </dgm:ptLst>
  <dgm:cxnLst>
    <dgm:cxn modelId="{79F48611-7255-4FD7-89AB-E8BC0D23F9EA}" srcId="{769374E7-26FF-4D47-9256-7081EE3882DD}" destId="{C583AE1B-1994-4FF5-BC3B-200852251989}" srcOrd="1" destOrd="0" parTransId="{32FE0610-F2F0-40A3-8184-3F079C876FC4}" sibTransId="{36270164-669B-46BE-B672-9B389FBCB8ED}"/>
    <dgm:cxn modelId="{DB20773E-8141-48F6-AEBF-263628390E35}" type="presOf" srcId="{C583AE1B-1994-4FF5-BC3B-200852251989}" destId="{59FD3000-9D10-4676-B4D1-139F23AF9B26}" srcOrd="0" destOrd="0" presId="urn:microsoft.com/office/officeart/2005/8/layout/default"/>
    <dgm:cxn modelId="{5CD8CC8B-E42C-4C31-ACD3-73F8C295B937}" type="presOf" srcId="{769374E7-26FF-4D47-9256-7081EE3882DD}" destId="{08B5FF78-2BDD-44A1-B4ED-F01562CDB316}" srcOrd="0" destOrd="0" presId="urn:microsoft.com/office/officeart/2005/8/layout/default"/>
    <dgm:cxn modelId="{94C5207B-FF8E-43A7-B97E-E997B5069042}" srcId="{769374E7-26FF-4D47-9256-7081EE3882DD}" destId="{678C916E-BE72-4988-9EB6-B8C6B6EF62F8}" srcOrd="0" destOrd="0" parTransId="{BDFF3DF0-E8D1-4DB7-8A89-27EDD7C552AC}" sibTransId="{52C04576-58A3-49A8-A900-495127A2A643}"/>
    <dgm:cxn modelId="{CC3ED2EC-F39F-4956-B3F3-E08F61347578}" type="presOf" srcId="{678C916E-BE72-4988-9EB6-B8C6B6EF62F8}" destId="{F2601D0E-4AA2-4E83-93C8-22178646DA24}" srcOrd="0" destOrd="0" presId="urn:microsoft.com/office/officeart/2005/8/layout/default"/>
    <dgm:cxn modelId="{9E137C68-E1B5-49CE-AAD6-C6583C80EC23}" type="presParOf" srcId="{08B5FF78-2BDD-44A1-B4ED-F01562CDB316}" destId="{F2601D0E-4AA2-4E83-93C8-22178646DA24}" srcOrd="0" destOrd="0" presId="urn:microsoft.com/office/officeart/2005/8/layout/default"/>
    <dgm:cxn modelId="{E4A3AB5F-4EDF-4297-963F-8DFEDF69BA0E}" type="presParOf" srcId="{08B5FF78-2BDD-44A1-B4ED-F01562CDB316}" destId="{D66289C7-CD37-4682-B234-D46C25C5E6A8}" srcOrd="1" destOrd="0" presId="urn:microsoft.com/office/officeart/2005/8/layout/default"/>
    <dgm:cxn modelId="{1F7293E2-511E-4BCB-B70F-8F2E159F3359}" type="presParOf" srcId="{08B5FF78-2BDD-44A1-B4ED-F01562CDB316}" destId="{59FD3000-9D10-4676-B4D1-139F23AF9B2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01D0E-4AA2-4E83-93C8-22178646DA24}">
      <dsp:nvSpPr>
        <dsp:cNvPr id="0" name=""/>
        <dsp:cNvSpPr/>
      </dsp:nvSpPr>
      <dsp:spPr>
        <a:xfrm>
          <a:off x="1283" y="673807"/>
          <a:ext cx="5006206" cy="300372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Economic Opportunities</a:t>
          </a:r>
          <a:r>
            <a:rPr lang="en-US" sz="1800" kern="1200" dirty="0"/>
            <a:t>: The sites in </a:t>
          </a:r>
          <a:r>
            <a:rPr lang="en-US" sz="1800" kern="1200" dirty="0" err="1"/>
            <a:t>Ogoja</a:t>
          </a:r>
          <a:r>
            <a:rPr lang="en-US" sz="1800" kern="1200" dirty="0"/>
            <a:t> Subregion  is home to a diverse mix of commercial and small-scale industrial activities, along with the presence of the Federal College of Education. </a:t>
          </a:r>
        </a:p>
      </dsp:txBody>
      <dsp:txXfrm>
        <a:off x="1283" y="673807"/>
        <a:ext cx="5006206" cy="3003723"/>
      </dsp:txXfrm>
    </dsp:sp>
    <dsp:sp modelId="{59FD3000-9D10-4676-B4D1-139F23AF9B26}">
      <dsp:nvSpPr>
        <dsp:cNvPr id="0" name=""/>
        <dsp:cNvSpPr/>
      </dsp:nvSpPr>
      <dsp:spPr>
        <a:xfrm>
          <a:off x="5509393" y="673807"/>
          <a:ext cx="5006206" cy="3003723"/>
        </a:xfrm>
        <a:prstGeom prst="rect">
          <a:avLst/>
        </a:prstGeom>
        <a:gradFill rotWithShape="0">
          <a:gsLst>
            <a:gs pos="0">
              <a:schemeClr val="accent2">
                <a:hueOff val="5675128"/>
                <a:satOff val="15375"/>
                <a:lumOff val="-12157"/>
                <a:alphaOff val="0"/>
                <a:satMod val="103000"/>
                <a:lumMod val="102000"/>
                <a:tint val="94000"/>
              </a:schemeClr>
            </a:gs>
            <a:gs pos="50000">
              <a:schemeClr val="accent2">
                <a:hueOff val="5675128"/>
                <a:satOff val="15375"/>
                <a:lumOff val="-12157"/>
                <a:alphaOff val="0"/>
                <a:satMod val="110000"/>
                <a:lumMod val="100000"/>
                <a:shade val="100000"/>
              </a:schemeClr>
            </a:gs>
            <a:gs pos="100000">
              <a:schemeClr val="accent2">
                <a:hueOff val="5675128"/>
                <a:satOff val="15375"/>
                <a:lumOff val="-1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Improvement Forecast: </a:t>
          </a:r>
          <a:r>
            <a:rPr lang="en-US" sz="1800" kern="1200" dirty="0"/>
            <a:t>A reliable power supply will significantly enhance the operational efficiency of these businesses and educational institutions. Improved electricity availability will lead to better productivity, increased output, and higher quality of services and products. This, in turn, will attract more businesses to the area, creating jobs and stimulating economic growth.</a:t>
          </a:r>
        </a:p>
      </dsp:txBody>
      <dsp:txXfrm>
        <a:off x="5509393" y="673807"/>
        <a:ext cx="5006206" cy="300372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40963-40E8-41F0-BA45-35AA35528369}" type="datetimeFigureOut">
              <a:rPr lang="en-US" smtClean="0"/>
              <a:t>7/15/2024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1B8392-8D22-4EB1-91EB-EFFED5C30ADA}" type="slidenum">
              <a:rPr lang="en-US" smtClean="0"/>
              <a:t>‹#›</a:t>
            </a:fld>
            <a:endParaRPr lang="en-US"/>
          </a:p>
        </p:txBody>
      </p:sp>
    </p:spTree>
    <p:extLst>
      <p:ext uri="{BB962C8B-B14F-4D97-AF65-F5344CB8AC3E}">
        <p14:creationId xmlns:p14="http://schemas.microsoft.com/office/powerpoint/2010/main" val="276589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7</a:t>
            </a:fld>
            <a:endParaRPr lang="en-GB"/>
          </a:p>
        </p:txBody>
      </p:sp>
    </p:spTree>
    <p:extLst>
      <p:ext uri="{BB962C8B-B14F-4D97-AF65-F5344CB8AC3E}">
        <p14:creationId xmlns:p14="http://schemas.microsoft.com/office/powerpoint/2010/main" val="537157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10</a:t>
            </a:fld>
            <a:endParaRPr lang="en-GB"/>
          </a:p>
        </p:txBody>
      </p:sp>
    </p:spTree>
    <p:extLst>
      <p:ext uri="{BB962C8B-B14F-4D97-AF65-F5344CB8AC3E}">
        <p14:creationId xmlns:p14="http://schemas.microsoft.com/office/powerpoint/2010/main" val="163075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12</a:t>
            </a:fld>
            <a:endParaRPr lang="en-GB"/>
          </a:p>
        </p:txBody>
      </p:sp>
    </p:spTree>
    <p:extLst>
      <p:ext uri="{BB962C8B-B14F-4D97-AF65-F5344CB8AC3E}">
        <p14:creationId xmlns:p14="http://schemas.microsoft.com/office/powerpoint/2010/main" val="3529432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15</a:t>
            </a:fld>
            <a:endParaRPr lang="en-GB"/>
          </a:p>
        </p:txBody>
      </p:sp>
    </p:spTree>
    <p:extLst>
      <p:ext uri="{BB962C8B-B14F-4D97-AF65-F5344CB8AC3E}">
        <p14:creationId xmlns:p14="http://schemas.microsoft.com/office/powerpoint/2010/main" val="122590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17</a:t>
            </a:fld>
            <a:endParaRPr lang="en-GB"/>
          </a:p>
        </p:txBody>
      </p:sp>
    </p:spTree>
    <p:extLst>
      <p:ext uri="{BB962C8B-B14F-4D97-AF65-F5344CB8AC3E}">
        <p14:creationId xmlns:p14="http://schemas.microsoft.com/office/powerpoint/2010/main" val="1268447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20</a:t>
            </a:fld>
            <a:endParaRPr lang="en-GB"/>
          </a:p>
        </p:txBody>
      </p:sp>
    </p:spTree>
    <p:extLst>
      <p:ext uri="{BB962C8B-B14F-4D97-AF65-F5344CB8AC3E}">
        <p14:creationId xmlns:p14="http://schemas.microsoft.com/office/powerpoint/2010/main" val="2264500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22</a:t>
            </a:fld>
            <a:endParaRPr lang="en-GB"/>
          </a:p>
        </p:txBody>
      </p:sp>
    </p:spTree>
    <p:extLst>
      <p:ext uri="{BB962C8B-B14F-4D97-AF65-F5344CB8AC3E}">
        <p14:creationId xmlns:p14="http://schemas.microsoft.com/office/powerpoint/2010/main" val="245553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3B45FB-97BF-4D6E-8F8D-353C7D338DA1}" type="slidenum">
              <a:rPr lang="en-GB" smtClean="0"/>
              <a:t>24</a:t>
            </a:fld>
            <a:endParaRPr lang="en-GB"/>
          </a:p>
        </p:txBody>
      </p:sp>
    </p:spTree>
    <p:extLst>
      <p:ext uri="{BB962C8B-B14F-4D97-AF65-F5344CB8AC3E}">
        <p14:creationId xmlns:p14="http://schemas.microsoft.com/office/powerpoint/2010/main" val="425641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57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0482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8592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876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2835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448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04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28757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59898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893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2220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7/15/2024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267051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9.png"/><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28C-0D42-536F-429F-C13A45F87C00}"/>
              </a:ext>
            </a:extLst>
          </p:cNvPr>
          <p:cNvSpPr>
            <a:spLocks noGrp="1"/>
          </p:cNvSpPr>
          <p:nvPr>
            <p:ph type="title"/>
          </p:nvPr>
        </p:nvSpPr>
        <p:spPr>
          <a:xfrm>
            <a:off x="79363" y="339746"/>
            <a:ext cx="6021997" cy="1956841"/>
          </a:xfrm>
        </p:spPr>
        <p:txBody>
          <a:bodyPr vert="horz" lIns="91440" tIns="45720" rIns="91440" bIns="45720" rtlCol="0" anchor="b">
            <a:noAutofit/>
          </a:bodyPr>
          <a:lstStyle/>
          <a:p>
            <a:r>
              <a:rPr lang="en-US" sz="5400" b="1" dirty="0">
                <a:solidFill>
                  <a:srgbClr val="16226B"/>
                </a:solidFill>
                <a:ea typeface="+mj-lt"/>
                <a:cs typeface="+mj-lt"/>
              </a:rPr>
              <a:t>DER OPPORTUNITIES</a:t>
            </a:r>
            <a:endParaRPr lang="en-US" sz="5400" b="1" dirty="0">
              <a:solidFill>
                <a:srgbClr val="16226B"/>
              </a:solidFill>
            </a:endParaRP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897E1388-1FC9-8AAF-732A-C03F610E5E88}"/>
              </a:ext>
            </a:extLst>
          </p:cNvPr>
          <p:cNvSpPr>
            <a:spLocks noGrp="1"/>
          </p:cNvSpPr>
          <p:nvPr>
            <p:ph idx="1"/>
          </p:nvPr>
        </p:nvSpPr>
        <p:spPr>
          <a:xfrm>
            <a:off x="251891" y="2887276"/>
            <a:ext cx="5077475" cy="3320668"/>
          </a:xfrm>
        </p:spPr>
        <p:txBody>
          <a:bodyPr vert="horz" lIns="91440" tIns="45720" rIns="91440" bIns="45720" rtlCol="0" anchor="t">
            <a:normAutofit/>
          </a:bodyPr>
          <a:lstStyle/>
          <a:p>
            <a:pPr marL="0" indent="0">
              <a:buNone/>
            </a:pPr>
            <a:r>
              <a:rPr lang="en-US" sz="4800" b="1" dirty="0"/>
              <a:t>PORT HARCOURT ELECTRICITY </a:t>
            </a:r>
          </a:p>
          <a:p>
            <a:pPr marL="0" indent="0">
              <a:buNone/>
            </a:pPr>
            <a:r>
              <a:rPr lang="en-US" sz="4800" b="1" dirty="0"/>
              <a:t>DISTRIBUTION COMPANY</a:t>
            </a:r>
          </a:p>
        </p:txBody>
      </p:sp>
      <p:pic>
        <p:nvPicPr>
          <p:cNvPr id="4" name="Content Placeholder 3" descr="Free stock photo of electricity, energy, high voltage">
            <a:extLst>
              <a:ext uri="{FF2B5EF4-FFF2-40B4-BE49-F238E27FC236}">
                <a16:creationId xmlns:a16="http://schemas.microsoft.com/office/drawing/2014/main" id="{0B52A555-EB13-7B6D-7851-44236F562BA6}"/>
              </a:ext>
            </a:extLst>
          </p:cNvPr>
          <p:cNvPicPr>
            <a:picLocks noChangeAspect="1"/>
          </p:cNvPicPr>
          <p:nvPr/>
        </p:nvPicPr>
        <p:blipFill rotWithShape="1">
          <a:blip r:embed="rId2"/>
          <a:srcRect l="18442" r="1460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5" name="Picture 14" descr="A blue and green logo&#10;&#10;Description automatically generated">
            <a:extLst>
              <a:ext uri="{FF2B5EF4-FFF2-40B4-BE49-F238E27FC236}">
                <a16:creationId xmlns:a16="http://schemas.microsoft.com/office/drawing/2014/main" id="{FB44446D-68D8-11B7-AB37-DCEB01A5B25C}"/>
              </a:ext>
            </a:extLst>
          </p:cNvPr>
          <p:cNvPicPr>
            <a:picLocks noChangeAspect="1"/>
          </p:cNvPicPr>
          <p:nvPr/>
        </p:nvPicPr>
        <p:blipFill>
          <a:blip r:embed="rId3"/>
          <a:stretch>
            <a:fillRect/>
          </a:stretch>
        </p:blipFill>
        <p:spPr>
          <a:xfrm>
            <a:off x="8481294" y="5952545"/>
            <a:ext cx="3905250" cy="1038225"/>
          </a:xfrm>
          <a:prstGeom prst="rect">
            <a:avLst/>
          </a:prstGeom>
        </p:spPr>
      </p:pic>
    </p:spTree>
    <p:extLst>
      <p:ext uri="{BB962C8B-B14F-4D97-AF65-F5344CB8AC3E}">
        <p14:creationId xmlns:p14="http://schemas.microsoft.com/office/powerpoint/2010/main" val="488650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199" y="1977390"/>
            <a:ext cx="5121927" cy="1000274"/>
          </a:xfrm>
          <a:prstGeom prst="rect">
            <a:avLst/>
          </a:prstGeom>
        </p:spPr>
        <p:txBody>
          <a:bodyPr wrap="square" lIns="0" tIns="0" rIns="0" bIns="0" rtlCol="0" anchor="t">
            <a:spAutoFit/>
          </a:bodyPr>
          <a:lstStyle/>
          <a:p>
            <a:pPr>
              <a:lnSpc>
                <a:spcPts val="2599"/>
              </a:lnSpc>
            </a:pPr>
            <a:r>
              <a:rPr lang="en-US" dirty="0" smtClean="0">
                <a:latin typeface="Arial" panose="020B0604020202020204" pitchFamily="34" charset="0"/>
                <a:cs typeface="Arial" panose="020B0604020202020204" pitchFamily="34" charset="0"/>
              </a:rPr>
              <a:t>1. Sea Ports </a:t>
            </a:r>
          </a:p>
          <a:p>
            <a:pPr>
              <a:lnSpc>
                <a:spcPts val="2599"/>
              </a:lnSpc>
            </a:pPr>
            <a:r>
              <a:rPr lang="en-US" dirty="0" smtClean="0">
                <a:latin typeface="Arial" panose="020B0604020202020204" pitchFamily="34" charset="0"/>
                <a:ea typeface="Montserrat"/>
                <a:cs typeface="Arial" panose="020B0604020202020204" pitchFamily="34" charset="0"/>
                <a:sym typeface="Montserrat"/>
              </a:rPr>
              <a:t>2</a:t>
            </a:r>
            <a:r>
              <a:rPr lang="en-US" dirty="0">
                <a:latin typeface="Arial" panose="020B0604020202020204" pitchFamily="34" charset="0"/>
                <a:ea typeface="Montserrat"/>
                <a:cs typeface="Arial" panose="020B0604020202020204" pitchFamily="34" charset="0"/>
                <a:sym typeface="Montserrat"/>
              </a:rPr>
              <a:t>. </a:t>
            </a:r>
            <a:r>
              <a:rPr lang="en-US" dirty="0" smtClean="0">
                <a:latin typeface="Arial" panose="020B0604020202020204" pitchFamily="34" charset="0"/>
                <a:cs typeface="Arial" panose="020B0604020202020204" pitchFamily="34" charset="0"/>
              </a:rPr>
              <a:t>Banks</a:t>
            </a:r>
          </a:p>
          <a:p>
            <a:pPr>
              <a:lnSpc>
                <a:spcPts val="2599"/>
              </a:lnSpc>
            </a:pPr>
            <a:r>
              <a:rPr lang="en-US" dirty="0" smtClean="0">
                <a:latin typeface="Arial" panose="020B0604020202020204" pitchFamily="34" charset="0"/>
                <a:ea typeface="Montserrat"/>
                <a:cs typeface="Arial" panose="020B0604020202020204" pitchFamily="34" charset="0"/>
                <a:sym typeface="Montserrat"/>
              </a:rPr>
              <a:t>3</a:t>
            </a:r>
            <a:r>
              <a:rPr lang="en-US" dirty="0">
                <a:latin typeface="Arial" panose="020B0604020202020204" pitchFamily="34" charset="0"/>
                <a:ea typeface="Montserrat"/>
                <a:cs typeface="Arial" panose="020B0604020202020204" pitchFamily="34" charset="0"/>
                <a:sym typeface="Montserrat"/>
              </a:rPr>
              <a:t>. </a:t>
            </a:r>
            <a:r>
              <a:rPr lang="en-US" dirty="0" smtClean="0">
                <a:latin typeface="Arial" panose="020B0604020202020204" pitchFamily="34" charset="0"/>
                <a:cs typeface="Arial" panose="020B0604020202020204" pitchFamily="34" charset="0"/>
                <a:sym typeface="Montserrat"/>
              </a:rPr>
              <a:t>Hospitals and other Retail Services</a:t>
            </a:r>
            <a:endParaRPr lang="en-US" dirty="0">
              <a:latin typeface="Arial" panose="020B0604020202020204" pitchFamily="34" charset="0"/>
              <a:ea typeface="Montserrat"/>
              <a:cs typeface="Arial" panose="020B0604020202020204" pitchFamily="34" charset="0"/>
              <a:sym typeface="Montserrat"/>
            </a:endParaRP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7,5km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36MWh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11500KVA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ext uri="{D42A27DB-BD31-4B8C-83A1-F6EECF244321}">
                <p14:modId xmlns:p14="http://schemas.microsoft.com/office/powerpoint/2010/main" val="2382740689"/>
              </p:ext>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smtClean="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smtClean="0">
                <a:solidFill>
                  <a:schemeClr val="bg1"/>
                </a:solidFill>
                <a:latin typeface="Montserrat Bold" panose="020B0604020202020204" charset="0"/>
              </a:rPr>
              <a:t>GOOD</a:t>
            </a:r>
            <a:endParaRPr lang="en-GB" sz="1467" dirty="0">
              <a:solidFill>
                <a:schemeClr val="bg1"/>
              </a:solidFill>
              <a:latin typeface="Montserrat Bold" panose="020B0604020202020204" charset="0"/>
            </a:endParaRP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846071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64257"/>
          </a:xfrm>
          <a:prstGeom prst="rect">
            <a:avLst/>
          </a:prstGeom>
        </p:spPr>
        <p:txBody>
          <a:bodyPr wrap="square" lIns="0" tIns="0" rIns="0" bIns="0" rtlCol="0" anchor="t">
            <a:spAutoFit/>
          </a:bodyPr>
          <a:lstStyle/>
          <a:p>
            <a:pPr marL="0" lvl="0" indent="0" algn="l">
              <a:lnSpc>
                <a:spcPts val="4399"/>
              </a:lnSpc>
              <a:spcBef>
                <a:spcPct val="0"/>
              </a:spcBef>
            </a:pPr>
            <a:r>
              <a:rPr lang="en-US" sz="3200" dirty="0">
                <a:solidFill>
                  <a:srgbClr val="064472"/>
                </a:solidFill>
                <a:latin typeface="Montserrat Ultra-Bold"/>
                <a:ea typeface="Montserrat Ultra-Bold"/>
                <a:cs typeface="Montserrat Ultra-Bold"/>
                <a:sym typeface="Montserrat Ultra-Bold"/>
              </a:rPr>
              <a:t>7</a:t>
            </a:r>
            <a:r>
              <a:rPr lang="en-US" sz="3200" dirty="0" smtClean="0">
                <a:solidFill>
                  <a:srgbClr val="064472"/>
                </a:solidFill>
                <a:latin typeface="Montserrat Ultra-Bold"/>
                <a:ea typeface="Montserrat Ultra-Bold"/>
                <a:cs typeface="Montserrat Ultra-Bold"/>
                <a:sym typeface="Montserrat Ultra-Bold"/>
              </a:rPr>
              <a:t>6</a:t>
            </a:r>
            <a:r>
              <a:rPr lang="en-US" sz="3200" dirty="0">
                <a:solidFill>
                  <a:srgbClr val="064472"/>
                </a:solidFill>
                <a:latin typeface="Montserrat Ultra-Bold"/>
                <a:ea typeface="Montserrat Ultra-Bold"/>
                <a:cs typeface="Montserrat Ultra-Bold"/>
                <a:sym typeface="Montserrat Ultra-Bold"/>
              </a:rPr>
              <a:t>%</a:t>
            </a:r>
          </a:p>
        </p:txBody>
      </p:sp>
      <p:sp>
        <p:nvSpPr>
          <p:cNvPr id="14" name="TextBox 22"/>
          <p:cNvSpPr txBox="1"/>
          <p:nvPr/>
        </p:nvSpPr>
        <p:spPr>
          <a:xfrm>
            <a:off x="10758243" y="4341845"/>
            <a:ext cx="1258852" cy="564257"/>
          </a:xfrm>
          <a:prstGeom prst="rect">
            <a:avLst/>
          </a:prstGeom>
        </p:spPr>
        <p:txBody>
          <a:bodyPr wrap="square" lIns="0" tIns="0" rIns="0" bIns="0" rtlCol="0" anchor="t">
            <a:spAutoFit/>
          </a:bodyPr>
          <a:lstStyle/>
          <a:p>
            <a:pPr marL="0" lvl="0" indent="0" algn="l">
              <a:lnSpc>
                <a:spcPts val="4394"/>
              </a:lnSpc>
              <a:spcBef>
                <a:spcPct val="0"/>
              </a:spcBef>
            </a:pPr>
            <a:r>
              <a:rPr lang="en-US" sz="3200" dirty="0">
                <a:solidFill>
                  <a:srgbClr val="064472"/>
                </a:solidFill>
                <a:latin typeface="Montserrat Ultra-Bold"/>
                <a:ea typeface="Montserrat Ultra-Bold"/>
                <a:cs typeface="Montserrat Ultra-Bold"/>
                <a:sym typeface="Montserrat Ultra-Bold"/>
              </a:rPr>
              <a:t>2</a:t>
            </a:r>
            <a:r>
              <a:rPr lang="en-US" sz="3200" dirty="0" smtClean="0">
                <a:solidFill>
                  <a:srgbClr val="064472"/>
                </a:solidFill>
                <a:latin typeface="Montserrat Ultra-Bold"/>
                <a:ea typeface="Montserrat Ultra-Bold"/>
                <a:cs typeface="Montserrat Ultra-Bold"/>
                <a:sym typeface="Montserrat Ultra-Bold"/>
              </a:rPr>
              <a:t>4%</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1275002028"/>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5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1,133</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a:latin typeface="+mn-lt"/>
                        </a:rPr>
                        <a:t>5</a:t>
                      </a:r>
                      <a:r>
                        <a:rPr lang="en-US" sz="1600" dirty="0" smtClean="0">
                          <a:latin typeface="+mn-lt"/>
                        </a:rPr>
                        <a:t>,500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48%</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80%</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smtClean="0">
                <a:ea typeface="Montserrat Ultra-Bold"/>
                <a:cs typeface="Montserrat Ultra-Bold"/>
                <a:sym typeface="Montserrat Ultra-Bold"/>
              </a:rPr>
              <a:t>NGN10 </a:t>
            </a:r>
            <a:r>
              <a:rPr lang="en-US" sz="1600" b="1" dirty="0">
                <a:ea typeface="Montserrat Ultra-Bold"/>
                <a:cs typeface="Montserrat Ultra-Bold"/>
                <a:sym typeface="Montserrat Ultra-Bold"/>
              </a:rPr>
              <a:t>million</a:t>
            </a:r>
          </a:p>
        </p:txBody>
      </p:sp>
      <p:sp>
        <p:nvSpPr>
          <p:cNvPr id="18" name="TextBox 18"/>
          <p:cNvSpPr txBox="1"/>
          <p:nvPr/>
        </p:nvSpPr>
        <p:spPr>
          <a:xfrm>
            <a:off x="159289" y="4285649"/>
            <a:ext cx="4184161"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LOCATION: </a:t>
            </a:r>
            <a:r>
              <a:rPr lang="en-US" sz="1600" b="1" dirty="0" smtClean="0">
                <a:ea typeface="Montserrat Ultra-Bold"/>
                <a:cs typeface="Montserrat Ultra-Bold"/>
                <a:sym typeface="Montserrat Ultra-Bold"/>
              </a:rPr>
              <a:t>Eleme, Rivers</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a:ea typeface="Montserrat Ultra-Bold"/>
                <a:cs typeface="Montserrat Ultra-Bold"/>
                <a:sym typeface="Montserrat Ultra-Bold"/>
              </a:rPr>
              <a:t>5MW</a:t>
            </a: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72" y="688505"/>
            <a:ext cx="6198031" cy="3505715"/>
          </a:xfrm>
          <a:prstGeom prst="rect">
            <a:avLst/>
          </a:prstGeom>
        </p:spPr>
      </p:pic>
    </p:spTree>
    <p:extLst>
      <p:ext uri="{BB962C8B-B14F-4D97-AF65-F5344CB8AC3E}">
        <p14:creationId xmlns:p14="http://schemas.microsoft.com/office/powerpoint/2010/main" val="1843438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dirty="0" smtClean="0">
                <a:latin typeface="Arial" panose="020B0604020202020204" pitchFamily="34" charset="0"/>
                <a:cs typeface="Arial" panose="020B0604020202020204" pitchFamily="34" charset="0"/>
              </a:rPr>
              <a:t>1. Petrochemical </a:t>
            </a:r>
            <a:r>
              <a:rPr lang="en-US" dirty="0">
                <a:latin typeface="Arial" panose="020B0604020202020204" pitchFamily="34" charset="0"/>
                <a:cs typeface="Arial" panose="020B0604020202020204" pitchFamily="34" charset="0"/>
              </a:rPr>
              <a:t>Companies </a:t>
            </a:r>
          </a:p>
          <a:p>
            <a:pPr>
              <a:lnSpc>
                <a:spcPts val="2599"/>
              </a:lnSpc>
            </a:pPr>
            <a:r>
              <a:rPr lang="en-US" dirty="0">
                <a:latin typeface="Arial" panose="020B0604020202020204" pitchFamily="34" charset="0"/>
                <a:ea typeface="Montserrat"/>
                <a:cs typeface="Arial" panose="020B0604020202020204" pitchFamily="34" charset="0"/>
                <a:sym typeface="Montserrat"/>
              </a:rPr>
              <a:t>2. </a:t>
            </a:r>
            <a:r>
              <a:rPr lang="en-US" dirty="0">
                <a:latin typeface="Arial" panose="020B0604020202020204" pitchFamily="34" charset="0"/>
                <a:cs typeface="Arial" panose="020B0604020202020204" pitchFamily="34" charset="0"/>
              </a:rPr>
              <a:t>Shopping Malls </a:t>
            </a:r>
          </a:p>
          <a:p>
            <a:pPr>
              <a:lnSpc>
                <a:spcPts val="2599"/>
              </a:lnSpc>
            </a:pPr>
            <a:r>
              <a:rPr lang="en-US" dirty="0">
                <a:latin typeface="Arial" panose="020B0604020202020204" pitchFamily="34" charset="0"/>
                <a:ea typeface="Montserrat"/>
                <a:cs typeface="Arial" panose="020B0604020202020204" pitchFamily="34" charset="0"/>
                <a:sym typeface="Montserrat"/>
              </a:rPr>
              <a:t>3. </a:t>
            </a:r>
            <a:r>
              <a:rPr lang="en-US" dirty="0">
                <a:latin typeface="Arial" panose="020B0604020202020204" pitchFamily="34" charset="0"/>
                <a:cs typeface="Arial" panose="020B0604020202020204" pitchFamily="34" charset="0"/>
              </a:rPr>
              <a:t>Office Complexes</a:t>
            </a:r>
            <a:endParaRPr lang="en-US" dirty="0">
              <a:latin typeface="Arial" panose="020B0604020202020204" pitchFamily="34" charset="0"/>
              <a:ea typeface="Montserrat"/>
              <a:cs typeface="Arial" panose="020B0604020202020204" pitchFamily="34" charset="0"/>
              <a:sym typeface="Montserrat"/>
            </a:endParaRP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6.5km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33/11KV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25MWh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7500KVA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3506725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DA3C418-758E-4180-A5D0-8655D68045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8C8EF06-5EC3-4883-AFAF-D74FF46550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Content Placeholder 26" descr="A person throwing a fish into a pond&#10;&#10;Description automatically generated">
            <a:extLst>
              <a:ext uri="{FF2B5EF4-FFF2-40B4-BE49-F238E27FC236}">
                <a16:creationId xmlns:a16="http://schemas.microsoft.com/office/drawing/2014/main" id="{3E25A93C-499E-CB5A-3B52-B9E5001837F8}"/>
              </a:ext>
            </a:extLst>
          </p:cNvPr>
          <p:cNvPicPr>
            <a:picLocks noGrp="1" noChangeAspect="1"/>
          </p:cNvPicPr>
          <p:nvPr>
            <p:ph idx="1"/>
          </p:nvPr>
        </p:nvPicPr>
        <p:blipFill rotWithShape="1">
          <a:blip r:embed="rId2"/>
          <a:srcRect l="9710" r="-1" b="-1"/>
          <a:stretch/>
        </p:blipFill>
        <p:spPr>
          <a:xfrm>
            <a:off x="4798889" y="10"/>
            <a:ext cx="7393111"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2" name="Title 1">
            <a:extLst>
              <a:ext uri="{FF2B5EF4-FFF2-40B4-BE49-F238E27FC236}">
                <a16:creationId xmlns:a16="http://schemas.microsoft.com/office/drawing/2014/main" id="{7DF1F6D4-682B-50B4-E969-31A6D377E820}"/>
              </a:ext>
            </a:extLst>
          </p:cNvPr>
          <p:cNvSpPr>
            <a:spLocks noGrp="1"/>
          </p:cNvSpPr>
          <p:nvPr>
            <p:ph type="title"/>
          </p:nvPr>
        </p:nvSpPr>
        <p:spPr>
          <a:xfrm>
            <a:off x="558" y="5664"/>
            <a:ext cx="6235650" cy="943719"/>
          </a:xfrm>
        </p:spPr>
        <p:txBody>
          <a:bodyPr vert="horz" lIns="91440" tIns="45720" rIns="91440" bIns="45720" rtlCol="0" anchor="b">
            <a:noAutofit/>
          </a:bodyPr>
          <a:lstStyle/>
          <a:p>
            <a:r>
              <a:rPr lang="en-US" sz="5400" b="1" dirty="0">
                <a:solidFill>
                  <a:srgbClr val="16226B"/>
                </a:solidFill>
              </a:rPr>
              <a:t>CALABAR REGION</a:t>
            </a:r>
          </a:p>
        </p:txBody>
      </p:sp>
      <p:sp>
        <p:nvSpPr>
          <p:cNvPr id="28" name="TextBox 27">
            <a:extLst>
              <a:ext uri="{FF2B5EF4-FFF2-40B4-BE49-F238E27FC236}">
                <a16:creationId xmlns:a16="http://schemas.microsoft.com/office/drawing/2014/main" id="{8E93E8A0-26C7-3B9A-67A2-89BA04A15849}"/>
              </a:ext>
            </a:extLst>
          </p:cNvPr>
          <p:cNvSpPr txBox="1"/>
          <p:nvPr/>
        </p:nvSpPr>
        <p:spPr>
          <a:xfrm>
            <a:off x="-6742" y="1518423"/>
            <a:ext cx="4873255"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ea typeface="+mn-lt"/>
                <a:cs typeface="+mn-lt"/>
              </a:rPr>
              <a:t>Economic Opportunities</a:t>
            </a:r>
            <a:r>
              <a:rPr lang="en-US" sz="1600" dirty="0">
                <a:ea typeface="+mn-lt"/>
                <a:cs typeface="+mn-lt"/>
              </a:rPr>
              <a:t>: The Calabar sites in Bakassi, Oban, </a:t>
            </a:r>
            <a:r>
              <a:rPr lang="en-US" sz="1600" dirty="0" err="1">
                <a:ea typeface="+mn-lt"/>
                <a:cs typeface="+mn-lt"/>
              </a:rPr>
              <a:t>Eniong</a:t>
            </a:r>
            <a:r>
              <a:rPr lang="en-US" sz="1600" dirty="0">
                <a:ea typeface="+mn-lt"/>
                <a:cs typeface="+mn-lt"/>
              </a:rPr>
              <a:t>, Old Netim, </a:t>
            </a:r>
            <a:r>
              <a:rPr lang="en-US" sz="1600" dirty="0" err="1">
                <a:ea typeface="+mn-lt"/>
                <a:cs typeface="+mn-lt"/>
              </a:rPr>
              <a:t>Okoyong</a:t>
            </a:r>
            <a:r>
              <a:rPr lang="en-US" sz="1600" dirty="0">
                <a:ea typeface="+mn-lt"/>
                <a:cs typeface="+mn-lt"/>
              </a:rPr>
              <a:t> </a:t>
            </a:r>
            <a:r>
              <a:rPr lang="en-US" sz="1600" dirty="0" err="1">
                <a:ea typeface="+mn-lt"/>
                <a:cs typeface="+mn-lt"/>
              </a:rPr>
              <a:t>Usang</a:t>
            </a:r>
            <a:r>
              <a:rPr lang="en-US" sz="1600" dirty="0">
                <a:ea typeface="+mn-lt"/>
                <a:cs typeface="+mn-lt"/>
              </a:rPr>
              <a:t> Abasi</a:t>
            </a:r>
            <a:r>
              <a:rPr lang="en-US" sz="1600" dirty="0">
                <a:latin typeface="Aptos"/>
                <a:cs typeface="Times New Roman"/>
              </a:rPr>
              <a:t> are known for its fish farming industry, can greatly benefit from a stable power supply. </a:t>
            </a:r>
          </a:p>
          <a:p>
            <a:endParaRPr lang="en-US" sz="1600" dirty="0">
              <a:ea typeface="+mn-lt"/>
              <a:cs typeface="Times New Roman"/>
            </a:endParaRPr>
          </a:p>
          <a:p>
            <a:r>
              <a:rPr lang="en-US" sz="1600" b="1" dirty="0">
                <a:ea typeface="+mn-lt"/>
                <a:cs typeface="+mn-lt"/>
              </a:rPr>
              <a:t>Improvement Forecast:</a:t>
            </a:r>
            <a:r>
              <a:rPr lang="en-US" sz="1600" dirty="0">
                <a:ea typeface="+mn-lt"/>
                <a:cs typeface="+mn-lt"/>
              </a:rPr>
              <a:t> Enhancing electricity availability will support the preservation and processing of fish, leading to increased  economic activities. We expect a 40% improvement in revenue collection efficiency. Reliable power supply will reduce downtime, increase productivity, and boost profits. This will attract more customers, thereby increasing revenue for the cluster and the region at large.</a:t>
            </a:r>
            <a:endParaRPr lang="en-US" sz="1600" dirty="0"/>
          </a:p>
        </p:txBody>
      </p:sp>
      <p:pic>
        <p:nvPicPr>
          <p:cNvPr id="4" name="Picture 3" descr="A blue and green logo&#10;&#10;Description automatically generated">
            <a:extLst>
              <a:ext uri="{FF2B5EF4-FFF2-40B4-BE49-F238E27FC236}">
                <a16:creationId xmlns:a16="http://schemas.microsoft.com/office/drawing/2014/main" id="{07F4CE8A-49C8-785F-AD8E-0347277275FB}"/>
              </a:ext>
            </a:extLst>
          </p:cNvPr>
          <p:cNvPicPr>
            <a:picLocks noChangeAspect="1"/>
          </p:cNvPicPr>
          <p:nvPr/>
        </p:nvPicPr>
        <p:blipFill>
          <a:blip r:embed="rId3"/>
          <a:stretch>
            <a:fillRect/>
          </a:stretch>
        </p:blipFill>
        <p:spPr>
          <a:xfrm>
            <a:off x="8280011" y="5823149"/>
            <a:ext cx="3905250" cy="1038225"/>
          </a:xfrm>
          <a:prstGeom prst="rect">
            <a:avLst/>
          </a:prstGeom>
        </p:spPr>
      </p:pic>
    </p:spTree>
    <p:extLst>
      <p:ext uri="{BB962C8B-B14F-4D97-AF65-F5344CB8AC3E}">
        <p14:creationId xmlns:p14="http://schemas.microsoft.com/office/powerpoint/2010/main" val="3174627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71%</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80"/>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29%</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743390363"/>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4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1,200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a:latin typeface="+mn-lt"/>
                        </a:rPr>
                        <a:t>3</a:t>
                      </a:r>
                      <a:r>
                        <a:rPr lang="en-US" sz="1600" dirty="0" smtClean="0">
                          <a:latin typeface="+mn-lt"/>
                        </a:rPr>
                        <a:t>,500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36%</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10%</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a:ea typeface="Montserrat Ultra-Bold"/>
                <a:cs typeface="Montserrat Ultra-Bold"/>
                <a:sym typeface="Montserrat Ultra-Bold"/>
              </a:rPr>
              <a:t>NGN50 million</a:t>
            </a:r>
          </a:p>
        </p:txBody>
      </p:sp>
      <p:sp>
        <p:nvSpPr>
          <p:cNvPr id="18" name="TextBox 18"/>
          <p:cNvSpPr txBox="1"/>
          <p:nvPr/>
        </p:nvSpPr>
        <p:spPr>
          <a:xfrm>
            <a:off x="159289" y="4285649"/>
            <a:ext cx="4184161" cy="348172"/>
          </a:xfrm>
          <a:prstGeom prst="rect">
            <a:avLst/>
          </a:prstGeom>
        </p:spPr>
        <p:txBody>
          <a:bodyPr wrap="square" lIns="0" tIns="0" rIns="0" bIns="0" rtlCol="0" anchor="t">
            <a:spAutoFit/>
          </a:bodyPr>
          <a:lstStyle/>
          <a:p>
            <a:pPr lvl="0">
              <a:lnSpc>
                <a:spcPts val="2912"/>
              </a:lnSpc>
              <a:spcBef>
                <a:spcPct val="0"/>
              </a:spcBef>
            </a:pPr>
            <a:r>
              <a:rPr lang="en-US" sz="1600" b="1" dirty="0">
                <a:solidFill>
                  <a:srgbClr val="002060"/>
                </a:solidFill>
                <a:ea typeface="Montserrat Ultra-Bold"/>
                <a:cs typeface="Montserrat Ultra-Bold"/>
                <a:sym typeface="Montserrat Ultra-Bold"/>
              </a:rPr>
              <a:t>LOCATION: </a:t>
            </a:r>
            <a:r>
              <a:rPr lang="en-US" dirty="0"/>
              <a:t>Old </a:t>
            </a:r>
            <a:r>
              <a:rPr lang="en-US" dirty="0" err="1"/>
              <a:t>Netim</a:t>
            </a:r>
            <a:r>
              <a:rPr lang="en-US" sz="1600" dirty="0"/>
              <a:t> </a:t>
            </a:r>
            <a:r>
              <a:rPr lang="en-US" sz="1600" b="1" dirty="0" smtClean="0">
                <a:ea typeface="Montserrat Ultra-Bold"/>
                <a:cs typeface="Montserrat Ultra-Bold"/>
                <a:sym typeface="Montserrat Ultra-Bold"/>
              </a:rPr>
              <a:t>, </a:t>
            </a:r>
            <a:r>
              <a:rPr lang="en-US" sz="1600" b="1" dirty="0" err="1" smtClean="0">
                <a:ea typeface="Montserrat Ultra-Bold"/>
                <a:cs typeface="Montserrat Ultra-Bold"/>
                <a:sym typeface="Montserrat Ultra-Bold"/>
              </a:rPr>
              <a:t>Calabar</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a:ea typeface="Montserrat Ultra-Bold"/>
                <a:cs typeface="Montserrat Ultra-Bold"/>
                <a:sym typeface="Montserrat Ultra-Bold"/>
              </a:rPr>
              <a:t>2</a:t>
            </a:r>
            <a:r>
              <a:rPr lang="en-US" sz="1600" b="1" dirty="0" smtClean="0">
                <a:ea typeface="Montserrat Ultra-Bold"/>
                <a:cs typeface="Montserrat Ultra-Bold"/>
                <a:sym typeface="Montserrat Ultra-Bold"/>
              </a:rPr>
              <a:t>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21" name="Picture 20">
            <a:extLst>
              <a:ext uri="{FF2B5EF4-FFF2-40B4-BE49-F238E27FC236}">
                <a16:creationId xmlns:a16="http://schemas.microsoft.com/office/drawing/2014/main" id="{C5327527-F18A-277A-1D62-8DFB96067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801" y="752066"/>
            <a:ext cx="6130902" cy="3332506"/>
          </a:xfrm>
          <a:prstGeom prst="rect">
            <a:avLst/>
          </a:prstGeom>
        </p:spPr>
      </p:pic>
    </p:spTree>
    <p:extLst>
      <p:ext uri="{BB962C8B-B14F-4D97-AF65-F5344CB8AC3E}">
        <p14:creationId xmlns:p14="http://schemas.microsoft.com/office/powerpoint/2010/main" val="4198321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a:latin typeface="Montserrat"/>
                <a:ea typeface="Montserrat"/>
                <a:cs typeface="Montserrat"/>
                <a:sym typeface="Montserrat"/>
              </a:rPr>
              <a:t>1. Stone Mine </a:t>
            </a:r>
            <a:endParaRPr lang="en-US" sz="1666" dirty="0" smtClean="0">
              <a:latin typeface="Montserrat"/>
              <a:ea typeface="Montserrat"/>
              <a:cs typeface="Montserrat"/>
              <a:sym typeface="Montserrat"/>
            </a:endParaRPr>
          </a:p>
          <a:p>
            <a:pPr>
              <a:lnSpc>
                <a:spcPts val="2599"/>
              </a:lnSpc>
            </a:pPr>
            <a:r>
              <a:rPr lang="en-US" sz="1666" dirty="0" smtClean="0">
                <a:latin typeface="Montserrat"/>
                <a:ea typeface="Montserrat"/>
                <a:cs typeface="Montserrat"/>
                <a:sym typeface="Montserrat"/>
              </a:rPr>
              <a:t>2.</a:t>
            </a:r>
            <a:r>
              <a:rPr lang="en-US" sz="1666" dirty="0">
                <a:latin typeface="Montserrat"/>
                <a:ea typeface="Montserrat"/>
                <a:cs typeface="Montserrat"/>
                <a:sym typeface="Montserrat"/>
              </a:rPr>
              <a:t> Farming</a:t>
            </a:r>
          </a:p>
          <a:p>
            <a:pPr>
              <a:lnSpc>
                <a:spcPts val="2599"/>
              </a:lnSpc>
            </a:pPr>
            <a:r>
              <a:rPr lang="en-US" sz="1666" dirty="0" smtClean="0">
                <a:latin typeface="Montserrat"/>
                <a:ea typeface="Montserrat"/>
                <a:cs typeface="Montserrat"/>
                <a:sym typeface="Montserrat"/>
              </a:rPr>
              <a:t>3. Food &amp; Beverage Service</a:t>
            </a:r>
            <a:endParaRPr lang="en-US" sz="1666" dirty="0">
              <a:latin typeface="Montserrat"/>
              <a:ea typeface="Montserrat"/>
              <a:cs typeface="Montserrat"/>
              <a:sym typeface="Montserrat"/>
            </a:endParaRP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20km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a:latin typeface="Montserrat Classic" panose="020B0604020202020204" charset="0"/>
              </a:rPr>
              <a:t>8</a:t>
            </a:r>
            <a:r>
              <a:rPr lang="en-GB" sz="1200" b="1" dirty="0" smtClean="0">
                <a:latin typeface="Montserrat Classic" panose="020B0604020202020204" charset="0"/>
              </a:rPr>
              <a:t>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2500KVA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2195218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70%</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16"/>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30%</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3337642193"/>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4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1750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4,500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45%</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10%</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a:ea typeface="Montserrat Ultra-Bold"/>
                <a:cs typeface="Montserrat Ultra-Bold"/>
                <a:sym typeface="Montserrat Ultra-Bold"/>
              </a:rPr>
              <a:t>NGN50 million</a:t>
            </a:r>
          </a:p>
        </p:txBody>
      </p:sp>
      <p:sp>
        <p:nvSpPr>
          <p:cNvPr id="18" name="TextBox 18"/>
          <p:cNvSpPr txBox="1"/>
          <p:nvPr/>
        </p:nvSpPr>
        <p:spPr>
          <a:xfrm>
            <a:off x="159289" y="4285649"/>
            <a:ext cx="4184161" cy="340478"/>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LOCATION: </a:t>
            </a:r>
            <a:r>
              <a:rPr lang="en-US" sz="1600" b="1" dirty="0" smtClean="0">
                <a:ea typeface="Montserrat Ultra-Bold"/>
                <a:cs typeface="Montserrat Ultra-Bold"/>
                <a:sym typeface="Montserrat Ultra-Bold"/>
              </a:rPr>
              <a:t>Oban, </a:t>
            </a:r>
            <a:r>
              <a:rPr lang="en-US" sz="1600" b="1" dirty="0" err="1" smtClean="0">
                <a:ea typeface="Montserrat Ultra-Bold"/>
                <a:cs typeface="Montserrat Ultra-Bold"/>
                <a:sym typeface="Montserrat Ultra-Bold"/>
              </a:rPr>
              <a:t>Calabar</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a:ea typeface="Montserrat Ultra-Bold"/>
                <a:cs typeface="Montserrat Ultra-Bold"/>
                <a:sym typeface="Montserrat Ultra-Bold"/>
              </a:rPr>
              <a:t>2</a:t>
            </a:r>
            <a:r>
              <a:rPr lang="en-US" sz="1600" b="1" dirty="0" smtClean="0">
                <a:ea typeface="Montserrat Ultra-Bold"/>
                <a:cs typeface="Montserrat Ultra-Bold"/>
                <a:sym typeface="Montserrat Ultra-Bold"/>
              </a:rPr>
              <a:t>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21" name="Picture 20">
            <a:extLst>
              <a:ext uri="{FF2B5EF4-FFF2-40B4-BE49-F238E27FC236}">
                <a16:creationId xmlns:a16="http://schemas.microsoft.com/office/drawing/2014/main" id="{58AEC8FA-A735-3580-57BF-2F56A94265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194" y="884752"/>
            <a:ext cx="6033808" cy="3040473"/>
          </a:xfrm>
          <a:prstGeom prst="rect">
            <a:avLst/>
          </a:prstGeom>
        </p:spPr>
      </p:pic>
    </p:spTree>
    <p:extLst>
      <p:ext uri="{BB962C8B-B14F-4D97-AF65-F5344CB8AC3E}">
        <p14:creationId xmlns:p14="http://schemas.microsoft.com/office/powerpoint/2010/main" val="42111469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a:latin typeface="Montserrat"/>
                <a:ea typeface="Montserrat"/>
                <a:cs typeface="Montserrat"/>
                <a:sym typeface="Montserrat"/>
              </a:rPr>
              <a:t>1. </a:t>
            </a:r>
            <a:r>
              <a:rPr lang="en-US" sz="1666" dirty="0" smtClean="0">
                <a:latin typeface="Montserrat"/>
                <a:ea typeface="Montserrat"/>
                <a:cs typeface="Montserrat"/>
                <a:sym typeface="Montserrat"/>
              </a:rPr>
              <a:t>Farming</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2. </a:t>
            </a:r>
            <a:r>
              <a:rPr lang="en-US" sz="1666" dirty="0" smtClean="0">
                <a:latin typeface="Montserrat"/>
                <a:ea typeface="Montserrat"/>
                <a:cs typeface="Montserrat"/>
                <a:sym typeface="Montserrat"/>
              </a:rPr>
              <a:t>Retail Services</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3. Food &amp; Beverage Service</a:t>
            </a: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20km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a:latin typeface="Montserrat Classic" panose="020B0604020202020204" charset="0"/>
              </a:rPr>
              <a:t>8</a:t>
            </a:r>
            <a:r>
              <a:rPr lang="en-GB" sz="1200" b="1" dirty="0" smtClean="0">
                <a:latin typeface="Montserrat Classic" panose="020B0604020202020204" charset="0"/>
              </a:rPr>
              <a:t>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3200KVA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966297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48983D96-0844-915F-3129-8ACC46E75DC5}"/>
              </a:ext>
            </a:extLst>
          </p:cNvPr>
          <p:cNvPicPr>
            <a:picLocks noChangeAspect="1"/>
          </p:cNvPicPr>
          <p:nvPr/>
        </p:nvPicPr>
        <p:blipFill rotWithShape="1">
          <a:blip r:embed="rId2">
            <a:alphaModFix amt="35000"/>
          </a:blip>
          <a:srcRect t="17597" r="-2" b="-2"/>
          <a:stretch/>
        </p:blipFill>
        <p:spPr>
          <a:xfrm>
            <a:off x="20" y="10"/>
            <a:ext cx="12191980" cy="6857990"/>
          </a:xfrm>
          <a:prstGeom prst="rect">
            <a:avLst/>
          </a:prstGeom>
        </p:spPr>
      </p:pic>
      <p:sp>
        <p:nvSpPr>
          <p:cNvPr id="2" name="Title 1">
            <a:extLst>
              <a:ext uri="{FF2B5EF4-FFF2-40B4-BE49-F238E27FC236}">
                <a16:creationId xmlns:a16="http://schemas.microsoft.com/office/drawing/2014/main" id="{72F834D4-3E4F-FB42-BAAB-C75DBD06CA8E}"/>
              </a:ext>
            </a:extLst>
          </p:cNvPr>
          <p:cNvSpPr>
            <a:spLocks noGrp="1"/>
          </p:cNvSpPr>
          <p:nvPr>
            <p:ph type="title"/>
          </p:nvPr>
        </p:nvSpPr>
        <p:spPr>
          <a:xfrm>
            <a:off x="838200" y="365125"/>
            <a:ext cx="6458712" cy="1325563"/>
          </a:xfrm>
        </p:spPr>
        <p:txBody>
          <a:bodyPr>
            <a:normAutofit/>
          </a:bodyPr>
          <a:lstStyle/>
          <a:p>
            <a:r>
              <a:rPr lang="en-US" sz="5400" b="1" dirty="0">
                <a:solidFill>
                  <a:srgbClr val="FFFFFF"/>
                </a:solidFill>
              </a:rPr>
              <a:t>OGOJA SUBREGION</a:t>
            </a:r>
          </a:p>
        </p:txBody>
      </p:sp>
      <p:graphicFrame>
        <p:nvGraphicFramePr>
          <p:cNvPr id="5" name="Content Placeholder 2">
            <a:extLst>
              <a:ext uri="{FF2B5EF4-FFF2-40B4-BE49-F238E27FC236}">
                <a16:creationId xmlns:a16="http://schemas.microsoft.com/office/drawing/2014/main" id="{955B504F-63BE-6D19-C6EF-01AF3AB8CE2C}"/>
              </a:ext>
            </a:extLst>
          </p:cNvPr>
          <p:cNvGraphicFramePr>
            <a:graphicFrameLocks noGrp="1"/>
          </p:cNvGraphicFramePr>
          <p:nvPr>
            <p:ph idx="1"/>
            <p:extLst>
              <p:ext uri="{D42A27DB-BD31-4B8C-83A1-F6EECF244321}">
                <p14:modId xmlns:p14="http://schemas.microsoft.com/office/powerpoint/2010/main" val="3446698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 name="Picture 28" descr="A blue and green logo&#10;&#10;Description automatically generated">
            <a:extLst>
              <a:ext uri="{FF2B5EF4-FFF2-40B4-BE49-F238E27FC236}">
                <a16:creationId xmlns:a16="http://schemas.microsoft.com/office/drawing/2014/main" id="{6322E3AB-B75A-F9CF-7EE1-6C83DCFA7085}"/>
              </a:ext>
            </a:extLst>
          </p:cNvPr>
          <p:cNvPicPr>
            <a:picLocks noChangeAspect="1"/>
          </p:cNvPicPr>
          <p:nvPr/>
        </p:nvPicPr>
        <p:blipFill>
          <a:blip r:embed="rId8"/>
          <a:stretch>
            <a:fillRect/>
          </a:stretch>
        </p:blipFill>
        <p:spPr>
          <a:xfrm>
            <a:off x="8280011" y="5823149"/>
            <a:ext cx="3905250" cy="1038225"/>
          </a:xfrm>
          <a:prstGeom prst="rect">
            <a:avLst/>
          </a:prstGeom>
        </p:spPr>
      </p:pic>
    </p:spTree>
    <p:extLst>
      <p:ext uri="{BB962C8B-B14F-4D97-AF65-F5344CB8AC3E}">
        <p14:creationId xmlns:p14="http://schemas.microsoft.com/office/powerpoint/2010/main" val="2602753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06352" y="242731"/>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85%</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80"/>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15%</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2754831407"/>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a:latin typeface="+mn-lt"/>
                        </a:rPr>
                        <a:t>20 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7,780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70,000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34%</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40%</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smtClean="0">
                <a:ea typeface="Montserrat Ultra-Bold"/>
                <a:cs typeface="Montserrat Ultra-Bold"/>
                <a:sym typeface="Montserrat Ultra-Bold"/>
              </a:rPr>
              <a:t>NGN80 </a:t>
            </a:r>
            <a:r>
              <a:rPr lang="en-US" sz="1600" b="1" dirty="0">
                <a:ea typeface="Montserrat Ultra-Bold"/>
                <a:cs typeface="Montserrat Ultra-Bold"/>
                <a:sym typeface="Montserrat Ultra-Bold"/>
              </a:rPr>
              <a:t>million</a:t>
            </a:r>
          </a:p>
        </p:txBody>
      </p:sp>
      <p:sp>
        <p:nvSpPr>
          <p:cNvPr id="18" name="TextBox 18"/>
          <p:cNvSpPr txBox="1"/>
          <p:nvPr/>
        </p:nvSpPr>
        <p:spPr>
          <a:xfrm>
            <a:off x="159289" y="4285649"/>
            <a:ext cx="4184161" cy="348172"/>
          </a:xfrm>
          <a:prstGeom prst="rect">
            <a:avLst/>
          </a:prstGeom>
        </p:spPr>
        <p:txBody>
          <a:bodyPr wrap="square" lIns="0" tIns="0" rIns="0" bIns="0" rtlCol="0" anchor="t">
            <a:spAutoFit/>
          </a:bodyPr>
          <a:lstStyle/>
          <a:p>
            <a:pPr lvl="0">
              <a:lnSpc>
                <a:spcPts val="2912"/>
              </a:lnSpc>
              <a:spcBef>
                <a:spcPct val="0"/>
              </a:spcBef>
            </a:pPr>
            <a:r>
              <a:rPr lang="en-US" sz="1600" b="1" dirty="0">
                <a:solidFill>
                  <a:srgbClr val="002060"/>
                </a:solidFill>
                <a:ea typeface="Montserrat Ultra-Bold"/>
                <a:cs typeface="Montserrat Ultra-Bold"/>
                <a:sym typeface="Montserrat Ultra-Bold"/>
              </a:rPr>
              <a:t>LOCATION: </a:t>
            </a:r>
            <a:r>
              <a:rPr lang="en-US" b="1" dirty="0" err="1"/>
              <a:t>Ogoja</a:t>
            </a:r>
            <a:r>
              <a:rPr lang="en-US" b="1" dirty="0"/>
              <a:t> </a:t>
            </a:r>
            <a:r>
              <a:rPr lang="en-US" b="1" dirty="0" smtClean="0"/>
              <a:t>Town</a:t>
            </a:r>
            <a:r>
              <a:rPr lang="en-US" sz="1600" b="1" dirty="0" smtClean="0">
                <a:ea typeface="Montserrat Ultra-Bold"/>
                <a:cs typeface="Montserrat Ultra-Bold"/>
                <a:sym typeface="Montserrat Ultra-Bold"/>
              </a:rPr>
              <a:t>, </a:t>
            </a:r>
            <a:r>
              <a:rPr lang="en-US" sz="1600" b="1" dirty="0" err="1" smtClean="0">
                <a:ea typeface="Montserrat Ultra-Bold"/>
                <a:cs typeface="Montserrat Ultra-Bold"/>
                <a:sym typeface="Montserrat Ultra-Bold"/>
              </a:rPr>
              <a:t>Calabar</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smtClean="0">
                <a:ea typeface="Montserrat Ultra-Bold"/>
                <a:cs typeface="Montserrat Ultra-Bold"/>
                <a:sym typeface="Montserrat Ultra-Bold"/>
              </a:rPr>
              <a:t>4.5MW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242" y="796679"/>
            <a:ext cx="6136760" cy="3337277"/>
          </a:xfrm>
          <a:prstGeom prst="rect">
            <a:avLst/>
          </a:prstGeom>
        </p:spPr>
      </p:pic>
    </p:spTree>
    <p:extLst>
      <p:ext uri="{BB962C8B-B14F-4D97-AF65-F5344CB8AC3E}">
        <p14:creationId xmlns:p14="http://schemas.microsoft.com/office/powerpoint/2010/main" val="2809782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14400"/>
            <a:ext cx="12192001" cy="5943600"/>
          </a:xfrm>
          <a:prstGeom prst="rect">
            <a:avLst/>
          </a:prstGeom>
        </p:spPr>
      </p:pic>
      <p:sp>
        <p:nvSpPr>
          <p:cNvPr id="2" name="Title 1"/>
          <p:cNvSpPr>
            <a:spLocks noGrp="1"/>
          </p:cNvSpPr>
          <p:nvPr>
            <p:ph type="title"/>
          </p:nvPr>
        </p:nvSpPr>
        <p:spPr>
          <a:xfrm>
            <a:off x="237744" y="365125"/>
            <a:ext cx="11686032" cy="460375"/>
          </a:xfrm>
        </p:spPr>
        <p:txBody>
          <a:bodyPr>
            <a:noAutofit/>
          </a:bodyPr>
          <a:lstStyle/>
          <a:p>
            <a:pPr algn="ctr"/>
            <a:r>
              <a:rPr lang="en-US" sz="4000" b="1" dirty="0" smtClean="0">
                <a:solidFill>
                  <a:srgbClr val="002060"/>
                </a:solidFill>
              </a:rPr>
              <a:t>ABOUT PHED – OUR VISION AND MISSION </a:t>
            </a:r>
            <a:endParaRPr lang="en-US" sz="4000" dirty="0">
              <a:solidFill>
                <a:srgbClr val="002060"/>
              </a:solidFill>
            </a:endParaRPr>
          </a:p>
        </p:txBody>
      </p:sp>
      <p:sp>
        <p:nvSpPr>
          <p:cNvPr id="5" name="Rectangle 4">
            <a:extLst>
              <a:ext uri="{FF2B5EF4-FFF2-40B4-BE49-F238E27FC236}">
                <a16:creationId xmlns:a16="http://schemas.microsoft.com/office/drawing/2014/main" id="{32F33E9F-A92B-8742-4686-BC7B1A34DE4A}"/>
              </a:ext>
            </a:extLst>
          </p:cNvPr>
          <p:cNvSpPr/>
          <p:nvPr/>
        </p:nvSpPr>
        <p:spPr>
          <a:xfrm>
            <a:off x="4665772" y="4602074"/>
            <a:ext cx="2560320" cy="1695101"/>
          </a:xfrm>
          <a:prstGeom prst="rect">
            <a:avLst/>
          </a:prstGeom>
          <a:solidFill>
            <a:schemeClr val="accent2">
              <a:lumMod val="60000"/>
              <a:lumOff val="40000"/>
            </a:schemeClr>
          </a:solidFill>
          <a:ln>
            <a:noFill/>
          </a:ln>
          <a:effectLst>
            <a:outerShdw blurRad="38100" dist="63500" dir="5400000" algn="t" rotWithShape="0">
              <a:prstClr val="black">
                <a:alpha val="70000"/>
              </a:prstClr>
            </a:outerShdw>
          </a:effectLst>
        </p:spPr>
        <p:style>
          <a:lnRef idx="2">
            <a:schemeClr val="dk1"/>
          </a:lnRef>
          <a:fillRef idx="1">
            <a:schemeClr val="lt1"/>
          </a:fillRef>
          <a:effectRef idx="0">
            <a:schemeClr val="dk1"/>
          </a:effectRef>
          <a:fontRef idx="minor">
            <a:schemeClr val="dk1"/>
          </a:fontRef>
        </p:style>
        <p:txBody>
          <a:bodyPr lIns="914400" tIns="182880" rIns="182880" bIns="18288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Cambria" panose="02040503050406030204" pitchFamily="18" charset="0"/>
              <a:cs typeface="Arial" panose="020B0604020202020204" pitchFamily="34" charset="0"/>
              <a:sym typeface="Calibri"/>
            </a:endParaRPr>
          </a:p>
        </p:txBody>
      </p:sp>
      <p:grpSp>
        <p:nvGrpSpPr>
          <p:cNvPr id="6" name="Group 5">
            <a:extLst>
              <a:ext uri="{FF2B5EF4-FFF2-40B4-BE49-F238E27FC236}">
                <a16:creationId xmlns:a16="http://schemas.microsoft.com/office/drawing/2014/main" id="{F90DE04F-DE46-F183-A033-507AFF4A37E6}"/>
              </a:ext>
            </a:extLst>
          </p:cNvPr>
          <p:cNvGrpSpPr/>
          <p:nvPr/>
        </p:nvGrpSpPr>
        <p:grpSpPr>
          <a:xfrm>
            <a:off x="928373" y="3385237"/>
            <a:ext cx="4087435" cy="15498"/>
            <a:chOff x="929898" y="3371098"/>
            <a:chExt cx="4087435" cy="15498"/>
          </a:xfrm>
          <a:effectLst>
            <a:outerShdw dist="38100" dir="5400000" algn="ctr" rotWithShape="0">
              <a:srgbClr val="000000">
                <a:alpha val="10000"/>
              </a:srgbClr>
            </a:outerShdw>
          </a:effectLst>
        </p:grpSpPr>
        <p:cxnSp>
          <p:nvCxnSpPr>
            <p:cNvPr id="7" name="Straight Connector 6">
              <a:extLst>
                <a:ext uri="{FF2B5EF4-FFF2-40B4-BE49-F238E27FC236}">
                  <a16:creationId xmlns:a16="http://schemas.microsoft.com/office/drawing/2014/main" id="{44758167-8AAE-E690-7B83-863F16EE71D6}"/>
                </a:ext>
              </a:extLst>
            </p:cNvPr>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A0C149-7E55-F743-F22C-85286CDE6D0E}"/>
                </a:ext>
              </a:extLst>
            </p:cNvPr>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EF9379C-4CA5-DAFE-CFEE-76EC8C7B901A}"/>
              </a:ext>
            </a:extLst>
          </p:cNvPr>
          <p:cNvGrpSpPr/>
          <p:nvPr/>
        </p:nvGrpSpPr>
        <p:grpSpPr>
          <a:xfrm>
            <a:off x="7251406" y="3385237"/>
            <a:ext cx="4087435" cy="15498"/>
            <a:chOff x="7252931" y="3371098"/>
            <a:chExt cx="4087435" cy="15498"/>
          </a:xfrm>
          <a:effectLst>
            <a:outerShdw dist="38100" dir="5400000" algn="ctr" rotWithShape="0">
              <a:srgbClr val="000000">
                <a:alpha val="10000"/>
              </a:srgbClr>
            </a:outerShdw>
          </a:effectLst>
        </p:grpSpPr>
        <p:cxnSp>
          <p:nvCxnSpPr>
            <p:cNvPr id="10" name="Straight Connector 9">
              <a:extLst>
                <a:ext uri="{FF2B5EF4-FFF2-40B4-BE49-F238E27FC236}">
                  <a16:creationId xmlns:a16="http://schemas.microsoft.com/office/drawing/2014/main" id="{BDD80ECC-27D6-B35D-F3ED-3582A9A342ED}"/>
                </a:ext>
              </a:extLst>
            </p:cNvPr>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6FEA8B3-1847-2948-71CB-CFB1DF1F8AAA}"/>
                </a:ext>
              </a:extLst>
            </p:cNvPr>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DEA13DEF-D946-1AC3-A772-D4E4335F087C}"/>
              </a:ext>
            </a:extLst>
          </p:cNvPr>
          <p:cNvSpPr/>
          <p:nvPr/>
        </p:nvSpPr>
        <p:spPr>
          <a:xfrm>
            <a:off x="829488" y="1553592"/>
            <a:ext cx="3296653" cy="1323952"/>
          </a:xfrm>
          <a:prstGeom prst="rect">
            <a:avLst/>
          </a:prstGeom>
        </p:spPr>
        <p:txBody>
          <a:bodyPr wrap="square">
            <a:spAutoFit/>
          </a:bodyPr>
          <a:lstStyle/>
          <a:p>
            <a:pPr marL="0" marR="0" lvl="0" indent="0" algn="just" defTabSz="914400" rtl="0" eaLnBrk="1" fontAlgn="auto" latinLnBrk="0" hangingPunct="1">
              <a:lnSpc>
                <a:spcPct val="95000"/>
              </a:lnSpc>
              <a:spcBef>
                <a:spcPts val="400"/>
              </a:spcBef>
              <a:spcAft>
                <a:spcPts val="40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Cambria" panose="02040503050406030204" pitchFamily="18" charset="0"/>
                <a:cs typeface="Arial" panose="020B0604020202020204" pitchFamily="34" charset="0"/>
                <a:sym typeface="Calibri"/>
              </a:rPr>
              <a:t>Vision</a:t>
            </a:r>
          </a:p>
          <a:p>
            <a:pPr marL="0" marR="0" lvl="0" indent="0" algn="just" defTabSz="914400" rtl="0" eaLnBrk="1" fontAlgn="auto" latinLnBrk="0" hangingPunct="1">
              <a:lnSpc>
                <a:spcPts val="17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To be the No. 1 Electricity</a:t>
            </a:r>
          </a:p>
          <a:p>
            <a:pPr marL="0" marR="0" lvl="0" indent="0" algn="just" defTabSz="914400" rtl="0" eaLnBrk="1" fontAlgn="auto" latinLnBrk="0" hangingPunct="1">
              <a:lnSpc>
                <a:spcPts val="17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Distribution Company within our </a:t>
            </a:r>
            <a:r>
              <a:rPr lang="en-US" sz="1600" b="1" kern="1200" dirty="0">
                <a:solidFill>
                  <a:prstClr val="black">
                    <a:lumMod val="95000"/>
                    <a:lumOff val="5000"/>
                  </a:prstClr>
                </a:solidFill>
                <a:latin typeface="Arial" panose="020B0604020202020204" pitchFamily="34" charset="0"/>
                <a:ea typeface="Cambria" panose="02040503050406030204" pitchFamily="18" charset="0"/>
                <a:cs typeface="Arial" panose="020B0604020202020204" pitchFamily="34" charset="0"/>
              </a:rPr>
              <a:t>c</a:t>
            </a: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hosen market.</a:t>
            </a:r>
          </a:p>
        </p:txBody>
      </p:sp>
      <p:sp>
        <p:nvSpPr>
          <p:cNvPr id="13" name="Oval 5">
            <a:extLst>
              <a:ext uri="{FF2B5EF4-FFF2-40B4-BE49-F238E27FC236}">
                <a16:creationId xmlns:a16="http://schemas.microsoft.com/office/drawing/2014/main" id="{93C6788F-1F1A-659C-9CF4-7EFEF5E7619E}"/>
              </a:ext>
            </a:extLst>
          </p:cNvPr>
          <p:cNvSpPr>
            <a:spLocks noChangeArrowheads="1"/>
          </p:cNvSpPr>
          <p:nvPr/>
        </p:nvSpPr>
        <p:spPr bwMode="auto">
          <a:xfrm>
            <a:off x="4576456" y="1351461"/>
            <a:ext cx="2538222" cy="2534507"/>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1200" cap="none" spc="0" normalizeH="0" baseline="0" noProof="0" dirty="0">
              <a:ln>
                <a:noFill/>
              </a:ln>
              <a:solidFill>
                <a:prstClr val="white"/>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14" name="Oval 13">
            <a:extLst>
              <a:ext uri="{FF2B5EF4-FFF2-40B4-BE49-F238E27FC236}">
                <a16:creationId xmlns:a16="http://schemas.microsoft.com/office/drawing/2014/main" id="{16C9BF52-7694-A8CC-73C1-B3035C0641EE}"/>
              </a:ext>
            </a:extLst>
          </p:cNvPr>
          <p:cNvSpPr>
            <a:spLocks noChangeArrowheads="1"/>
          </p:cNvSpPr>
          <p:nvPr/>
        </p:nvSpPr>
        <p:spPr bwMode="auto">
          <a:xfrm>
            <a:off x="4088957" y="864673"/>
            <a:ext cx="3513220" cy="3508080"/>
          </a:xfrm>
          <a:prstGeom prst="ellipse">
            <a:avLst/>
          </a:prstGeom>
          <a:noFill/>
          <a:ln w="9"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4000" b="0" i="0" u="none" strike="noStrike" kern="1200" cap="none" spc="0" normalizeH="0" baseline="0" noProof="0" dirty="0">
              <a:ln>
                <a:noFill/>
              </a:ln>
              <a:solidFill>
                <a:prstClr val="white"/>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15" name="Freeform 6">
            <a:extLst>
              <a:ext uri="{FF2B5EF4-FFF2-40B4-BE49-F238E27FC236}">
                <a16:creationId xmlns:a16="http://schemas.microsoft.com/office/drawing/2014/main" id="{8D81DC77-7931-55A7-165D-B947C0B2E8EA}"/>
              </a:ext>
            </a:extLst>
          </p:cNvPr>
          <p:cNvSpPr>
            <a:spLocks/>
          </p:cNvSpPr>
          <p:nvPr/>
        </p:nvSpPr>
        <p:spPr bwMode="auto">
          <a:xfrm>
            <a:off x="4143865" y="948020"/>
            <a:ext cx="1609510" cy="2789235"/>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noFill/>
            <a:prstDash val="solid"/>
          </a:ln>
          <a:effectLst>
            <a:outerShdw blurRad="381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ko-KR" altLang="en-US" sz="1600" b="0" i="0" u="none" strike="noStrike" kern="1200" cap="none" spc="0" normalizeH="0" baseline="0" noProof="0" dirty="0">
              <a:ln>
                <a:noFill/>
              </a:ln>
              <a:solidFill>
                <a:prstClr val="white"/>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16" name="Freeform 8">
            <a:extLst>
              <a:ext uri="{FF2B5EF4-FFF2-40B4-BE49-F238E27FC236}">
                <a16:creationId xmlns:a16="http://schemas.microsoft.com/office/drawing/2014/main" id="{B2A073B2-DD75-B63C-6CB7-9D3F9F9CDA16}"/>
              </a:ext>
            </a:extLst>
          </p:cNvPr>
          <p:cNvSpPr>
            <a:spLocks/>
          </p:cNvSpPr>
          <p:nvPr/>
        </p:nvSpPr>
        <p:spPr bwMode="auto">
          <a:xfrm>
            <a:off x="5359652" y="864673"/>
            <a:ext cx="2255623" cy="241858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tx2">
              <a:lumMod val="50000"/>
              <a:lumOff val="50000"/>
            </a:schemeClr>
          </a:solidFill>
          <a:ln w="3175" cap="flat" cmpd="sng" algn="ctr">
            <a:noFill/>
            <a:prstDash val="solid"/>
          </a:ln>
          <a:effectLst>
            <a:outerShdw blurRad="381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kumimoji="0" lang="ko-KR" altLang="en-US" sz="1600" b="0" i="0" u="none" strike="noStrike" kern="1200" cap="none" spc="0" normalizeH="0" baseline="0" noProof="0" dirty="0">
              <a:ln>
                <a:noFill/>
              </a:ln>
              <a:solidFill>
                <a:srgbClr val="002060"/>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17" name="Freeform 8">
            <a:extLst>
              <a:ext uri="{FF2B5EF4-FFF2-40B4-BE49-F238E27FC236}">
                <a16:creationId xmlns:a16="http://schemas.microsoft.com/office/drawing/2014/main" id="{0D3055C4-3FC7-2571-04B7-7D7FF5B98420}"/>
              </a:ext>
            </a:extLst>
          </p:cNvPr>
          <p:cNvSpPr>
            <a:spLocks/>
          </p:cNvSpPr>
          <p:nvPr/>
        </p:nvSpPr>
        <p:spPr bwMode="auto">
          <a:xfrm>
            <a:off x="4540474" y="2840512"/>
            <a:ext cx="2845488" cy="1393177"/>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3"/>
          </a:solidFill>
          <a:ln w="3175" cap="flat" cmpd="sng" algn="ctr">
            <a:noFill/>
            <a:prstDash val="solid"/>
          </a:ln>
          <a:effectLst>
            <a:outerShdw blurRad="381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altLang="ko-KR" sz="1600" b="0" i="0" u="none" strike="noStrike" kern="1200" cap="none" spc="0" normalizeH="0" baseline="0" noProof="0" dirty="0">
                <a:ln>
                  <a:noFill/>
                </a:ln>
                <a:solidFill>
                  <a:prstClr val="white"/>
                </a:solidFill>
                <a:effectLst/>
                <a:uLnTx/>
                <a:uFillTx/>
                <a:latin typeface="Arial" panose="020B0604020202020204" pitchFamily="34" charset="0"/>
                <a:ea typeface="Cambria" panose="02040503050406030204" pitchFamily="18" charset="0"/>
                <a:cs typeface="Arial" panose="020B0604020202020204" pitchFamily="34" charset="0"/>
                <a:sym typeface="Calibri"/>
              </a:rPr>
              <a:t>-25</a:t>
            </a:r>
            <a:endParaRPr kumimoji="0" lang="ko-KR" altLang="en-US" sz="1600" b="0" i="0" u="none" strike="noStrike" kern="1200" cap="none" spc="0" normalizeH="0" baseline="0" noProof="0" dirty="0">
              <a:ln>
                <a:noFill/>
              </a:ln>
              <a:solidFill>
                <a:prstClr val="white"/>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18" name="Rectangle 17">
            <a:extLst>
              <a:ext uri="{FF2B5EF4-FFF2-40B4-BE49-F238E27FC236}">
                <a16:creationId xmlns:a16="http://schemas.microsoft.com/office/drawing/2014/main" id="{D3B90028-8045-FFEB-55AD-CBF79E9734E8}"/>
              </a:ext>
            </a:extLst>
          </p:cNvPr>
          <p:cNvSpPr/>
          <p:nvPr/>
        </p:nvSpPr>
        <p:spPr>
          <a:xfrm>
            <a:off x="7640207" y="1546763"/>
            <a:ext cx="3797520" cy="1759969"/>
          </a:xfrm>
          <a:prstGeom prst="rect">
            <a:avLst/>
          </a:prstGeom>
        </p:spPr>
        <p:txBody>
          <a:bodyPr wrap="square">
            <a:spAutoFit/>
          </a:bodyPr>
          <a:lstStyle/>
          <a:p>
            <a:pPr marL="0" marR="0" lvl="0" indent="0" algn="r" defTabSz="914400" rtl="0" eaLnBrk="1" fontAlgn="auto" latinLnBrk="0" hangingPunct="1">
              <a:lnSpc>
                <a:spcPct val="95000"/>
              </a:lnSpc>
              <a:spcBef>
                <a:spcPts val="400"/>
              </a:spcBef>
              <a:spcAft>
                <a:spcPts val="40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Cambria" panose="02040503050406030204" pitchFamily="18" charset="0"/>
                <a:cs typeface="Arial" panose="020B0604020202020204" pitchFamily="34" charset="0"/>
                <a:sym typeface="Calibri"/>
              </a:rPr>
              <a:t>Mission</a:t>
            </a:r>
          </a:p>
          <a:p>
            <a:pPr marL="0" marR="0" lvl="0" indent="0" algn="r" defTabSz="914400" rtl="0" eaLnBrk="1" fontAlgn="auto" latinLnBrk="0" hangingPunct="1">
              <a:lnSpc>
                <a:spcPts val="17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We supply quality and reliable </a:t>
            </a:r>
          </a:p>
          <a:p>
            <a:pPr marL="0" marR="0" lvl="0" indent="0" algn="r" defTabSz="914400" rtl="0" eaLnBrk="1" fontAlgn="auto" latinLnBrk="0" hangingPunct="1">
              <a:lnSpc>
                <a:spcPts val="17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power safely, to our valued customers, to ignite socio-economic growth, while relying on our highly Innovative and motivated workforce</a:t>
            </a:r>
            <a:r>
              <a:rPr kumimoji="0" lang="en-US" sz="16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a:t>
            </a:r>
          </a:p>
        </p:txBody>
      </p:sp>
      <p:sp>
        <p:nvSpPr>
          <p:cNvPr id="19" name="TextBox 18">
            <a:extLst>
              <a:ext uri="{FF2B5EF4-FFF2-40B4-BE49-F238E27FC236}">
                <a16:creationId xmlns:a16="http://schemas.microsoft.com/office/drawing/2014/main" id="{D3E3D5D0-42C6-7062-14AD-3CB5A0B80235}"/>
              </a:ext>
            </a:extLst>
          </p:cNvPr>
          <p:cNvSpPr txBox="1"/>
          <p:nvPr/>
        </p:nvSpPr>
        <p:spPr>
          <a:xfrm>
            <a:off x="4601674" y="1950602"/>
            <a:ext cx="2487785" cy="1499366"/>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altLang="ko-KR"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sym typeface="Calibri"/>
              </a:rPr>
              <a:t>Vision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altLang="ko-KR"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sym typeface="Calibri"/>
              </a:rPr>
              <a:t>&amp;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altLang="ko-KR"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sym typeface="Calibri"/>
              </a:rPr>
              <a:t>Mission</a:t>
            </a:r>
            <a:endParaRPr kumimoji="0" lang="nb-NO" altLang="ko-KR"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sym typeface="Calibri"/>
            </a:endParaRPr>
          </a:p>
        </p:txBody>
      </p:sp>
      <p:sp>
        <p:nvSpPr>
          <p:cNvPr id="20" name="TextBox 19">
            <a:extLst>
              <a:ext uri="{FF2B5EF4-FFF2-40B4-BE49-F238E27FC236}">
                <a16:creationId xmlns:a16="http://schemas.microsoft.com/office/drawing/2014/main" id="{ACCA8848-BB6C-6BF9-10C2-6237C9444214}"/>
              </a:ext>
            </a:extLst>
          </p:cNvPr>
          <p:cNvSpPr txBox="1"/>
          <p:nvPr/>
        </p:nvSpPr>
        <p:spPr>
          <a:xfrm rot="6744775">
            <a:off x="4533407" y="1294732"/>
            <a:ext cx="2667824" cy="2666607"/>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rtlCol="0" anchor="t" anchorCtr="0">
            <a:prstTxWarp prst="textArchUp">
              <a:avLst>
                <a:gd name="adj" fmla="val 1668248"/>
              </a:avLst>
            </a:prstTxWarp>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ko-KR" sz="1600" b="0" i="0" u="none" strike="noStrike" kern="1200" cap="none" spc="0" normalizeH="0" baseline="0" noProof="0" dirty="0">
                <a:ln>
                  <a:noFill/>
                </a:ln>
                <a:solidFill>
                  <a:srgbClr val="FFFFFF"/>
                </a:solidFill>
                <a:effectLst/>
                <a:uLnTx/>
                <a:uFillTx/>
                <a:latin typeface="Arial" panose="020B0604020202020204" pitchFamily="34" charset="0"/>
                <a:ea typeface="Cambria" panose="02040503050406030204" pitchFamily="18" charset="0"/>
                <a:cs typeface="Arial" panose="020B0604020202020204" pitchFamily="34" charset="0"/>
                <a:sym typeface="Calibri"/>
              </a:rPr>
              <a:t>Vision</a:t>
            </a:r>
            <a:endParaRPr kumimoji="0" lang="ko-KR" altLang="en-US" sz="1600" b="0" i="0" u="none" strike="noStrike" kern="1200" cap="none" spc="0" normalizeH="0" baseline="0" noProof="0" dirty="0">
              <a:ln>
                <a:noFill/>
              </a:ln>
              <a:solidFill>
                <a:srgbClr val="FFFFFF"/>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21" name="TextBox 20">
            <a:extLst>
              <a:ext uri="{FF2B5EF4-FFF2-40B4-BE49-F238E27FC236}">
                <a16:creationId xmlns:a16="http://schemas.microsoft.com/office/drawing/2014/main" id="{3006FAB9-9547-1F13-8703-754CC3ECB700}"/>
              </a:ext>
            </a:extLst>
          </p:cNvPr>
          <p:cNvSpPr txBox="1"/>
          <p:nvPr/>
        </p:nvSpPr>
        <p:spPr>
          <a:xfrm rot="21059469">
            <a:off x="4609456" y="1348999"/>
            <a:ext cx="2667825" cy="2666607"/>
          </a:xfrm>
          <a:prstGeom prst="rect">
            <a:avLst/>
          </a:prstGeom>
          <a:noFill/>
          <a:extLst>
            <a:ext uri="{909E8E84-426E-40dd-AFC4-6F175D3DCCD1}">
              <a14:hiddenFill xmlns="" xmlns:a14="http://schemas.microsoft.com/office/drawing/2010/main">
                <a:solidFill>
                  <a:scrgbClr r="0" g="0" b="0"/>
                </a:solidFill>
              </a14:hiddenFill>
            </a:ext>
          </a:extLst>
        </p:spPr>
        <p:txBody>
          <a:bodyPr wrap="square" lIns="0" tIns="0" rIns="0" bIns="0" rtlCol="0" anchor="t" anchorCtr="0">
            <a:prstTxWarp prst="textArchDown">
              <a:avLst>
                <a:gd name="adj" fmla="val 1399647"/>
              </a:avLst>
            </a:prstTxWarp>
            <a:spAutoFit/>
          </a:bodyPr>
          <a:lstStyle/>
          <a:p>
            <a:pPr marL="0" marR="0" lvl="0" indent="0" algn="ctr" defTabSz="914400" rtl="0" eaLnBrk="1" fontAlgn="auto" latinLnBrk="0" hangingPunct="1">
              <a:lnSpc>
                <a:spcPct val="100000"/>
              </a:lnSpc>
              <a:spcBef>
                <a:spcPts val="0"/>
              </a:spcBef>
              <a:spcAft>
                <a:spcPct val="0"/>
              </a:spcAft>
              <a:buClrTx/>
              <a:buSzTx/>
              <a:buFontTx/>
              <a:buNone/>
              <a:tabLst/>
              <a:defRPr/>
            </a:pPr>
            <a:r>
              <a:rPr kumimoji="0" lang="en-US" altLang="ko-KR" sz="1600" b="0" i="0" u="none" strike="noStrike" kern="1200" cap="none" spc="0" normalizeH="0" baseline="0" noProof="0" dirty="0">
                <a:ln>
                  <a:noFill/>
                </a:ln>
                <a:solidFill>
                  <a:srgbClr val="FFFFFF"/>
                </a:solidFill>
                <a:effectLst/>
                <a:uLnTx/>
                <a:uFillTx/>
                <a:latin typeface="Arial" panose="020B0604020202020204" pitchFamily="34" charset="0"/>
                <a:ea typeface="Cambria" panose="02040503050406030204" pitchFamily="18" charset="0"/>
                <a:cs typeface="Arial" panose="020B0604020202020204" pitchFamily="34" charset="0"/>
                <a:sym typeface="Calibri"/>
              </a:rPr>
              <a:t>Core Values</a:t>
            </a:r>
            <a:endParaRPr kumimoji="0" lang="ko-KR" altLang="en-US" sz="1600" b="0" i="0" u="none" strike="noStrike" kern="1200" cap="none" spc="0" normalizeH="0" baseline="0" noProof="0" dirty="0">
              <a:ln>
                <a:noFill/>
              </a:ln>
              <a:solidFill>
                <a:srgbClr val="FFFFFF"/>
              </a:solidFill>
              <a:effectLst/>
              <a:uLnTx/>
              <a:uFillTx/>
              <a:latin typeface="Arial" panose="020B0604020202020204" pitchFamily="34" charset="0"/>
              <a:ea typeface="Roboto Condensed Light" charset="0"/>
              <a:cs typeface="Arial" panose="020B0604020202020204" pitchFamily="34" charset="0"/>
              <a:sym typeface="Calibri"/>
            </a:endParaRPr>
          </a:p>
        </p:txBody>
      </p:sp>
      <p:sp>
        <p:nvSpPr>
          <p:cNvPr id="22" name="TextBox 21">
            <a:extLst>
              <a:ext uri="{FF2B5EF4-FFF2-40B4-BE49-F238E27FC236}">
                <a16:creationId xmlns:a16="http://schemas.microsoft.com/office/drawing/2014/main" id="{428AD274-F525-6F62-C8BE-174CDF5BF102}"/>
              </a:ext>
            </a:extLst>
          </p:cNvPr>
          <p:cNvSpPr txBox="1"/>
          <p:nvPr/>
        </p:nvSpPr>
        <p:spPr>
          <a:xfrm>
            <a:off x="5439671" y="4612952"/>
            <a:ext cx="2029934" cy="1673343"/>
          </a:xfrm>
          <a:prstGeom prst="rect">
            <a:avLst/>
          </a:prstGeom>
          <a:noFill/>
        </p:spPr>
        <p:txBody>
          <a:bodyPr wrap="square">
            <a:spAutoFit/>
          </a:bodyPr>
          <a:lstStyle/>
          <a:p>
            <a:pPr marL="0" marR="0" lvl="0" indent="0" defTabSz="914400" rtl="0" eaLnBrk="1" fontAlgn="auto" latinLnBrk="0" hangingPunct="0">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T</a:t>
            </a:r>
            <a:r>
              <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eamwork</a:t>
            </a:r>
          </a:p>
          <a:p>
            <a:pPr marL="0" marR="0" lvl="0" indent="0" defTabSz="914400" rtl="0" eaLnBrk="1" fontAlgn="auto" latinLnBrk="0" hangingPunct="0">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R</a:t>
            </a:r>
            <a:r>
              <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eliability</a:t>
            </a:r>
          </a:p>
          <a:p>
            <a:pPr marL="0" marR="0" lvl="0" indent="0" defTabSz="914400" rtl="0" eaLnBrk="1" fontAlgn="auto" latinLnBrk="0" hangingPunct="0">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I</a:t>
            </a:r>
            <a:r>
              <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ntegrity</a:t>
            </a:r>
          </a:p>
          <a:p>
            <a:pPr marL="0" marR="0" lvl="0" indent="0" defTabSz="914400" rtl="0" eaLnBrk="1" fontAlgn="auto" latinLnBrk="0" hangingPunct="0">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C</a:t>
            </a:r>
            <a:r>
              <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ustomer Service</a:t>
            </a:r>
          </a:p>
          <a:p>
            <a:pPr marL="0" marR="0" lvl="0" indent="0" defTabSz="914400" rtl="0" eaLnBrk="1" fontAlgn="auto" latinLnBrk="0" hangingPunct="0">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E</a:t>
            </a:r>
            <a:r>
              <a:rPr kumimoji="0" lang="en-US" sz="14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xcellence</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sym typeface="Calibri"/>
            </a:endParaRPr>
          </a:p>
        </p:txBody>
      </p:sp>
      <p:sp>
        <p:nvSpPr>
          <p:cNvPr id="23" name="TextBox 22">
            <a:extLst>
              <a:ext uri="{FF2B5EF4-FFF2-40B4-BE49-F238E27FC236}">
                <a16:creationId xmlns:a16="http://schemas.microsoft.com/office/drawing/2014/main" id="{7CDA808D-33E7-BB7C-DBAC-3E134DF5D19A}"/>
              </a:ext>
            </a:extLst>
          </p:cNvPr>
          <p:cNvSpPr txBox="1"/>
          <p:nvPr/>
        </p:nvSpPr>
        <p:spPr>
          <a:xfrm>
            <a:off x="4596879" y="4221386"/>
            <a:ext cx="2486514" cy="456535"/>
          </a:xfrm>
          <a:prstGeom prst="rect">
            <a:avLst/>
          </a:prstGeom>
          <a:noFill/>
        </p:spPr>
        <p:txBody>
          <a:bodyPr wrap="square">
            <a:spAutoFit/>
          </a:bodyPr>
          <a:lstStyle/>
          <a:p>
            <a:pPr marL="0" marR="0" lvl="0" indent="0" algn="ctr" defTabSz="914400" rtl="0" eaLnBrk="1" fontAlgn="auto" latinLnBrk="0" hangingPunct="0">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rPr>
              <a:t>TRICE</a:t>
            </a:r>
            <a:endParaRPr kumimoji="0" lang="en-US" sz="18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Cambria" panose="02040503050406030204" pitchFamily="18" charset="0"/>
              <a:cs typeface="Arial" panose="020B0604020202020204" pitchFamily="34" charset="0"/>
              <a:sym typeface="Calibri"/>
            </a:endParaRPr>
          </a:p>
        </p:txBody>
      </p:sp>
      <p:sp>
        <p:nvSpPr>
          <p:cNvPr id="24" name="TextBox 23">
            <a:extLst>
              <a:ext uri="{FF2B5EF4-FFF2-40B4-BE49-F238E27FC236}">
                <a16:creationId xmlns:a16="http://schemas.microsoft.com/office/drawing/2014/main" id="{E0A30EFB-3893-ACE4-218A-70E8C04B7255}"/>
              </a:ext>
            </a:extLst>
          </p:cNvPr>
          <p:cNvSpPr txBox="1"/>
          <p:nvPr/>
        </p:nvSpPr>
        <p:spPr>
          <a:xfrm rot="4044376">
            <a:off x="6598470" y="1934965"/>
            <a:ext cx="1056925" cy="338554"/>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Mission</a:t>
            </a:r>
          </a:p>
        </p:txBody>
      </p:sp>
      <p:pic>
        <p:nvPicPr>
          <p:cNvPr id="25" name="Picture 24" descr="A blue and green logo&#10;&#10;Description automatically generated">
            <a:extLst>
              <a:ext uri="{FF2B5EF4-FFF2-40B4-BE49-F238E27FC236}">
                <a16:creationId xmlns:a16="http://schemas.microsoft.com/office/drawing/2014/main" id="{FB44446D-68D8-11B7-AB37-DCEB01A5B25C}"/>
              </a:ext>
            </a:extLst>
          </p:cNvPr>
          <p:cNvPicPr>
            <a:picLocks noChangeAspect="1"/>
          </p:cNvPicPr>
          <p:nvPr/>
        </p:nvPicPr>
        <p:blipFill>
          <a:blip r:embed="rId3"/>
          <a:stretch>
            <a:fillRect/>
          </a:stretch>
        </p:blipFill>
        <p:spPr>
          <a:xfrm>
            <a:off x="8558784" y="5847941"/>
            <a:ext cx="3364992" cy="894595"/>
          </a:xfrm>
          <a:prstGeom prst="rect">
            <a:avLst/>
          </a:prstGeom>
        </p:spPr>
      </p:pic>
    </p:spTree>
    <p:extLst>
      <p:ext uri="{BB962C8B-B14F-4D97-AF65-F5344CB8AC3E}">
        <p14:creationId xmlns:p14="http://schemas.microsoft.com/office/powerpoint/2010/main" val="1782164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smtClean="0">
                <a:latin typeface="Montserrat"/>
                <a:ea typeface="Montserrat"/>
                <a:cs typeface="Montserrat"/>
                <a:sym typeface="Montserrat"/>
              </a:rPr>
              <a:t>1. Presence </a:t>
            </a:r>
            <a:r>
              <a:rPr lang="en-US" sz="1666" dirty="0">
                <a:latin typeface="Montserrat"/>
                <a:ea typeface="Montserrat"/>
                <a:cs typeface="Montserrat"/>
                <a:sym typeface="Montserrat"/>
              </a:rPr>
              <a:t>Of A Large-Scale Rice </a:t>
            </a:r>
            <a:r>
              <a:rPr lang="en-US" sz="1666" dirty="0" smtClean="0">
                <a:latin typeface="Montserrat"/>
                <a:ea typeface="Montserrat"/>
                <a:cs typeface="Montserrat"/>
                <a:sym typeface="Montserrat"/>
              </a:rPr>
              <a:t>Mill</a:t>
            </a:r>
          </a:p>
          <a:p>
            <a:pPr>
              <a:lnSpc>
                <a:spcPts val="2599"/>
              </a:lnSpc>
            </a:pPr>
            <a:r>
              <a:rPr lang="en-US" sz="1666" dirty="0" smtClean="0">
                <a:latin typeface="Montserrat"/>
                <a:ea typeface="Montserrat"/>
                <a:cs typeface="Montserrat"/>
                <a:sym typeface="Montserrat"/>
              </a:rPr>
              <a:t>2</a:t>
            </a:r>
            <a:r>
              <a:rPr lang="en-US" sz="1666" dirty="0">
                <a:latin typeface="Montserrat"/>
                <a:ea typeface="Montserrat"/>
                <a:cs typeface="Montserrat"/>
                <a:sym typeface="Montserrat"/>
              </a:rPr>
              <a:t>. Financial </a:t>
            </a:r>
            <a:r>
              <a:rPr lang="en-US" sz="1666" dirty="0" smtClean="0">
                <a:latin typeface="Montserrat"/>
                <a:ea typeface="Montserrat"/>
                <a:cs typeface="Montserrat"/>
                <a:sym typeface="Montserrat"/>
              </a:rPr>
              <a:t>Institutions</a:t>
            </a:r>
          </a:p>
          <a:p>
            <a:pPr>
              <a:lnSpc>
                <a:spcPts val="2599"/>
              </a:lnSpc>
            </a:pPr>
            <a:r>
              <a:rPr lang="en-US" sz="1666" dirty="0" smtClean="0">
                <a:latin typeface="Montserrat"/>
                <a:ea typeface="Montserrat"/>
                <a:cs typeface="Montserrat"/>
                <a:sym typeface="Montserrat"/>
              </a:rPr>
              <a:t>3</a:t>
            </a:r>
            <a:r>
              <a:rPr lang="en-US" sz="1666" dirty="0">
                <a:latin typeface="Montserrat"/>
                <a:ea typeface="Montserrat"/>
                <a:cs typeface="Montserrat"/>
                <a:sym typeface="Montserrat"/>
              </a:rPr>
              <a:t>. </a:t>
            </a:r>
            <a:r>
              <a:rPr lang="en-US" sz="1666" dirty="0" smtClean="0">
                <a:latin typeface="Montserrat"/>
                <a:ea typeface="Montserrat"/>
                <a:cs typeface="Montserrat"/>
                <a:sym typeface="Montserrat"/>
              </a:rPr>
              <a:t>Wood Mills, Welders</a:t>
            </a:r>
            <a:endParaRPr lang="en-US" sz="1666" dirty="0">
              <a:latin typeface="Montserrat"/>
              <a:ea typeface="Montserrat"/>
              <a:cs typeface="Montserrat"/>
              <a:sym typeface="Montserrat"/>
            </a:endParaRP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420km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17MWh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5</a:t>
            </a:r>
            <a:r>
              <a:rPr lang="en-GB" sz="1200" b="1" dirty="0">
                <a:latin typeface="Montserrat Classic" panose="020B0604020202020204" charset="0"/>
              </a:rPr>
              <a:t>5</a:t>
            </a:r>
            <a:r>
              <a:rPr lang="en-GB" sz="1200" b="1" dirty="0" smtClean="0">
                <a:latin typeface="Montserrat Classic" panose="020B0604020202020204" charset="0"/>
              </a:rPr>
              <a:t>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3401882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89%</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80"/>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11%</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3353262094"/>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4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4590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79,000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smtClean="0">
                          <a:latin typeface="+mn-lt"/>
                        </a:rPr>
                        <a:t>34%</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60%</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smtClean="0">
                <a:ea typeface="Montserrat Ultra-Bold"/>
                <a:cs typeface="Montserrat Ultra-Bold"/>
                <a:sym typeface="Montserrat Ultra-Bold"/>
              </a:rPr>
              <a:t>NGN80 </a:t>
            </a:r>
            <a:r>
              <a:rPr lang="en-US" sz="1600" b="1" dirty="0">
                <a:ea typeface="Montserrat Ultra-Bold"/>
                <a:cs typeface="Montserrat Ultra-Bold"/>
                <a:sym typeface="Montserrat Ultra-Bold"/>
              </a:rPr>
              <a:t>million</a:t>
            </a:r>
          </a:p>
        </p:txBody>
      </p:sp>
      <p:sp>
        <p:nvSpPr>
          <p:cNvPr id="18" name="TextBox 18"/>
          <p:cNvSpPr txBox="1"/>
          <p:nvPr/>
        </p:nvSpPr>
        <p:spPr>
          <a:xfrm>
            <a:off x="159289" y="4285649"/>
            <a:ext cx="4184161" cy="371897"/>
          </a:xfrm>
          <a:prstGeom prst="rect">
            <a:avLst/>
          </a:prstGeom>
        </p:spPr>
        <p:txBody>
          <a:bodyPr wrap="square" lIns="0" tIns="0" rIns="0" bIns="0" rtlCol="0" anchor="t">
            <a:spAutoFit/>
          </a:bodyPr>
          <a:lstStyle/>
          <a:p>
            <a:pPr lvl="0">
              <a:lnSpc>
                <a:spcPts val="2912"/>
              </a:lnSpc>
              <a:spcBef>
                <a:spcPct val="0"/>
              </a:spcBef>
            </a:pPr>
            <a:r>
              <a:rPr lang="en-US" sz="1600" b="1" dirty="0">
                <a:solidFill>
                  <a:srgbClr val="002060"/>
                </a:solidFill>
                <a:ea typeface="Montserrat Ultra-Bold"/>
                <a:cs typeface="Montserrat Ultra-Bold"/>
                <a:sym typeface="Montserrat Ultra-Bold"/>
              </a:rPr>
              <a:t>LOCATION: </a:t>
            </a:r>
            <a:r>
              <a:rPr lang="en-US" sz="1600" dirty="0" err="1" smtClean="0">
                <a:sym typeface="Montserrat Ultra-Bold"/>
              </a:rPr>
              <a:t>Ikom</a:t>
            </a:r>
            <a:r>
              <a:rPr lang="en-US" sz="1600" dirty="0" smtClean="0"/>
              <a:t> </a:t>
            </a:r>
            <a:r>
              <a:rPr lang="en-US" sz="1600" dirty="0"/>
              <a:t>Town</a:t>
            </a:r>
            <a:r>
              <a:rPr lang="en-US" sz="1400" b="1" dirty="0">
                <a:ea typeface="Montserrat Ultra-Bold"/>
                <a:cs typeface="Montserrat Ultra-Bold"/>
                <a:sym typeface="Montserrat Ultra-Bold"/>
              </a:rPr>
              <a:t>, </a:t>
            </a:r>
            <a:r>
              <a:rPr lang="en-US" sz="1400" b="1" dirty="0" err="1">
                <a:ea typeface="Montserrat Ultra-Bold"/>
                <a:cs typeface="Montserrat Ultra-Bold"/>
                <a:sym typeface="Montserrat Ultra-Bold"/>
              </a:rPr>
              <a:t>Calabar</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smtClean="0">
                <a:ea typeface="Montserrat Ultra-Bold"/>
                <a:cs typeface="Montserrat Ultra-Bold"/>
                <a:sym typeface="Montserrat Ultra-Bold"/>
              </a:rPr>
              <a:t>5.5MW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9891" y="660475"/>
            <a:ext cx="6122175" cy="3321788"/>
          </a:xfrm>
          <a:prstGeom prst="rect">
            <a:avLst/>
          </a:prstGeom>
        </p:spPr>
      </p:pic>
    </p:spTree>
    <p:extLst>
      <p:ext uri="{BB962C8B-B14F-4D97-AF65-F5344CB8AC3E}">
        <p14:creationId xmlns:p14="http://schemas.microsoft.com/office/powerpoint/2010/main" val="368807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a:latin typeface="Montserrat"/>
                <a:ea typeface="Montserrat"/>
                <a:cs typeface="Montserrat"/>
                <a:sym typeface="Montserrat"/>
              </a:rPr>
              <a:t>1. </a:t>
            </a:r>
            <a:r>
              <a:rPr lang="en-US" sz="1666" dirty="0" smtClean="0">
                <a:latin typeface="Montserrat"/>
                <a:ea typeface="Montserrat"/>
                <a:cs typeface="Montserrat"/>
                <a:sym typeface="Montserrat"/>
              </a:rPr>
              <a:t>Cocoa Processing Outfit</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2. </a:t>
            </a:r>
            <a:r>
              <a:rPr lang="en-US" sz="1666" dirty="0" smtClean="0">
                <a:latin typeface="Montserrat"/>
                <a:ea typeface="Montserrat"/>
                <a:cs typeface="Montserrat"/>
                <a:sym typeface="Montserrat"/>
              </a:rPr>
              <a:t>Small scale Industrial Area</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3. </a:t>
            </a:r>
            <a:r>
              <a:rPr lang="en-US" sz="1666" dirty="0" smtClean="0">
                <a:latin typeface="Montserrat"/>
                <a:ea typeface="Montserrat"/>
                <a:cs typeface="Montserrat"/>
                <a:sym typeface="Montserrat"/>
              </a:rPr>
              <a:t>Hotels and Event Centers</a:t>
            </a:r>
            <a:endParaRPr lang="en-US" sz="1666" dirty="0">
              <a:latin typeface="Montserrat"/>
              <a:ea typeface="Montserrat"/>
              <a:cs typeface="Montserrat"/>
              <a:sym typeface="Montserrat"/>
            </a:endParaRP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430km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22MWh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6500KVA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spTree>
    <p:extLst>
      <p:ext uri="{BB962C8B-B14F-4D97-AF65-F5344CB8AC3E}">
        <p14:creationId xmlns:p14="http://schemas.microsoft.com/office/powerpoint/2010/main" val="29616980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88%</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80"/>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12%</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87986132"/>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4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6,460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72,000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49%</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smtClean="0">
                          <a:latin typeface="+mn-lt"/>
                        </a:rPr>
                        <a:t>45%</a:t>
                      </a:r>
                      <a:endParaRPr lang="en-US" sz="1600" dirty="0">
                        <a:latin typeface="+mn-lt"/>
                      </a:endParaRP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NGN20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smtClean="0">
                <a:ea typeface="Montserrat Ultra-Bold"/>
                <a:cs typeface="Montserrat Ultra-Bold"/>
                <a:sym typeface="Montserrat Ultra-Bold"/>
              </a:rPr>
              <a:t>NGN80 </a:t>
            </a:r>
            <a:r>
              <a:rPr lang="en-US" sz="1600" b="1" dirty="0">
                <a:ea typeface="Montserrat Ultra-Bold"/>
                <a:cs typeface="Montserrat Ultra-Bold"/>
                <a:sym typeface="Montserrat Ultra-Bold"/>
              </a:rPr>
              <a:t>million</a:t>
            </a:r>
          </a:p>
        </p:txBody>
      </p:sp>
      <p:sp>
        <p:nvSpPr>
          <p:cNvPr id="18" name="TextBox 18"/>
          <p:cNvSpPr txBox="1"/>
          <p:nvPr/>
        </p:nvSpPr>
        <p:spPr>
          <a:xfrm>
            <a:off x="159289" y="4285649"/>
            <a:ext cx="4184161" cy="371897"/>
          </a:xfrm>
          <a:prstGeom prst="rect">
            <a:avLst/>
          </a:prstGeom>
        </p:spPr>
        <p:txBody>
          <a:bodyPr wrap="square" lIns="0" tIns="0" rIns="0" bIns="0" rtlCol="0" anchor="t">
            <a:spAutoFit/>
          </a:bodyPr>
          <a:lstStyle/>
          <a:p>
            <a:pPr lvl="0">
              <a:lnSpc>
                <a:spcPts val="2912"/>
              </a:lnSpc>
              <a:spcBef>
                <a:spcPct val="0"/>
              </a:spcBef>
            </a:pPr>
            <a:r>
              <a:rPr lang="en-US" sz="1600" b="1" dirty="0">
                <a:solidFill>
                  <a:srgbClr val="002060"/>
                </a:solidFill>
                <a:ea typeface="Montserrat Ultra-Bold"/>
                <a:cs typeface="Montserrat Ultra-Bold"/>
                <a:sym typeface="Montserrat Ultra-Bold"/>
              </a:rPr>
              <a:t>LOCATION: </a:t>
            </a:r>
            <a:r>
              <a:rPr lang="en-US" sz="1600" dirty="0" err="1" smtClean="0">
                <a:sym typeface="Montserrat Ultra-Bold"/>
              </a:rPr>
              <a:t>Ugep</a:t>
            </a:r>
            <a:r>
              <a:rPr lang="en-US" sz="1600" dirty="0" smtClean="0"/>
              <a:t> </a:t>
            </a:r>
            <a:r>
              <a:rPr lang="en-US" sz="1600" dirty="0"/>
              <a:t>Town</a:t>
            </a:r>
            <a:r>
              <a:rPr lang="en-US" sz="1400" b="1" dirty="0">
                <a:ea typeface="Montserrat Ultra-Bold"/>
                <a:cs typeface="Montserrat Ultra-Bold"/>
                <a:sym typeface="Montserrat Ultra-Bold"/>
              </a:rPr>
              <a:t>, </a:t>
            </a:r>
            <a:r>
              <a:rPr lang="en-US" sz="1400" b="1" dirty="0" err="1">
                <a:ea typeface="Montserrat Ultra-Bold"/>
                <a:cs typeface="Montserrat Ultra-Bold"/>
                <a:sym typeface="Montserrat Ultra-Bold"/>
              </a:rPr>
              <a:t>Calabar</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smtClean="0">
                <a:solidFill>
                  <a:srgbClr val="002060"/>
                </a:solidFill>
                <a:ea typeface="Montserrat Ultra-Bold"/>
                <a:cs typeface="Montserrat Ultra-Bold"/>
                <a:sym typeface="Montserrat Ultra-Bold"/>
              </a:rPr>
              <a:t>4.5</a:t>
            </a:r>
            <a:r>
              <a:rPr lang="en-US" sz="1600" b="1" dirty="0" smtClean="0">
                <a:ea typeface="Montserrat Ultra-Bold"/>
                <a:cs typeface="Montserrat Ultra-Bold"/>
                <a:sym typeface="Montserrat Ultra-Bold"/>
              </a:rPr>
              <a:t>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171" y="835732"/>
            <a:ext cx="6140895" cy="3248840"/>
          </a:xfrm>
          <a:prstGeom prst="rect">
            <a:avLst/>
          </a:prstGeom>
        </p:spPr>
      </p:pic>
    </p:spTree>
    <p:extLst>
      <p:ext uri="{BB962C8B-B14F-4D97-AF65-F5344CB8AC3E}">
        <p14:creationId xmlns:p14="http://schemas.microsoft.com/office/powerpoint/2010/main" val="16994234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a:latin typeface="Montserrat"/>
                <a:ea typeface="Montserrat"/>
                <a:cs typeface="Montserrat"/>
                <a:sym typeface="Montserrat"/>
              </a:rPr>
              <a:t>1. Federal </a:t>
            </a:r>
            <a:r>
              <a:rPr lang="en-US" sz="1666" dirty="0" smtClean="0">
                <a:latin typeface="Montserrat"/>
                <a:ea typeface="Montserrat"/>
                <a:cs typeface="Montserrat"/>
                <a:sym typeface="Montserrat"/>
              </a:rPr>
              <a:t>Polytechnic</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2. Small scale manufacturing </a:t>
            </a:r>
          </a:p>
          <a:p>
            <a:pPr>
              <a:lnSpc>
                <a:spcPts val="2599"/>
              </a:lnSpc>
            </a:pPr>
            <a:r>
              <a:rPr lang="en-US" sz="1666" dirty="0">
                <a:latin typeface="Montserrat"/>
                <a:ea typeface="Montserrat"/>
                <a:cs typeface="Montserrat"/>
                <a:sym typeface="Montserrat"/>
              </a:rPr>
              <a:t>3. Food &amp; Beverage Service</a:t>
            </a: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435km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17MWh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333" dirty="0">
                <a:latin typeface="Montserrat" panose="00000500000000000000" pitchFamily="2" charset="0"/>
                <a:ea typeface="Montserrat Ultra-Bold"/>
                <a:cs typeface="Montserrat Ultra-Bold"/>
                <a:sym typeface="Montserrat Ultra-Bold"/>
              </a:rPr>
              <a:t>There are transmission bottlenecks on the feeder resulting in poor supply.</a:t>
            </a: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6000KVA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nvPr>
        </p:nvGraphicFramePr>
        <p:xfrm>
          <a:off x="8128000" y="4595687"/>
          <a:ext cx="3700702" cy="61468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34544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FAIR</a:t>
            </a: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2617715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519" y="148522"/>
            <a:ext cx="9030870" cy="6709478"/>
          </a:xfrm>
          <a:prstGeom prst="rect">
            <a:avLst/>
          </a:prstGeom>
        </p:spPr>
      </p:pic>
    </p:spTree>
    <p:extLst>
      <p:ext uri="{BB962C8B-B14F-4D97-AF65-F5344CB8AC3E}">
        <p14:creationId xmlns:p14="http://schemas.microsoft.com/office/powerpoint/2010/main" val="1586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0800000">
            <a:off x="0" y="914400"/>
            <a:ext cx="12192001" cy="5943600"/>
          </a:xfrm>
          <a:prstGeom prst="rect">
            <a:avLst/>
          </a:prstGeom>
        </p:spPr>
      </p:pic>
      <p:graphicFrame>
        <p:nvGraphicFramePr>
          <p:cNvPr id="5" name="Table 4">
            <a:extLst>
              <a:ext uri="{FF2B5EF4-FFF2-40B4-BE49-F238E27FC236}">
                <a16:creationId xmlns:a16="http://schemas.microsoft.com/office/drawing/2014/main" id="{1A28E0EE-1254-963F-6E13-1F6E4703A2BC}"/>
              </a:ext>
            </a:extLst>
          </p:cNvPr>
          <p:cNvGraphicFramePr>
            <a:graphicFrameLocks noGrp="1"/>
          </p:cNvGraphicFramePr>
          <p:nvPr>
            <p:extLst>
              <p:ext uri="{D42A27DB-BD31-4B8C-83A1-F6EECF244321}">
                <p14:modId xmlns:p14="http://schemas.microsoft.com/office/powerpoint/2010/main" val="1936488073"/>
              </p:ext>
            </p:extLst>
          </p:nvPr>
        </p:nvGraphicFramePr>
        <p:xfrm>
          <a:off x="6096000" y="1026166"/>
          <a:ext cx="5301883" cy="4645016"/>
        </p:xfrm>
        <a:graphic>
          <a:graphicData uri="http://schemas.openxmlformats.org/drawingml/2006/table">
            <a:tbl>
              <a:tblPr firstRow="1" bandRow="1">
                <a:tableStyleId>{E8B1032C-EA38-4F05-BA0D-38AFFFC7BED3}</a:tableStyleId>
              </a:tblPr>
              <a:tblGrid>
                <a:gridCol w="1814286">
                  <a:extLst>
                    <a:ext uri="{9D8B030D-6E8A-4147-A177-3AD203B41FA5}">
                      <a16:colId xmlns:a16="http://schemas.microsoft.com/office/drawing/2014/main" val="20000"/>
                    </a:ext>
                  </a:extLst>
                </a:gridCol>
                <a:gridCol w="3487597">
                  <a:extLst>
                    <a:ext uri="{9D8B030D-6E8A-4147-A177-3AD203B41FA5}">
                      <a16:colId xmlns:a16="http://schemas.microsoft.com/office/drawing/2014/main" val="20001"/>
                    </a:ext>
                  </a:extLst>
                </a:gridCol>
              </a:tblGrid>
              <a:tr h="354206">
                <a:tc gridSpan="2">
                  <a:txBody>
                    <a:bodyPr/>
                    <a:lstStyle/>
                    <a:p>
                      <a:pPr algn="ctr"/>
                      <a:r>
                        <a:rPr lang="en-US" sz="1600" b="1" dirty="0">
                          <a:solidFill>
                            <a:schemeClr val="bg1"/>
                          </a:solidFill>
                          <a:latin typeface="Arial" panose="020B0604020202020204" pitchFamily="34" charset="0"/>
                          <a:cs typeface="Arial" panose="020B0604020202020204" pitchFamily="34" charset="0"/>
                        </a:rPr>
                        <a:t>Key Statistics</a:t>
                      </a:r>
                    </a:p>
                  </a:txBody>
                  <a:tcPr anchor="ctr">
                    <a:solidFill>
                      <a:schemeClr val="accent1"/>
                    </a:solidFill>
                  </a:tcPr>
                </a:tc>
                <a:tc hMerge="1">
                  <a:txBody>
                    <a:bodyPr/>
                    <a:lstStyle/>
                    <a:p>
                      <a:pPr algn="ctr"/>
                      <a:r>
                        <a:rPr lang="en-US" sz="1600" b="1" dirty="0">
                          <a:latin typeface="Tw Cen MT" panose="020B0602020104020603" pitchFamily="34" charset="0"/>
                        </a:rPr>
                        <a:t>PHED OVERVIEW</a:t>
                      </a:r>
                    </a:p>
                  </a:txBody>
                  <a:tcPr anchor="ctr"/>
                </a:tc>
                <a:extLst>
                  <a:ext uri="{0D108BD9-81ED-4DB2-BD59-A6C34878D82A}">
                    <a16:rowId xmlns:a16="http://schemas.microsoft.com/office/drawing/2014/main" val="10001"/>
                  </a:ext>
                </a:extLst>
              </a:tr>
              <a:tr h="850764">
                <a:tc>
                  <a:txBody>
                    <a:bodyPr/>
                    <a:lstStyle/>
                    <a:p>
                      <a:pPr algn="l"/>
                      <a:r>
                        <a:rPr lang="en-US" sz="1600" b="1" dirty="0">
                          <a:latin typeface="Arial" panose="020B0604020202020204" pitchFamily="34" charset="0"/>
                          <a:cs typeface="Arial" panose="020B0604020202020204" pitchFamily="34" charset="0"/>
                        </a:rPr>
                        <a:t>Core Business</a:t>
                      </a:r>
                    </a:p>
                  </a:txBody>
                  <a:tcPr anchor="ctr">
                    <a:solidFill>
                      <a:schemeClr val="accent1">
                        <a:alpha val="20000"/>
                      </a:schemeClr>
                    </a:solidFill>
                  </a:tcPr>
                </a:tc>
                <a:tc>
                  <a:txBody>
                    <a:bodyPr/>
                    <a:lstStyle/>
                    <a:p>
                      <a:pPr algn="l"/>
                      <a:r>
                        <a:rPr lang="en-US" sz="1600" b="1" dirty="0">
                          <a:latin typeface="Arial" panose="020B0604020202020204" pitchFamily="34" charset="0"/>
                          <a:cs typeface="Arial" panose="020B0604020202020204" pitchFamily="34" charset="0"/>
                        </a:rPr>
                        <a:t>Distribution of</a:t>
                      </a:r>
                      <a:r>
                        <a:rPr lang="en-US" sz="1600" b="1" baseline="0" dirty="0">
                          <a:latin typeface="Arial" panose="020B0604020202020204" pitchFamily="34" charset="0"/>
                          <a:cs typeface="Arial" panose="020B0604020202020204" pitchFamily="34" charset="0"/>
                        </a:rPr>
                        <a:t> electricity in </a:t>
                      </a:r>
                    </a:p>
                    <a:p>
                      <a:pPr algn="l"/>
                      <a:r>
                        <a:rPr lang="en-US" sz="1600" b="1" baseline="0" dirty="0" err="1">
                          <a:latin typeface="Arial" panose="020B0604020202020204" pitchFamily="34" charset="0"/>
                          <a:cs typeface="Arial" panose="020B0604020202020204" pitchFamily="34" charset="0"/>
                        </a:rPr>
                        <a:t>Akwa</a:t>
                      </a:r>
                      <a:r>
                        <a:rPr lang="en-US" sz="1600" b="1" baseline="0" dirty="0">
                          <a:latin typeface="Arial" panose="020B0604020202020204" pitchFamily="34" charset="0"/>
                          <a:cs typeface="Arial" panose="020B0604020202020204" pitchFamily="34" charset="0"/>
                        </a:rPr>
                        <a:t>-Ibom, Bayelsa, Cross River and Rivers States.</a:t>
                      </a:r>
                      <a:endParaRPr lang="en-US" sz="1600" b="1" dirty="0">
                        <a:latin typeface="Arial" panose="020B0604020202020204" pitchFamily="34" charset="0"/>
                        <a:cs typeface="Arial" panose="020B0604020202020204" pitchFamily="34" charset="0"/>
                      </a:endParaRPr>
                    </a:p>
                  </a:txBody>
                  <a:tcPr anchor="ctr">
                    <a:solidFill>
                      <a:schemeClr val="accent1">
                        <a:alpha val="20000"/>
                      </a:schemeClr>
                    </a:solidFill>
                  </a:tcPr>
                </a:tc>
                <a:extLst>
                  <a:ext uri="{0D108BD9-81ED-4DB2-BD59-A6C34878D82A}">
                    <a16:rowId xmlns:a16="http://schemas.microsoft.com/office/drawing/2014/main" val="10002"/>
                  </a:ext>
                </a:extLst>
              </a:tr>
              <a:tr h="1115220">
                <a:tc>
                  <a:txBody>
                    <a:bodyPr/>
                    <a:lstStyle/>
                    <a:p>
                      <a:pPr algn="l"/>
                      <a:r>
                        <a:rPr lang="en-US" sz="1600" b="1" dirty="0">
                          <a:solidFill>
                            <a:schemeClr val="bg1"/>
                          </a:solidFill>
                          <a:latin typeface="Arial" panose="020B0604020202020204" pitchFamily="34" charset="0"/>
                          <a:cs typeface="Arial" panose="020B0604020202020204" pitchFamily="34" charset="0"/>
                        </a:rPr>
                        <a:t>Operating Regions</a:t>
                      </a:r>
                    </a:p>
                  </a:txBody>
                  <a:tcPr anchor="ctr">
                    <a:solidFill>
                      <a:schemeClr val="accent1"/>
                    </a:solidFill>
                  </a:tcPr>
                </a:tc>
                <a:tc>
                  <a:txBody>
                    <a:bodyPr/>
                    <a:lstStyle/>
                    <a:p>
                      <a:pPr algn="l"/>
                      <a:r>
                        <a:rPr lang="en-US" sz="1600" b="1" dirty="0">
                          <a:solidFill>
                            <a:schemeClr val="bg1"/>
                          </a:solidFill>
                          <a:latin typeface="Arial" panose="020B0604020202020204" pitchFamily="34" charset="0"/>
                          <a:cs typeface="Arial" panose="020B0604020202020204" pitchFamily="34" charset="0"/>
                        </a:rPr>
                        <a:t>11 Regions </a:t>
                      </a:r>
                    </a:p>
                    <a:p>
                      <a:pPr algn="l"/>
                      <a:r>
                        <a:rPr lang="en-US" sz="1600" b="1" dirty="0">
                          <a:solidFill>
                            <a:schemeClr val="bg1"/>
                          </a:solidFill>
                          <a:latin typeface="Arial" panose="020B0604020202020204" pitchFamily="34" charset="0"/>
                          <a:cs typeface="Arial" panose="020B0604020202020204" pitchFamily="34" charset="0"/>
                        </a:rPr>
                        <a:t>(1 – Bayelsa, 6 – Rivers, 2- </a:t>
                      </a:r>
                      <a:r>
                        <a:rPr lang="en-US" sz="1600" b="1" dirty="0" err="1">
                          <a:solidFill>
                            <a:schemeClr val="bg1"/>
                          </a:solidFill>
                          <a:latin typeface="Arial" panose="020B0604020202020204" pitchFamily="34" charset="0"/>
                          <a:cs typeface="Arial" panose="020B0604020202020204" pitchFamily="34" charset="0"/>
                        </a:rPr>
                        <a:t>Akwa</a:t>
                      </a:r>
                      <a:r>
                        <a:rPr lang="en-US" sz="1600" b="1" dirty="0">
                          <a:solidFill>
                            <a:schemeClr val="bg1"/>
                          </a:solidFill>
                          <a:latin typeface="Arial" panose="020B0604020202020204" pitchFamily="34" charset="0"/>
                          <a:cs typeface="Arial" panose="020B0604020202020204" pitchFamily="34" charset="0"/>
                        </a:rPr>
                        <a:t>-Ibom,</a:t>
                      </a:r>
                    </a:p>
                    <a:p>
                      <a:pPr algn="l"/>
                      <a:r>
                        <a:rPr lang="en-US" sz="1600" b="1" dirty="0">
                          <a:solidFill>
                            <a:schemeClr val="bg1"/>
                          </a:solidFill>
                          <a:latin typeface="Arial" panose="020B0604020202020204" pitchFamily="34" charset="0"/>
                          <a:cs typeface="Arial" panose="020B0604020202020204" pitchFamily="34" charset="0"/>
                        </a:rPr>
                        <a:t>2 – Cross River)</a:t>
                      </a:r>
                    </a:p>
                  </a:txBody>
                  <a:tcPr anchor="ctr">
                    <a:solidFill>
                      <a:schemeClr val="accent1"/>
                    </a:solidFill>
                  </a:tcPr>
                </a:tc>
                <a:extLst>
                  <a:ext uri="{0D108BD9-81ED-4DB2-BD59-A6C34878D82A}">
                    <a16:rowId xmlns:a16="http://schemas.microsoft.com/office/drawing/2014/main" val="4022390089"/>
                  </a:ext>
                </a:extLst>
              </a:tr>
              <a:tr h="655715">
                <a:tc>
                  <a:txBody>
                    <a:bodyPr/>
                    <a:lstStyle/>
                    <a:p>
                      <a:pPr algn="l"/>
                      <a:r>
                        <a:rPr lang="en-US" sz="1600" b="1" dirty="0">
                          <a:latin typeface="Arial" panose="020B0604020202020204" pitchFamily="34" charset="0"/>
                          <a:cs typeface="Arial" panose="020B0604020202020204" pitchFamily="34" charset="0"/>
                        </a:rPr>
                        <a:t>Total Service</a:t>
                      </a:r>
                      <a:r>
                        <a:rPr lang="en-US" sz="1600" b="1" baseline="0" dirty="0">
                          <a:latin typeface="Arial" panose="020B0604020202020204" pitchFamily="34" charset="0"/>
                          <a:cs typeface="Arial" panose="020B0604020202020204" pitchFamily="34" charset="0"/>
                        </a:rPr>
                        <a:t> Area</a:t>
                      </a:r>
                      <a:endParaRPr lang="en-US" sz="1600" b="1" dirty="0">
                        <a:latin typeface="Arial" panose="020B0604020202020204" pitchFamily="34" charset="0"/>
                        <a:cs typeface="Arial" panose="020B0604020202020204" pitchFamily="34" charset="0"/>
                      </a:endParaRPr>
                    </a:p>
                  </a:txBody>
                  <a:tcPr anchor="ctr">
                    <a:solidFill>
                      <a:schemeClr val="accent1">
                        <a:alpha val="20000"/>
                      </a:schemeClr>
                    </a:solidFill>
                  </a:tcPr>
                </a:tc>
                <a:tc>
                  <a:txBody>
                    <a:bodyPr/>
                    <a:lstStyle/>
                    <a:p>
                      <a:pPr algn="l"/>
                      <a:r>
                        <a:rPr lang="en-US" sz="1600" b="1" dirty="0">
                          <a:latin typeface="Arial" panose="020B0604020202020204" pitchFamily="34" charset="0"/>
                          <a:cs typeface="Arial" panose="020B0604020202020204" pitchFamily="34" charset="0"/>
                        </a:rPr>
                        <a:t>49,087 </a:t>
                      </a:r>
                      <a:r>
                        <a:rPr lang="en-US" sz="1600" b="1" dirty="0" err="1">
                          <a:latin typeface="Arial" panose="020B0604020202020204" pitchFamily="34" charset="0"/>
                          <a:cs typeface="Arial" panose="020B0604020202020204" pitchFamily="34" charset="0"/>
                        </a:rPr>
                        <a:t>sq</a:t>
                      </a:r>
                      <a:r>
                        <a:rPr lang="en-US" sz="1600" b="1" dirty="0">
                          <a:latin typeface="Arial" panose="020B0604020202020204" pitchFamily="34" charset="0"/>
                          <a:cs typeface="Arial" panose="020B0604020202020204" pitchFamily="34" charset="0"/>
                        </a:rPr>
                        <a:t> Km</a:t>
                      </a:r>
                    </a:p>
                  </a:txBody>
                  <a:tcPr anchor="ctr">
                    <a:solidFill>
                      <a:schemeClr val="accent1">
                        <a:alpha val="20000"/>
                      </a:schemeClr>
                    </a:solidFill>
                  </a:tcPr>
                </a:tc>
                <a:extLst>
                  <a:ext uri="{0D108BD9-81ED-4DB2-BD59-A6C34878D82A}">
                    <a16:rowId xmlns:a16="http://schemas.microsoft.com/office/drawing/2014/main" val="10003"/>
                  </a:ext>
                </a:extLst>
              </a:tr>
              <a:tr h="1050818">
                <a:tc>
                  <a:txBody>
                    <a:bodyPr/>
                    <a:lstStyle/>
                    <a:p>
                      <a:pPr algn="l"/>
                      <a:r>
                        <a:rPr lang="en-US" sz="1600" b="1" dirty="0">
                          <a:solidFill>
                            <a:schemeClr val="bg1"/>
                          </a:solidFill>
                          <a:latin typeface="Arial" panose="020B0604020202020204" pitchFamily="34" charset="0"/>
                          <a:cs typeface="Arial" panose="020B0604020202020204" pitchFamily="34" charset="0"/>
                        </a:rPr>
                        <a:t>Average Customer (Active/Inactive) Population</a:t>
                      </a:r>
                    </a:p>
                  </a:txBody>
                  <a:tcPr anchor="ctr">
                    <a:solidFill>
                      <a:schemeClr val="accent1"/>
                    </a:solidFill>
                  </a:tcPr>
                </a:tc>
                <a:tc>
                  <a:txBody>
                    <a:bodyPr/>
                    <a:lstStyle/>
                    <a:p>
                      <a:pPr algn="l"/>
                      <a:r>
                        <a:rPr lang="en-US" sz="1600" b="1" dirty="0">
                          <a:latin typeface="Arial" panose="020B0604020202020204" pitchFamily="34" charset="0"/>
                          <a:cs typeface="Arial" panose="020B0604020202020204" pitchFamily="34" charset="0"/>
                        </a:rPr>
                        <a:t> </a:t>
                      </a:r>
                      <a:r>
                        <a:rPr lang="en-US" sz="1600" b="1" dirty="0">
                          <a:solidFill>
                            <a:schemeClr val="bg1"/>
                          </a:solidFill>
                          <a:latin typeface="Arial" panose="020B0604020202020204" pitchFamily="34" charset="0"/>
                          <a:cs typeface="Arial" panose="020B0604020202020204" pitchFamily="34" charset="0"/>
                        </a:rPr>
                        <a:t>725,058 </a:t>
                      </a:r>
                    </a:p>
                  </a:txBody>
                  <a:tcPr anchor="ctr">
                    <a:solidFill>
                      <a:schemeClr val="accent1"/>
                    </a:solidFill>
                  </a:tcPr>
                </a:tc>
                <a:extLst>
                  <a:ext uri="{0D108BD9-81ED-4DB2-BD59-A6C34878D82A}">
                    <a16:rowId xmlns:a16="http://schemas.microsoft.com/office/drawing/2014/main" val="10004"/>
                  </a:ext>
                </a:extLst>
              </a:tr>
              <a:tr h="602311">
                <a:tc>
                  <a:txBody>
                    <a:bodyPr/>
                    <a:lstStyle/>
                    <a:p>
                      <a:pPr algn="l"/>
                      <a:r>
                        <a:rPr lang="en-US" sz="1600" b="1" dirty="0">
                          <a:latin typeface="Arial" panose="020B0604020202020204" pitchFamily="34" charset="0"/>
                          <a:cs typeface="Arial" panose="020B0604020202020204" pitchFamily="34" charset="0"/>
                        </a:rPr>
                        <a:t>Staff Strength </a:t>
                      </a:r>
                    </a:p>
                  </a:txBody>
                  <a:tcPr anchor="ctr">
                    <a:solidFill>
                      <a:schemeClr val="accent1">
                        <a:alpha val="20000"/>
                      </a:schemeClr>
                    </a:solidFill>
                  </a:tcPr>
                </a:tc>
                <a:tc>
                  <a:txBody>
                    <a:bodyPr/>
                    <a:lstStyle/>
                    <a:p>
                      <a:pPr algn="l"/>
                      <a:r>
                        <a:rPr lang="en-US" sz="1600" b="1" dirty="0">
                          <a:latin typeface="Arial" panose="020B0604020202020204" pitchFamily="34" charset="0"/>
                          <a:cs typeface="Arial" panose="020B0604020202020204" pitchFamily="34" charset="0"/>
                        </a:rPr>
                        <a:t>2,466</a:t>
                      </a:r>
                    </a:p>
                  </a:txBody>
                  <a:tcPr anchor="ctr">
                    <a:solidFill>
                      <a:schemeClr val="accent1">
                        <a:alpha val="20000"/>
                      </a:schemeClr>
                    </a:solidFill>
                  </a:tcPr>
                </a:tc>
                <a:extLst>
                  <a:ext uri="{0D108BD9-81ED-4DB2-BD59-A6C34878D82A}">
                    <a16:rowId xmlns:a16="http://schemas.microsoft.com/office/drawing/2014/main" val="10005"/>
                  </a:ext>
                </a:extLst>
              </a:tr>
            </a:tbl>
          </a:graphicData>
        </a:graphic>
      </p:graphicFrame>
      <p:sp>
        <p:nvSpPr>
          <p:cNvPr id="6" name="object 5">
            <a:extLst>
              <a:ext uri="{FF2B5EF4-FFF2-40B4-BE49-F238E27FC236}">
                <a16:creationId xmlns:a16="http://schemas.microsoft.com/office/drawing/2014/main" id="{59345CCD-CAAF-B53B-C758-07EBC831E644}"/>
              </a:ext>
            </a:extLst>
          </p:cNvPr>
          <p:cNvSpPr/>
          <p:nvPr/>
        </p:nvSpPr>
        <p:spPr>
          <a:xfrm>
            <a:off x="1182887" y="946762"/>
            <a:ext cx="3806742" cy="2617714"/>
          </a:xfrm>
          <a:prstGeom prst="rect">
            <a:avLst/>
          </a:prstGeom>
          <a:blipFill>
            <a:blip r:embed="rId3" cstate="print">
              <a:extLst>
                <a:ext uri="{BEBA8EAE-BF5A-486C-A8C5-ECC9F3942E4B}">
                  <a14:imgProps xmlns:a14="http://schemas.microsoft.com/office/drawing/2010/main">
                    <a14:imgLayer r:embed="rId4">
                      <a14:imgEffect>
                        <a14:backgroundRemoval t="2250" b="100000" l="1575" r="98898">
                          <a14:foregroundMark x1="58268" y1="7000" x2="58268" y2="7000"/>
                          <a14:foregroundMark x1="79370" y1="28000" x2="79370" y2="28000"/>
                          <a14:foregroundMark x1="59213" y1="70000" x2="59213" y2="70000"/>
                          <a14:foregroundMark x1="33228" y1="81250" x2="12598" y2="85250"/>
                        </a14:backgroundRemoval>
                      </a14:imgEffect>
                    </a14:imgLayer>
                  </a14:imgProps>
                </a:ext>
              </a:extLst>
            </a:blip>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Helvetica"/>
              <a:sym typeface="Calibri"/>
            </a:endParaRPr>
          </a:p>
        </p:txBody>
      </p:sp>
      <p:sp>
        <p:nvSpPr>
          <p:cNvPr id="7" name="In 2000, NEPA operating as a state-owned electricity supplier oversaw power generation, transmission and distribution. This regime, however, was characterized by unstable and unreliable electric power supply in the country">
            <a:extLst>
              <a:ext uri="{FF2B5EF4-FFF2-40B4-BE49-F238E27FC236}">
                <a16:creationId xmlns:a16="http://schemas.microsoft.com/office/drawing/2014/main" id="{ECB59489-25BD-CF6B-C321-A95F5E0651A9}"/>
              </a:ext>
            </a:extLst>
          </p:cNvPr>
          <p:cNvSpPr txBox="1"/>
          <p:nvPr/>
        </p:nvSpPr>
        <p:spPr>
          <a:xfrm>
            <a:off x="1055124" y="3482864"/>
            <a:ext cx="4062269" cy="34014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just">
              <a:defRPr sz="1400">
                <a:latin typeface="Arial"/>
                <a:ea typeface="Arial"/>
                <a:cs typeface="Arial"/>
                <a:sym typeface="Arial"/>
              </a:defRPr>
            </a:lvl1pPr>
          </a:lstStyle>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Unbundling to PHED: 2013</a:t>
            </a:r>
          </a:p>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Main Shareholder: 4Power Consortium Ltd</a:t>
            </a:r>
          </a:p>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Transmission Station: 16</a:t>
            </a:r>
          </a:p>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Load Capacity: 2,716,534MW/Year</a:t>
            </a:r>
          </a:p>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MYTO Allocation of Energy: 6.5%</a:t>
            </a:r>
          </a:p>
          <a:p>
            <a:pPr marL="285750" marR="0" lvl="0" indent="-285750" algn="just" defTabSz="914400" rtl="0" eaLnBrk="1" fontAlgn="auto" latinLnBrk="0" hangingPunct="0">
              <a:lnSpc>
                <a:spcPct val="150000"/>
              </a:lnSpc>
              <a:spcBef>
                <a:spcPts val="0"/>
              </a:spcBef>
              <a:spcAft>
                <a:spcPts val="1200"/>
              </a:spcAft>
              <a:buClrTx/>
              <a:buSzTx/>
              <a:buFont typeface="Wingdings" panose="05000000000000000000" pitchFamily="2" charset="2"/>
              <a:buChar char="Ø"/>
              <a:tabLst/>
              <a:defRPr/>
            </a:pPr>
            <a:r>
              <a:rPr kumimoji="0" lang="en-US" sz="1600" b="0" i="0" u="none" strike="noStrike" kern="0" cap="none" spc="0" normalizeH="0" baseline="0" noProof="0" dirty="0">
                <a:ln>
                  <a:noFill/>
                </a:ln>
                <a:solidFill>
                  <a:srgbClr val="000000"/>
                </a:solidFill>
                <a:effectLst/>
                <a:uLnTx/>
                <a:uFillTx/>
                <a:latin typeface="Arial"/>
                <a:cs typeface="Arial"/>
                <a:sym typeface="Arial"/>
              </a:rPr>
              <a:t>Actual Energy Offtake: 7%</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TextBox 7"/>
          <p:cNvSpPr txBox="1"/>
          <p:nvPr/>
        </p:nvSpPr>
        <p:spPr>
          <a:xfrm>
            <a:off x="566928" y="329184"/>
            <a:ext cx="11228832" cy="707886"/>
          </a:xfrm>
          <a:prstGeom prst="rect">
            <a:avLst/>
          </a:prstGeom>
          <a:noFill/>
        </p:spPr>
        <p:txBody>
          <a:bodyPr wrap="square" rtlCol="0">
            <a:spAutoFit/>
          </a:bodyPr>
          <a:lstStyle/>
          <a:p>
            <a:pPr algn="ctr"/>
            <a:r>
              <a:rPr lang="en-US" sz="4000" b="1" dirty="0"/>
              <a:t>About PHED – Key Facts</a:t>
            </a:r>
            <a:endParaRPr lang="en-US" sz="4000" dirty="0"/>
          </a:p>
        </p:txBody>
      </p:sp>
      <p:pic>
        <p:nvPicPr>
          <p:cNvPr id="10" name="Picture 9" descr="A blue and green logo&#10;&#10;Description automatically generated">
            <a:extLst>
              <a:ext uri="{FF2B5EF4-FFF2-40B4-BE49-F238E27FC236}">
                <a16:creationId xmlns:a16="http://schemas.microsoft.com/office/drawing/2014/main" id="{FB44446D-68D8-11B7-AB37-DCEB01A5B25C}"/>
              </a:ext>
            </a:extLst>
          </p:cNvPr>
          <p:cNvPicPr>
            <a:picLocks noChangeAspect="1"/>
          </p:cNvPicPr>
          <p:nvPr/>
        </p:nvPicPr>
        <p:blipFill>
          <a:blip r:embed="rId5"/>
          <a:stretch>
            <a:fillRect/>
          </a:stretch>
        </p:blipFill>
        <p:spPr>
          <a:xfrm>
            <a:off x="8206799" y="5766967"/>
            <a:ext cx="3985202" cy="1036171"/>
          </a:xfrm>
          <a:prstGeom prst="rect">
            <a:avLst/>
          </a:prstGeom>
        </p:spPr>
      </p:pic>
    </p:spTree>
    <p:extLst>
      <p:ext uri="{BB962C8B-B14F-4D97-AF65-F5344CB8AC3E}">
        <p14:creationId xmlns:p14="http://schemas.microsoft.com/office/powerpoint/2010/main" val="78583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0825"/>
            <a:ext cx="10515600" cy="485775"/>
          </a:xfrm>
        </p:spPr>
        <p:txBody>
          <a:bodyPr>
            <a:normAutofit fontScale="90000"/>
          </a:bodyPr>
          <a:lstStyle/>
          <a:p>
            <a:pPr algn="ctr"/>
            <a:r>
              <a:rPr lang="en-US" b="1" dirty="0">
                <a:solidFill>
                  <a:srgbClr val="002060"/>
                </a:solidFill>
              </a:rPr>
              <a:t>About PHED – Activity Overview</a:t>
            </a:r>
            <a:endParaRPr lang="en-US" dirty="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900"/>
            <a:ext cx="12192000" cy="6007100"/>
          </a:xfrm>
          <a:prstGeom prst="rect">
            <a:avLst/>
          </a:prstGeom>
        </p:spPr>
      </p:pic>
      <p:grpSp>
        <p:nvGrpSpPr>
          <p:cNvPr id="6" name="Group 5">
            <a:extLst>
              <a:ext uri="{FF2B5EF4-FFF2-40B4-BE49-F238E27FC236}">
                <a16:creationId xmlns:a16="http://schemas.microsoft.com/office/drawing/2014/main" id="{A9B097F5-5BE1-E101-AFB8-BAC9123E878A}"/>
              </a:ext>
            </a:extLst>
          </p:cNvPr>
          <p:cNvGrpSpPr/>
          <p:nvPr/>
        </p:nvGrpSpPr>
        <p:grpSpPr>
          <a:xfrm>
            <a:off x="6154260" y="903869"/>
            <a:ext cx="5381085" cy="5019766"/>
            <a:chOff x="173077" y="748415"/>
            <a:chExt cx="5950982" cy="5361170"/>
          </a:xfrm>
        </p:grpSpPr>
        <p:grpSp>
          <p:nvGrpSpPr>
            <p:cNvPr id="7" name="Group 6">
              <a:extLst>
                <a:ext uri="{FF2B5EF4-FFF2-40B4-BE49-F238E27FC236}">
                  <a16:creationId xmlns:a16="http://schemas.microsoft.com/office/drawing/2014/main" id="{E605C5B6-F53F-CAED-412B-4B46FD799EA5}"/>
                </a:ext>
              </a:extLst>
            </p:cNvPr>
            <p:cNvGrpSpPr/>
            <p:nvPr/>
          </p:nvGrpSpPr>
          <p:grpSpPr>
            <a:xfrm>
              <a:off x="173077" y="748415"/>
              <a:ext cx="5922923" cy="5361170"/>
              <a:chOff x="6197896" y="767507"/>
              <a:chExt cx="5922923" cy="5361170"/>
            </a:xfrm>
          </p:grpSpPr>
          <p:grpSp>
            <p:nvGrpSpPr>
              <p:cNvPr id="25" name="Group 24">
                <a:extLst>
                  <a:ext uri="{FF2B5EF4-FFF2-40B4-BE49-F238E27FC236}">
                    <a16:creationId xmlns:a16="http://schemas.microsoft.com/office/drawing/2014/main" id="{57ADD4D0-F3E6-75DC-5F2D-1AB24E22973B}"/>
                  </a:ext>
                </a:extLst>
              </p:cNvPr>
              <p:cNvGrpSpPr/>
              <p:nvPr/>
            </p:nvGrpSpPr>
            <p:grpSpPr>
              <a:xfrm>
                <a:off x="6197896" y="767507"/>
                <a:ext cx="5630409" cy="5361170"/>
                <a:chOff x="180911" y="827595"/>
                <a:chExt cx="4699370" cy="4600174"/>
              </a:xfrm>
            </p:grpSpPr>
            <p:grpSp>
              <p:nvGrpSpPr>
                <p:cNvPr id="28" name="Group 27">
                  <a:extLst>
                    <a:ext uri="{FF2B5EF4-FFF2-40B4-BE49-F238E27FC236}">
                      <a16:creationId xmlns:a16="http://schemas.microsoft.com/office/drawing/2014/main" id="{26A8C711-6716-355B-F075-FD7F4D0A142F}"/>
                    </a:ext>
                  </a:extLst>
                </p:cNvPr>
                <p:cNvGrpSpPr/>
                <p:nvPr/>
              </p:nvGrpSpPr>
              <p:grpSpPr>
                <a:xfrm>
                  <a:off x="180911" y="827595"/>
                  <a:ext cx="4699370" cy="4600174"/>
                  <a:chOff x="667704" y="903223"/>
                  <a:chExt cx="4302242" cy="4873356"/>
                </a:xfrm>
              </p:grpSpPr>
              <p:sp>
                <p:nvSpPr>
                  <p:cNvPr id="31" name="object 5">
                    <a:extLst>
                      <a:ext uri="{FF2B5EF4-FFF2-40B4-BE49-F238E27FC236}">
                        <a16:creationId xmlns:a16="http://schemas.microsoft.com/office/drawing/2014/main" id="{B2B47F6E-FB49-C603-61F1-4E8DEA58F003}"/>
                      </a:ext>
                    </a:extLst>
                  </p:cNvPr>
                  <p:cNvSpPr/>
                  <p:nvPr/>
                </p:nvSpPr>
                <p:spPr>
                  <a:xfrm>
                    <a:off x="1320800" y="903223"/>
                    <a:ext cx="3417823" cy="2050160"/>
                  </a:xfrm>
                  <a:prstGeom prst="rect">
                    <a:avLst/>
                  </a:prstGeom>
                  <a:blipFill>
                    <a:blip r:embed="rId3" cstate="print"/>
                    <a:stretch>
                      <a:fillRect/>
                    </a:stretch>
                  </a:blip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grpSp>
                <p:nvGrpSpPr>
                  <p:cNvPr id="32" name="Group 31">
                    <a:extLst>
                      <a:ext uri="{FF2B5EF4-FFF2-40B4-BE49-F238E27FC236}">
                        <a16:creationId xmlns:a16="http://schemas.microsoft.com/office/drawing/2014/main" id="{6EE61EDE-4150-20FD-AD00-C32D2888310B}"/>
                      </a:ext>
                    </a:extLst>
                  </p:cNvPr>
                  <p:cNvGrpSpPr/>
                  <p:nvPr/>
                </p:nvGrpSpPr>
                <p:grpSpPr>
                  <a:xfrm>
                    <a:off x="667704" y="1862819"/>
                    <a:ext cx="4302242" cy="3913760"/>
                    <a:chOff x="667704" y="1862819"/>
                    <a:chExt cx="4302242" cy="3913760"/>
                  </a:xfrm>
                </p:grpSpPr>
                <p:sp>
                  <p:nvSpPr>
                    <p:cNvPr id="33" name="object 6">
                      <a:extLst>
                        <a:ext uri="{FF2B5EF4-FFF2-40B4-BE49-F238E27FC236}">
                          <a16:creationId xmlns:a16="http://schemas.microsoft.com/office/drawing/2014/main" id="{2BF5717D-9A43-9A5A-5ED6-BC67E3246FEA}"/>
                        </a:ext>
                      </a:extLst>
                    </p:cNvPr>
                    <p:cNvSpPr/>
                    <p:nvPr/>
                  </p:nvSpPr>
                  <p:spPr>
                    <a:xfrm>
                      <a:off x="737996" y="2627144"/>
                      <a:ext cx="754172" cy="1689761"/>
                    </a:xfrm>
                    <a:custGeom>
                      <a:avLst/>
                      <a:gdLst/>
                      <a:ahLst/>
                      <a:cxnLst/>
                      <a:rect l="l" t="t" r="r" b="b"/>
                      <a:pathLst>
                        <a:path w="440689" h="888364">
                          <a:moveTo>
                            <a:pt x="7086" y="791845"/>
                          </a:moveTo>
                          <a:lnTo>
                            <a:pt x="1028" y="795401"/>
                          </a:lnTo>
                          <a:lnTo>
                            <a:pt x="0" y="799211"/>
                          </a:lnTo>
                          <a:lnTo>
                            <a:pt x="51701" y="887857"/>
                          </a:lnTo>
                          <a:lnTo>
                            <a:pt x="59042" y="875284"/>
                          </a:lnTo>
                          <a:lnTo>
                            <a:pt x="45351" y="875284"/>
                          </a:lnTo>
                          <a:lnTo>
                            <a:pt x="45309" y="851692"/>
                          </a:lnTo>
                          <a:lnTo>
                            <a:pt x="10972" y="792861"/>
                          </a:lnTo>
                          <a:lnTo>
                            <a:pt x="7086" y="791845"/>
                          </a:lnTo>
                          <a:close/>
                        </a:path>
                        <a:path w="440689" h="888364">
                          <a:moveTo>
                            <a:pt x="45351" y="851763"/>
                          </a:moveTo>
                          <a:lnTo>
                            <a:pt x="45351" y="875284"/>
                          </a:lnTo>
                          <a:lnTo>
                            <a:pt x="58115" y="875284"/>
                          </a:lnTo>
                          <a:lnTo>
                            <a:pt x="58115" y="872109"/>
                          </a:lnTo>
                          <a:lnTo>
                            <a:pt x="46215" y="872109"/>
                          </a:lnTo>
                          <a:lnTo>
                            <a:pt x="51716" y="862669"/>
                          </a:lnTo>
                          <a:lnTo>
                            <a:pt x="45351" y="851763"/>
                          </a:lnTo>
                          <a:close/>
                        </a:path>
                        <a:path w="440689" h="888364">
                          <a:moveTo>
                            <a:pt x="96342" y="791845"/>
                          </a:moveTo>
                          <a:lnTo>
                            <a:pt x="92405" y="792861"/>
                          </a:lnTo>
                          <a:lnTo>
                            <a:pt x="58115" y="851692"/>
                          </a:lnTo>
                          <a:lnTo>
                            <a:pt x="58115" y="875284"/>
                          </a:lnTo>
                          <a:lnTo>
                            <a:pt x="59042" y="875284"/>
                          </a:lnTo>
                          <a:lnTo>
                            <a:pt x="103454" y="799211"/>
                          </a:lnTo>
                          <a:lnTo>
                            <a:pt x="102438" y="795401"/>
                          </a:lnTo>
                          <a:lnTo>
                            <a:pt x="96342" y="791845"/>
                          </a:lnTo>
                          <a:close/>
                        </a:path>
                        <a:path w="440689" h="888364">
                          <a:moveTo>
                            <a:pt x="51716" y="862669"/>
                          </a:moveTo>
                          <a:lnTo>
                            <a:pt x="46215" y="872109"/>
                          </a:lnTo>
                          <a:lnTo>
                            <a:pt x="57226" y="872109"/>
                          </a:lnTo>
                          <a:lnTo>
                            <a:pt x="51716" y="862669"/>
                          </a:lnTo>
                          <a:close/>
                        </a:path>
                        <a:path w="440689" h="888364">
                          <a:moveTo>
                            <a:pt x="58115" y="851692"/>
                          </a:moveTo>
                          <a:lnTo>
                            <a:pt x="51716" y="862669"/>
                          </a:lnTo>
                          <a:lnTo>
                            <a:pt x="57226" y="872109"/>
                          </a:lnTo>
                          <a:lnTo>
                            <a:pt x="58115" y="872109"/>
                          </a:lnTo>
                          <a:lnTo>
                            <a:pt x="58115" y="851692"/>
                          </a:lnTo>
                          <a:close/>
                        </a:path>
                        <a:path w="440689" h="888364">
                          <a:moveTo>
                            <a:pt x="437845" y="0"/>
                          </a:moveTo>
                          <a:lnTo>
                            <a:pt x="48196" y="0"/>
                          </a:lnTo>
                          <a:lnTo>
                            <a:pt x="45351" y="2921"/>
                          </a:lnTo>
                          <a:lnTo>
                            <a:pt x="45351" y="851763"/>
                          </a:lnTo>
                          <a:lnTo>
                            <a:pt x="51716" y="862669"/>
                          </a:lnTo>
                          <a:lnTo>
                            <a:pt x="58073" y="851763"/>
                          </a:lnTo>
                          <a:lnTo>
                            <a:pt x="58115" y="12700"/>
                          </a:lnTo>
                          <a:lnTo>
                            <a:pt x="51701" y="12700"/>
                          </a:lnTo>
                          <a:lnTo>
                            <a:pt x="58115" y="6350"/>
                          </a:lnTo>
                          <a:lnTo>
                            <a:pt x="440639" y="6350"/>
                          </a:lnTo>
                          <a:lnTo>
                            <a:pt x="440639" y="2921"/>
                          </a:lnTo>
                          <a:lnTo>
                            <a:pt x="437845" y="0"/>
                          </a:lnTo>
                          <a:close/>
                        </a:path>
                        <a:path w="440689" h="888364">
                          <a:moveTo>
                            <a:pt x="427939" y="6350"/>
                          </a:moveTo>
                          <a:lnTo>
                            <a:pt x="427939" y="17018"/>
                          </a:lnTo>
                          <a:lnTo>
                            <a:pt x="440639" y="17018"/>
                          </a:lnTo>
                          <a:lnTo>
                            <a:pt x="440639" y="12700"/>
                          </a:lnTo>
                          <a:lnTo>
                            <a:pt x="434289" y="12700"/>
                          </a:lnTo>
                          <a:lnTo>
                            <a:pt x="427939" y="6350"/>
                          </a:lnTo>
                          <a:close/>
                        </a:path>
                        <a:path w="440689" h="888364">
                          <a:moveTo>
                            <a:pt x="58115" y="6350"/>
                          </a:moveTo>
                          <a:lnTo>
                            <a:pt x="51701" y="12700"/>
                          </a:lnTo>
                          <a:lnTo>
                            <a:pt x="58115" y="12700"/>
                          </a:lnTo>
                          <a:lnTo>
                            <a:pt x="58115" y="6350"/>
                          </a:lnTo>
                          <a:close/>
                        </a:path>
                        <a:path w="440689" h="888364">
                          <a:moveTo>
                            <a:pt x="427939" y="6350"/>
                          </a:moveTo>
                          <a:lnTo>
                            <a:pt x="58115" y="6350"/>
                          </a:lnTo>
                          <a:lnTo>
                            <a:pt x="58115" y="12700"/>
                          </a:lnTo>
                          <a:lnTo>
                            <a:pt x="427939" y="12700"/>
                          </a:lnTo>
                          <a:lnTo>
                            <a:pt x="427939" y="6350"/>
                          </a:lnTo>
                          <a:close/>
                        </a:path>
                        <a:path w="440689" h="888364">
                          <a:moveTo>
                            <a:pt x="440639" y="6350"/>
                          </a:moveTo>
                          <a:lnTo>
                            <a:pt x="427939" y="6350"/>
                          </a:lnTo>
                          <a:lnTo>
                            <a:pt x="434289" y="12700"/>
                          </a:lnTo>
                          <a:lnTo>
                            <a:pt x="440639" y="12700"/>
                          </a:lnTo>
                          <a:lnTo>
                            <a:pt x="440639" y="635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34" name="object 9">
                      <a:extLst>
                        <a:ext uri="{FF2B5EF4-FFF2-40B4-BE49-F238E27FC236}">
                          <a16:creationId xmlns:a16="http://schemas.microsoft.com/office/drawing/2014/main" id="{1808BB62-A222-2C57-EFE4-05A10F274FD5}"/>
                        </a:ext>
                      </a:extLst>
                    </p:cNvPr>
                    <p:cNvSpPr/>
                    <p:nvPr/>
                  </p:nvSpPr>
                  <p:spPr>
                    <a:xfrm>
                      <a:off x="1755103" y="2577126"/>
                      <a:ext cx="1022944" cy="3199453"/>
                    </a:xfrm>
                    <a:custGeom>
                      <a:avLst/>
                      <a:gdLst/>
                      <a:ahLst/>
                      <a:cxnLst/>
                      <a:rect l="l" t="t" r="r" b="b"/>
                      <a:pathLst>
                        <a:path w="896619" h="2339340">
                          <a:moveTo>
                            <a:pt x="7112" y="2242870"/>
                          </a:moveTo>
                          <a:lnTo>
                            <a:pt x="1015" y="2246401"/>
                          </a:lnTo>
                          <a:lnTo>
                            <a:pt x="0" y="2250287"/>
                          </a:lnTo>
                          <a:lnTo>
                            <a:pt x="51688" y="2338920"/>
                          </a:lnTo>
                          <a:lnTo>
                            <a:pt x="59027" y="2326335"/>
                          </a:lnTo>
                          <a:lnTo>
                            <a:pt x="45338" y="2326335"/>
                          </a:lnTo>
                          <a:lnTo>
                            <a:pt x="45338" y="2302877"/>
                          </a:lnTo>
                          <a:lnTo>
                            <a:pt x="10921" y="2243886"/>
                          </a:lnTo>
                          <a:lnTo>
                            <a:pt x="7112" y="2242870"/>
                          </a:lnTo>
                          <a:close/>
                        </a:path>
                        <a:path w="896619" h="2339340">
                          <a:moveTo>
                            <a:pt x="45338" y="2302877"/>
                          </a:moveTo>
                          <a:lnTo>
                            <a:pt x="45338" y="2326335"/>
                          </a:lnTo>
                          <a:lnTo>
                            <a:pt x="58038" y="2326335"/>
                          </a:lnTo>
                          <a:lnTo>
                            <a:pt x="58038" y="2323122"/>
                          </a:lnTo>
                          <a:lnTo>
                            <a:pt x="46227" y="2323122"/>
                          </a:lnTo>
                          <a:lnTo>
                            <a:pt x="51688" y="2313761"/>
                          </a:lnTo>
                          <a:lnTo>
                            <a:pt x="45338" y="2302877"/>
                          </a:lnTo>
                          <a:close/>
                        </a:path>
                        <a:path w="896619" h="2339340">
                          <a:moveTo>
                            <a:pt x="96265" y="2242870"/>
                          </a:moveTo>
                          <a:lnTo>
                            <a:pt x="92456" y="2243886"/>
                          </a:lnTo>
                          <a:lnTo>
                            <a:pt x="58038" y="2302877"/>
                          </a:lnTo>
                          <a:lnTo>
                            <a:pt x="58038" y="2326335"/>
                          </a:lnTo>
                          <a:lnTo>
                            <a:pt x="59027" y="2326335"/>
                          </a:lnTo>
                          <a:lnTo>
                            <a:pt x="103377" y="2250287"/>
                          </a:lnTo>
                          <a:lnTo>
                            <a:pt x="102362" y="2246401"/>
                          </a:lnTo>
                          <a:lnTo>
                            <a:pt x="96265" y="2242870"/>
                          </a:lnTo>
                          <a:close/>
                        </a:path>
                        <a:path w="896619" h="2339340">
                          <a:moveTo>
                            <a:pt x="51688" y="2313761"/>
                          </a:moveTo>
                          <a:lnTo>
                            <a:pt x="46227" y="2323122"/>
                          </a:lnTo>
                          <a:lnTo>
                            <a:pt x="57150" y="2323122"/>
                          </a:lnTo>
                          <a:lnTo>
                            <a:pt x="51688" y="2313761"/>
                          </a:lnTo>
                          <a:close/>
                        </a:path>
                        <a:path w="896619" h="2339340">
                          <a:moveTo>
                            <a:pt x="58038" y="2302877"/>
                          </a:moveTo>
                          <a:lnTo>
                            <a:pt x="51688" y="2313761"/>
                          </a:lnTo>
                          <a:lnTo>
                            <a:pt x="57150" y="2323122"/>
                          </a:lnTo>
                          <a:lnTo>
                            <a:pt x="58038" y="2323122"/>
                          </a:lnTo>
                          <a:lnTo>
                            <a:pt x="58038" y="2302877"/>
                          </a:lnTo>
                          <a:close/>
                        </a:path>
                        <a:path w="896619" h="2339340">
                          <a:moveTo>
                            <a:pt x="883538" y="430403"/>
                          </a:moveTo>
                          <a:lnTo>
                            <a:pt x="48132" y="430403"/>
                          </a:lnTo>
                          <a:lnTo>
                            <a:pt x="45338" y="433324"/>
                          </a:lnTo>
                          <a:lnTo>
                            <a:pt x="45338" y="2302877"/>
                          </a:lnTo>
                          <a:lnTo>
                            <a:pt x="51688" y="2313761"/>
                          </a:lnTo>
                          <a:lnTo>
                            <a:pt x="58038" y="2302877"/>
                          </a:lnTo>
                          <a:lnTo>
                            <a:pt x="58038" y="443103"/>
                          </a:lnTo>
                          <a:lnTo>
                            <a:pt x="51688" y="443103"/>
                          </a:lnTo>
                          <a:lnTo>
                            <a:pt x="58038" y="436753"/>
                          </a:lnTo>
                          <a:lnTo>
                            <a:pt x="883538" y="436753"/>
                          </a:lnTo>
                          <a:lnTo>
                            <a:pt x="883538" y="430403"/>
                          </a:lnTo>
                          <a:close/>
                        </a:path>
                        <a:path w="896619" h="2339340">
                          <a:moveTo>
                            <a:pt x="58038" y="436753"/>
                          </a:moveTo>
                          <a:lnTo>
                            <a:pt x="51688" y="443103"/>
                          </a:lnTo>
                          <a:lnTo>
                            <a:pt x="58038" y="443103"/>
                          </a:lnTo>
                          <a:lnTo>
                            <a:pt x="58038" y="436753"/>
                          </a:lnTo>
                          <a:close/>
                        </a:path>
                        <a:path w="896619" h="2339340">
                          <a:moveTo>
                            <a:pt x="896238" y="430403"/>
                          </a:moveTo>
                          <a:lnTo>
                            <a:pt x="889888" y="430403"/>
                          </a:lnTo>
                          <a:lnTo>
                            <a:pt x="883538" y="436753"/>
                          </a:lnTo>
                          <a:lnTo>
                            <a:pt x="58038" y="436753"/>
                          </a:lnTo>
                          <a:lnTo>
                            <a:pt x="58038" y="443103"/>
                          </a:lnTo>
                          <a:lnTo>
                            <a:pt x="893444" y="443103"/>
                          </a:lnTo>
                          <a:lnTo>
                            <a:pt x="896238" y="440309"/>
                          </a:lnTo>
                          <a:lnTo>
                            <a:pt x="896238" y="430403"/>
                          </a:lnTo>
                          <a:close/>
                        </a:path>
                        <a:path w="896619" h="2339340">
                          <a:moveTo>
                            <a:pt x="896238" y="0"/>
                          </a:moveTo>
                          <a:lnTo>
                            <a:pt x="883538" y="0"/>
                          </a:lnTo>
                          <a:lnTo>
                            <a:pt x="883538" y="436753"/>
                          </a:lnTo>
                          <a:lnTo>
                            <a:pt x="889888" y="430403"/>
                          </a:lnTo>
                          <a:lnTo>
                            <a:pt x="896238" y="430403"/>
                          </a:lnTo>
                          <a:lnTo>
                            <a:pt x="89623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35" name="object 13">
                      <a:extLst>
                        <a:ext uri="{FF2B5EF4-FFF2-40B4-BE49-F238E27FC236}">
                          <a16:creationId xmlns:a16="http://schemas.microsoft.com/office/drawing/2014/main" id="{64ADBAFC-5AB1-83A3-2B3C-96DB5F54760F}"/>
                        </a:ext>
                      </a:extLst>
                    </p:cNvPr>
                    <p:cNvSpPr txBox="1"/>
                    <p:nvPr/>
                  </p:nvSpPr>
                  <p:spPr>
                    <a:xfrm>
                      <a:off x="2160777" y="3703498"/>
                      <a:ext cx="102870"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36" name="object 15">
                      <a:extLst>
                        <a:ext uri="{FF2B5EF4-FFF2-40B4-BE49-F238E27FC236}">
                          <a16:creationId xmlns:a16="http://schemas.microsoft.com/office/drawing/2014/main" id="{DC14F4B0-43BB-F6D6-1BAD-862BE74BB81E}"/>
                        </a:ext>
                      </a:extLst>
                    </p:cNvPr>
                    <p:cNvSpPr txBox="1"/>
                    <p:nvPr/>
                  </p:nvSpPr>
                  <p:spPr>
                    <a:xfrm>
                      <a:off x="2147442" y="4080281"/>
                      <a:ext cx="102870"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37" name="object 17">
                      <a:extLst>
                        <a:ext uri="{FF2B5EF4-FFF2-40B4-BE49-F238E27FC236}">
                          <a16:creationId xmlns:a16="http://schemas.microsoft.com/office/drawing/2014/main" id="{9FDEF626-6382-6683-EABC-975CFDB77981}"/>
                        </a:ext>
                      </a:extLst>
                    </p:cNvPr>
                    <p:cNvSpPr txBox="1"/>
                    <p:nvPr/>
                  </p:nvSpPr>
                  <p:spPr>
                    <a:xfrm>
                      <a:off x="2145029" y="4846854"/>
                      <a:ext cx="102870"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38" name="object 19">
                      <a:extLst>
                        <a:ext uri="{FF2B5EF4-FFF2-40B4-BE49-F238E27FC236}">
                          <a16:creationId xmlns:a16="http://schemas.microsoft.com/office/drawing/2014/main" id="{743FB76F-AAE7-E07C-1BEA-55E88439339D}"/>
                        </a:ext>
                      </a:extLst>
                    </p:cNvPr>
                    <p:cNvSpPr txBox="1"/>
                    <p:nvPr/>
                  </p:nvSpPr>
                  <p:spPr>
                    <a:xfrm>
                      <a:off x="2140457" y="4470425"/>
                      <a:ext cx="102870"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39" name="object 21">
                      <a:extLst>
                        <a:ext uri="{FF2B5EF4-FFF2-40B4-BE49-F238E27FC236}">
                          <a16:creationId xmlns:a16="http://schemas.microsoft.com/office/drawing/2014/main" id="{1647170F-059B-EF17-7F21-FCC2ECC9899E}"/>
                        </a:ext>
                      </a:extLst>
                    </p:cNvPr>
                    <p:cNvSpPr txBox="1"/>
                    <p:nvPr/>
                  </p:nvSpPr>
                  <p:spPr>
                    <a:xfrm>
                      <a:off x="667704" y="4358024"/>
                      <a:ext cx="585166"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Bayelsa </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0" name="object 22">
                      <a:extLst>
                        <a:ext uri="{FF2B5EF4-FFF2-40B4-BE49-F238E27FC236}">
                          <a16:creationId xmlns:a16="http://schemas.microsoft.com/office/drawing/2014/main" id="{D7F6A2AF-BF05-AE3C-477F-A43E7DB5C729}"/>
                        </a:ext>
                      </a:extLst>
                    </p:cNvPr>
                    <p:cNvSpPr txBox="1"/>
                    <p:nvPr/>
                  </p:nvSpPr>
                  <p:spPr>
                    <a:xfrm>
                      <a:off x="2263647" y="3448001"/>
                      <a:ext cx="600329"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Alpha 1</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1" name="object 27">
                      <a:extLst>
                        <a:ext uri="{FF2B5EF4-FFF2-40B4-BE49-F238E27FC236}">
                          <a16:creationId xmlns:a16="http://schemas.microsoft.com/office/drawing/2014/main" id="{F125342B-8A70-D40E-650F-C1BE4C46AD64}"/>
                        </a:ext>
                      </a:extLst>
                    </p:cNvPr>
                    <p:cNvSpPr/>
                    <p:nvPr/>
                  </p:nvSpPr>
                  <p:spPr>
                    <a:xfrm>
                      <a:off x="1809987" y="3472025"/>
                      <a:ext cx="300355" cy="103505"/>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42" name="object 29">
                      <a:extLst>
                        <a:ext uri="{FF2B5EF4-FFF2-40B4-BE49-F238E27FC236}">
                          <a16:creationId xmlns:a16="http://schemas.microsoft.com/office/drawing/2014/main" id="{C37C6F97-28B9-842F-7C14-06E8DE772EEB}"/>
                        </a:ext>
                      </a:extLst>
                    </p:cNvPr>
                    <p:cNvSpPr/>
                    <p:nvPr/>
                  </p:nvSpPr>
                  <p:spPr>
                    <a:xfrm>
                      <a:off x="1815211" y="4614026"/>
                      <a:ext cx="300355" cy="103505"/>
                    </a:xfrm>
                    <a:custGeom>
                      <a:avLst/>
                      <a:gdLst/>
                      <a:ahLst/>
                      <a:cxnLst/>
                      <a:rect l="l" t="t" r="r" b="b"/>
                      <a:pathLst>
                        <a:path w="300355" h="103504">
                          <a:moveTo>
                            <a:pt x="274818" y="51701"/>
                          </a:moveTo>
                          <a:lnTo>
                            <a:pt x="204977" y="92430"/>
                          </a:lnTo>
                          <a:lnTo>
                            <a:pt x="203962" y="96329"/>
                          </a:lnTo>
                          <a:lnTo>
                            <a:pt x="207518" y="102387"/>
                          </a:lnTo>
                          <a:lnTo>
                            <a:pt x="211455" y="103403"/>
                          </a:lnTo>
                          <a:lnTo>
                            <a:pt x="289213" y="58051"/>
                          </a:lnTo>
                          <a:lnTo>
                            <a:pt x="287527" y="58051"/>
                          </a:lnTo>
                          <a:lnTo>
                            <a:pt x="287527" y="57188"/>
                          </a:lnTo>
                          <a:lnTo>
                            <a:pt x="284225" y="57188"/>
                          </a:lnTo>
                          <a:lnTo>
                            <a:pt x="274818" y="51701"/>
                          </a:lnTo>
                          <a:close/>
                        </a:path>
                        <a:path w="300355" h="103504">
                          <a:moveTo>
                            <a:pt x="263929" y="45351"/>
                          </a:moveTo>
                          <a:lnTo>
                            <a:pt x="0" y="45351"/>
                          </a:lnTo>
                          <a:lnTo>
                            <a:pt x="0" y="58051"/>
                          </a:lnTo>
                          <a:lnTo>
                            <a:pt x="263929" y="58051"/>
                          </a:lnTo>
                          <a:lnTo>
                            <a:pt x="274818" y="51701"/>
                          </a:lnTo>
                          <a:lnTo>
                            <a:pt x="263929" y="45351"/>
                          </a:lnTo>
                          <a:close/>
                        </a:path>
                        <a:path w="300355" h="103504">
                          <a:moveTo>
                            <a:pt x="289216" y="45351"/>
                          </a:moveTo>
                          <a:lnTo>
                            <a:pt x="287527" y="45351"/>
                          </a:lnTo>
                          <a:lnTo>
                            <a:pt x="287527" y="58051"/>
                          </a:lnTo>
                          <a:lnTo>
                            <a:pt x="289213" y="58051"/>
                          </a:lnTo>
                          <a:lnTo>
                            <a:pt x="300100" y="51701"/>
                          </a:lnTo>
                          <a:lnTo>
                            <a:pt x="289216" y="45351"/>
                          </a:lnTo>
                          <a:close/>
                        </a:path>
                        <a:path w="300355" h="103504">
                          <a:moveTo>
                            <a:pt x="284225" y="46215"/>
                          </a:moveTo>
                          <a:lnTo>
                            <a:pt x="274818" y="51701"/>
                          </a:lnTo>
                          <a:lnTo>
                            <a:pt x="284225" y="57188"/>
                          </a:lnTo>
                          <a:lnTo>
                            <a:pt x="284225" y="46215"/>
                          </a:lnTo>
                          <a:close/>
                        </a:path>
                        <a:path w="300355" h="103504">
                          <a:moveTo>
                            <a:pt x="287527" y="46215"/>
                          </a:moveTo>
                          <a:lnTo>
                            <a:pt x="284225" y="46215"/>
                          </a:lnTo>
                          <a:lnTo>
                            <a:pt x="284225" y="57188"/>
                          </a:lnTo>
                          <a:lnTo>
                            <a:pt x="287527" y="57188"/>
                          </a:lnTo>
                          <a:lnTo>
                            <a:pt x="287527" y="46215"/>
                          </a:lnTo>
                          <a:close/>
                        </a:path>
                        <a:path w="300355" h="103504">
                          <a:moveTo>
                            <a:pt x="211455" y="0"/>
                          </a:moveTo>
                          <a:lnTo>
                            <a:pt x="207518" y="1028"/>
                          </a:lnTo>
                          <a:lnTo>
                            <a:pt x="203962" y="7086"/>
                          </a:lnTo>
                          <a:lnTo>
                            <a:pt x="204977" y="10972"/>
                          </a:lnTo>
                          <a:lnTo>
                            <a:pt x="274818" y="51701"/>
                          </a:lnTo>
                          <a:lnTo>
                            <a:pt x="284225" y="46215"/>
                          </a:lnTo>
                          <a:lnTo>
                            <a:pt x="287527" y="46215"/>
                          </a:lnTo>
                          <a:lnTo>
                            <a:pt x="287527" y="45351"/>
                          </a:lnTo>
                          <a:lnTo>
                            <a:pt x="289216" y="45351"/>
                          </a:lnTo>
                          <a:lnTo>
                            <a:pt x="211455"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43" name="object 50">
                      <a:extLst>
                        <a:ext uri="{FF2B5EF4-FFF2-40B4-BE49-F238E27FC236}">
                          <a16:creationId xmlns:a16="http://schemas.microsoft.com/office/drawing/2014/main" id="{2533E1C0-9816-11AE-76F3-0814674E1E7A}"/>
                        </a:ext>
                      </a:extLst>
                    </p:cNvPr>
                    <p:cNvSpPr txBox="1"/>
                    <p:nvPr/>
                  </p:nvSpPr>
                  <p:spPr>
                    <a:xfrm>
                      <a:off x="1625346" y="2549635"/>
                      <a:ext cx="1537970" cy="24281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53415" marR="0" lvl="0" indent="0" algn="l" defTabSz="914400" rtl="0" eaLnBrk="1" fontAlgn="auto" latinLnBrk="0" hangingPunct="1">
                        <a:lnSpc>
                          <a:spcPts val="111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a:p>
                      <a:pPr marL="12700" marR="0" lvl="0" indent="0" algn="l" defTabSz="914400" rtl="0" eaLnBrk="1" fontAlgn="auto" latinLnBrk="0" hangingPunct="1">
                        <a:lnSpc>
                          <a:spcPts val="93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4" name="object 52">
                      <a:extLst>
                        <a:ext uri="{FF2B5EF4-FFF2-40B4-BE49-F238E27FC236}">
                          <a16:creationId xmlns:a16="http://schemas.microsoft.com/office/drawing/2014/main" id="{5242A99F-A99E-6E14-D868-34C833A5221D}"/>
                        </a:ext>
                      </a:extLst>
                    </p:cNvPr>
                    <p:cNvSpPr txBox="1"/>
                    <p:nvPr/>
                  </p:nvSpPr>
                  <p:spPr>
                    <a:xfrm>
                      <a:off x="3649725" y="1862819"/>
                      <a:ext cx="1180973"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5" name="object 42">
                      <a:extLst>
                        <a:ext uri="{FF2B5EF4-FFF2-40B4-BE49-F238E27FC236}">
                          <a16:creationId xmlns:a16="http://schemas.microsoft.com/office/drawing/2014/main" id="{85712459-AE40-93FA-27B6-1439C949D3EA}"/>
                        </a:ext>
                      </a:extLst>
                    </p:cNvPr>
                    <p:cNvSpPr txBox="1"/>
                    <p:nvPr/>
                  </p:nvSpPr>
                  <p:spPr>
                    <a:xfrm>
                      <a:off x="4278884" y="4766246"/>
                      <a:ext cx="160402"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6" name="object 22">
                      <a:extLst>
                        <a:ext uri="{FF2B5EF4-FFF2-40B4-BE49-F238E27FC236}">
                          <a16:creationId xmlns:a16="http://schemas.microsoft.com/office/drawing/2014/main" id="{8AE376F9-31C6-388A-4AA7-CF32328ECEAE}"/>
                        </a:ext>
                      </a:extLst>
                    </p:cNvPr>
                    <p:cNvSpPr txBox="1"/>
                    <p:nvPr/>
                  </p:nvSpPr>
                  <p:spPr>
                    <a:xfrm>
                      <a:off x="4369617" y="2176139"/>
                      <a:ext cx="600329" cy="16786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0" normalizeH="0" baseline="0" noProof="0" dirty="0">
                          <a:ln>
                            <a:noFill/>
                          </a:ln>
                          <a:solidFill>
                            <a:srgbClr val="11587C"/>
                          </a:solidFill>
                          <a:effectLst/>
                          <a:uLnTx/>
                          <a:uFillTx/>
                          <a:latin typeface="Tw Cen MT" panose="020B0602020104020603" pitchFamily="34" charset="0"/>
                          <a:cs typeface="Gill Sans MT"/>
                        </a:rPr>
                        <a:t>Calabar</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grpSp>
            </p:grpSp>
            <p:sp>
              <p:nvSpPr>
                <p:cNvPr id="29" name="object 17">
                  <a:extLst>
                    <a:ext uri="{FF2B5EF4-FFF2-40B4-BE49-F238E27FC236}">
                      <a16:creationId xmlns:a16="http://schemas.microsoft.com/office/drawing/2014/main" id="{46841C4F-0730-523C-76D8-8C8CBE261339}"/>
                    </a:ext>
                  </a:extLst>
                </p:cNvPr>
                <p:cNvSpPr txBox="1"/>
                <p:nvPr/>
              </p:nvSpPr>
              <p:spPr>
                <a:xfrm>
                  <a:off x="1863689" y="4870357"/>
                  <a:ext cx="112366" cy="1584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30" name="object 8">
                  <a:extLst>
                    <a:ext uri="{FF2B5EF4-FFF2-40B4-BE49-F238E27FC236}">
                      <a16:creationId xmlns:a16="http://schemas.microsoft.com/office/drawing/2014/main" id="{0BC3C28A-6746-E7F1-6270-0981D1CE8F09}"/>
                    </a:ext>
                  </a:extLst>
                </p:cNvPr>
                <p:cNvSpPr txBox="1"/>
                <p:nvPr/>
              </p:nvSpPr>
              <p:spPr>
                <a:xfrm>
                  <a:off x="807510" y="3160281"/>
                  <a:ext cx="112366" cy="158453"/>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grpSp>
          <p:sp>
            <p:nvSpPr>
              <p:cNvPr id="26" name="object 6">
                <a:extLst>
                  <a:ext uri="{FF2B5EF4-FFF2-40B4-BE49-F238E27FC236}">
                    <a16:creationId xmlns:a16="http://schemas.microsoft.com/office/drawing/2014/main" id="{9E858F0B-90D6-D343-6256-193BC1A9F035}"/>
                  </a:ext>
                </a:extLst>
              </p:cNvPr>
              <p:cNvSpPr/>
              <p:nvPr/>
            </p:nvSpPr>
            <p:spPr>
              <a:xfrm>
                <a:off x="9392877" y="2683074"/>
                <a:ext cx="756768" cy="1913231"/>
              </a:xfrm>
              <a:custGeom>
                <a:avLst/>
                <a:gdLst/>
                <a:ahLst/>
                <a:cxnLst/>
                <a:rect l="l" t="t" r="r" b="b"/>
                <a:pathLst>
                  <a:path w="440689" h="888364">
                    <a:moveTo>
                      <a:pt x="7086" y="791845"/>
                    </a:moveTo>
                    <a:lnTo>
                      <a:pt x="1028" y="795401"/>
                    </a:lnTo>
                    <a:lnTo>
                      <a:pt x="0" y="799211"/>
                    </a:lnTo>
                    <a:lnTo>
                      <a:pt x="51701" y="887857"/>
                    </a:lnTo>
                    <a:lnTo>
                      <a:pt x="59042" y="875284"/>
                    </a:lnTo>
                    <a:lnTo>
                      <a:pt x="45351" y="875284"/>
                    </a:lnTo>
                    <a:lnTo>
                      <a:pt x="45309" y="851692"/>
                    </a:lnTo>
                    <a:lnTo>
                      <a:pt x="10972" y="792861"/>
                    </a:lnTo>
                    <a:lnTo>
                      <a:pt x="7086" y="791845"/>
                    </a:lnTo>
                    <a:close/>
                  </a:path>
                  <a:path w="440689" h="888364">
                    <a:moveTo>
                      <a:pt x="45351" y="851763"/>
                    </a:moveTo>
                    <a:lnTo>
                      <a:pt x="45351" y="875284"/>
                    </a:lnTo>
                    <a:lnTo>
                      <a:pt x="58115" y="875284"/>
                    </a:lnTo>
                    <a:lnTo>
                      <a:pt x="58115" y="872109"/>
                    </a:lnTo>
                    <a:lnTo>
                      <a:pt x="46215" y="872109"/>
                    </a:lnTo>
                    <a:lnTo>
                      <a:pt x="51716" y="862669"/>
                    </a:lnTo>
                    <a:lnTo>
                      <a:pt x="45351" y="851763"/>
                    </a:lnTo>
                    <a:close/>
                  </a:path>
                  <a:path w="440689" h="888364">
                    <a:moveTo>
                      <a:pt x="96342" y="791845"/>
                    </a:moveTo>
                    <a:lnTo>
                      <a:pt x="92405" y="792861"/>
                    </a:lnTo>
                    <a:lnTo>
                      <a:pt x="58115" y="851692"/>
                    </a:lnTo>
                    <a:lnTo>
                      <a:pt x="58115" y="875284"/>
                    </a:lnTo>
                    <a:lnTo>
                      <a:pt x="59042" y="875284"/>
                    </a:lnTo>
                    <a:lnTo>
                      <a:pt x="103454" y="799211"/>
                    </a:lnTo>
                    <a:lnTo>
                      <a:pt x="102438" y="795401"/>
                    </a:lnTo>
                    <a:lnTo>
                      <a:pt x="96342" y="791845"/>
                    </a:lnTo>
                    <a:close/>
                  </a:path>
                  <a:path w="440689" h="888364">
                    <a:moveTo>
                      <a:pt x="51716" y="862669"/>
                    </a:moveTo>
                    <a:lnTo>
                      <a:pt x="46215" y="872109"/>
                    </a:lnTo>
                    <a:lnTo>
                      <a:pt x="57226" y="872109"/>
                    </a:lnTo>
                    <a:lnTo>
                      <a:pt x="51716" y="862669"/>
                    </a:lnTo>
                    <a:close/>
                  </a:path>
                  <a:path w="440689" h="888364">
                    <a:moveTo>
                      <a:pt x="58115" y="851692"/>
                    </a:moveTo>
                    <a:lnTo>
                      <a:pt x="51716" y="862669"/>
                    </a:lnTo>
                    <a:lnTo>
                      <a:pt x="57226" y="872109"/>
                    </a:lnTo>
                    <a:lnTo>
                      <a:pt x="58115" y="872109"/>
                    </a:lnTo>
                    <a:lnTo>
                      <a:pt x="58115" y="851692"/>
                    </a:lnTo>
                    <a:close/>
                  </a:path>
                  <a:path w="440689" h="888364">
                    <a:moveTo>
                      <a:pt x="437845" y="0"/>
                    </a:moveTo>
                    <a:lnTo>
                      <a:pt x="48196" y="0"/>
                    </a:lnTo>
                    <a:lnTo>
                      <a:pt x="45351" y="2921"/>
                    </a:lnTo>
                    <a:lnTo>
                      <a:pt x="45351" y="851763"/>
                    </a:lnTo>
                    <a:lnTo>
                      <a:pt x="51716" y="862669"/>
                    </a:lnTo>
                    <a:lnTo>
                      <a:pt x="58073" y="851763"/>
                    </a:lnTo>
                    <a:lnTo>
                      <a:pt x="58115" y="12700"/>
                    </a:lnTo>
                    <a:lnTo>
                      <a:pt x="51701" y="12700"/>
                    </a:lnTo>
                    <a:lnTo>
                      <a:pt x="58115" y="6350"/>
                    </a:lnTo>
                    <a:lnTo>
                      <a:pt x="440639" y="6350"/>
                    </a:lnTo>
                    <a:lnTo>
                      <a:pt x="440639" y="2921"/>
                    </a:lnTo>
                    <a:lnTo>
                      <a:pt x="437845" y="0"/>
                    </a:lnTo>
                    <a:close/>
                  </a:path>
                  <a:path w="440689" h="888364">
                    <a:moveTo>
                      <a:pt x="427939" y="6350"/>
                    </a:moveTo>
                    <a:lnTo>
                      <a:pt x="427939" y="17018"/>
                    </a:lnTo>
                    <a:lnTo>
                      <a:pt x="440639" y="17018"/>
                    </a:lnTo>
                    <a:lnTo>
                      <a:pt x="440639" y="12700"/>
                    </a:lnTo>
                    <a:lnTo>
                      <a:pt x="434289" y="12700"/>
                    </a:lnTo>
                    <a:lnTo>
                      <a:pt x="427939" y="6350"/>
                    </a:lnTo>
                    <a:close/>
                  </a:path>
                  <a:path w="440689" h="888364">
                    <a:moveTo>
                      <a:pt x="58115" y="6350"/>
                    </a:moveTo>
                    <a:lnTo>
                      <a:pt x="51701" y="12700"/>
                    </a:lnTo>
                    <a:lnTo>
                      <a:pt x="58115" y="12700"/>
                    </a:lnTo>
                    <a:lnTo>
                      <a:pt x="58115" y="6350"/>
                    </a:lnTo>
                    <a:close/>
                  </a:path>
                  <a:path w="440689" h="888364">
                    <a:moveTo>
                      <a:pt x="427939" y="6350"/>
                    </a:moveTo>
                    <a:lnTo>
                      <a:pt x="58115" y="6350"/>
                    </a:lnTo>
                    <a:lnTo>
                      <a:pt x="58115" y="12700"/>
                    </a:lnTo>
                    <a:lnTo>
                      <a:pt x="427939" y="12700"/>
                    </a:lnTo>
                    <a:lnTo>
                      <a:pt x="427939" y="6350"/>
                    </a:lnTo>
                    <a:close/>
                  </a:path>
                  <a:path w="440689" h="888364">
                    <a:moveTo>
                      <a:pt x="440639" y="6350"/>
                    </a:moveTo>
                    <a:lnTo>
                      <a:pt x="427939" y="6350"/>
                    </a:lnTo>
                    <a:lnTo>
                      <a:pt x="434289" y="12700"/>
                    </a:lnTo>
                    <a:lnTo>
                      <a:pt x="440639" y="12700"/>
                    </a:lnTo>
                    <a:lnTo>
                      <a:pt x="440639" y="635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7" name="object 6">
                <a:extLst>
                  <a:ext uri="{FF2B5EF4-FFF2-40B4-BE49-F238E27FC236}">
                    <a16:creationId xmlns:a16="http://schemas.microsoft.com/office/drawing/2014/main" id="{4DE58268-2009-9C42-8F23-D403283B72F2}"/>
                  </a:ext>
                </a:extLst>
              </p:cNvPr>
              <p:cNvSpPr/>
              <p:nvPr/>
            </p:nvSpPr>
            <p:spPr>
              <a:xfrm>
                <a:off x="11133823" y="1147905"/>
                <a:ext cx="986996" cy="977289"/>
              </a:xfrm>
              <a:custGeom>
                <a:avLst/>
                <a:gdLst/>
                <a:ahLst/>
                <a:cxnLst/>
                <a:rect l="l" t="t" r="r" b="b"/>
                <a:pathLst>
                  <a:path w="440689" h="888364">
                    <a:moveTo>
                      <a:pt x="7086" y="791845"/>
                    </a:moveTo>
                    <a:lnTo>
                      <a:pt x="1028" y="795401"/>
                    </a:lnTo>
                    <a:lnTo>
                      <a:pt x="0" y="799211"/>
                    </a:lnTo>
                    <a:lnTo>
                      <a:pt x="51701" y="887857"/>
                    </a:lnTo>
                    <a:lnTo>
                      <a:pt x="59042" y="875284"/>
                    </a:lnTo>
                    <a:lnTo>
                      <a:pt x="45351" y="875284"/>
                    </a:lnTo>
                    <a:lnTo>
                      <a:pt x="45309" y="851692"/>
                    </a:lnTo>
                    <a:lnTo>
                      <a:pt x="10972" y="792861"/>
                    </a:lnTo>
                    <a:lnTo>
                      <a:pt x="7086" y="791845"/>
                    </a:lnTo>
                    <a:close/>
                  </a:path>
                  <a:path w="440689" h="888364">
                    <a:moveTo>
                      <a:pt x="45351" y="851763"/>
                    </a:moveTo>
                    <a:lnTo>
                      <a:pt x="45351" y="875284"/>
                    </a:lnTo>
                    <a:lnTo>
                      <a:pt x="58115" y="875284"/>
                    </a:lnTo>
                    <a:lnTo>
                      <a:pt x="58115" y="872109"/>
                    </a:lnTo>
                    <a:lnTo>
                      <a:pt x="46215" y="872109"/>
                    </a:lnTo>
                    <a:lnTo>
                      <a:pt x="51716" y="862669"/>
                    </a:lnTo>
                    <a:lnTo>
                      <a:pt x="45351" y="851763"/>
                    </a:lnTo>
                    <a:close/>
                  </a:path>
                  <a:path w="440689" h="888364">
                    <a:moveTo>
                      <a:pt x="96342" y="791845"/>
                    </a:moveTo>
                    <a:lnTo>
                      <a:pt x="92405" y="792861"/>
                    </a:lnTo>
                    <a:lnTo>
                      <a:pt x="58115" y="851692"/>
                    </a:lnTo>
                    <a:lnTo>
                      <a:pt x="58115" y="875284"/>
                    </a:lnTo>
                    <a:lnTo>
                      <a:pt x="59042" y="875284"/>
                    </a:lnTo>
                    <a:lnTo>
                      <a:pt x="103454" y="799211"/>
                    </a:lnTo>
                    <a:lnTo>
                      <a:pt x="102438" y="795401"/>
                    </a:lnTo>
                    <a:lnTo>
                      <a:pt x="96342" y="791845"/>
                    </a:lnTo>
                    <a:close/>
                  </a:path>
                  <a:path w="440689" h="888364">
                    <a:moveTo>
                      <a:pt x="51716" y="862669"/>
                    </a:moveTo>
                    <a:lnTo>
                      <a:pt x="46215" y="872109"/>
                    </a:lnTo>
                    <a:lnTo>
                      <a:pt x="57226" y="872109"/>
                    </a:lnTo>
                    <a:lnTo>
                      <a:pt x="51716" y="862669"/>
                    </a:lnTo>
                    <a:close/>
                  </a:path>
                  <a:path w="440689" h="888364">
                    <a:moveTo>
                      <a:pt x="58115" y="851692"/>
                    </a:moveTo>
                    <a:lnTo>
                      <a:pt x="51716" y="862669"/>
                    </a:lnTo>
                    <a:lnTo>
                      <a:pt x="57226" y="872109"/>
                    </a:lnTo>
                    <a:lnTo>
                      <a:pt x="58115" y="872109"/>
                    </a:lnTo>
                    <a:lnTo>
                      <a:pt x="58115" y="851692"/>
                    </a:lnTo>
                    <a:close/>
                  </a:path>
                  <a:path w="440689" h="888364">
                    <a:moveTo>
                      <a:pt x="437845" y="0"/>
                    </a:moveTo>
                    <a:lnTo>
                      <a:pt x="48196" y="0"/>
                    </a:lnTo>
                    <a:lnTo>
                      <a:pt x="45351" y="2921"/>
                    </a:lnTo>
                    <a:lnTo>
                      <a:pt x="45351" y="851763"/>
                    </a:lnTo>
                    <a:lnTo>
                      <a:pt x="51716" y="862669"/>
                    </a:lnTo>
                    <a:lnTo>
                      <a:pt x="58073" y="851763"/>
                    </a:lnTo>
                    <a:lnTo>
                      <a:pt x="58115" y="12700"/>
                    </a:lnTo>
                    <a:lnTo>
                      <a:pt x="51701" y="12700"/>
                    </a:lnTo>
                    <a:lnTo>
                      <a:pt x="58115" y="6350"/>
                    </a:lnTo>
                    <a:lnTo>
                      <a:pt x="440639" y="6350"/>
                    </a:lnTo>
                    <a:lnTo>
                      <a:pt x="440639" y="2921"/>
                    </a:lnTo>
                    <a:lnTo>
                      <a:pt x="437845" y="0"/>
                    </a:lnTo>
                    <a:close/>
                  </a:path>
                  <a:path w="440689" h="888364">
                    <a:moveTo>
                      <a:pt x="427939" y="6350"/>
                    </a:moveTo>
                    <a:lnTo>
                      <a:pt x="427939" y="17018"/>
                    </a:lnTo>
                    <a:lnTo>
                      <a:pt x="440639" y="17018"/>
                    </a:lnTo>
                    <a:lnTo>
                      <a:pt x="440639" y="12700"/>
                    </a:lnTo>
                    <a:lnTo>
                      <a:pt x="434289" y="12700"/>
                    </a:lnTo>
                    <a:lnTo>
                      <a:pt x="427939" y="6350"/>
                    </a:lnTo>
                    <a:close/>
                  </a:path>
                  <a:path w="440689" h="888364">
                    <a:moveTo>
                      <a:pt x="58115" y="6350"/>
                    </a:moveTo>
                    <a:lnTo>
                      <a:pt x="51701" y="12700"/>
                    </a:lnTo>
                    <a:lnTo>
                      <a:pt x="58115" y="12700"/>
                    </a:lnTo>
                    <a:lnTo>
                      <a:pt x="58115" y="6350"/>
                    </a:lnTo>
                    <a:close/>
                  </a:path>
                  <a:path w="440689" h="888364">
                    <a:moveTo>
                      <a:pt x="427939" y="6350"/>
                    </a:moveTo>
                    <a:lnTo>
                      <a:pt x="58115" y="6350"/>
                    </a:lnTo>
                    <a:lnTo>
                      <a:pt x="58115" y="12700"/>
                    </a:lnTo>
                    <a:lnTo>
                      <a:pt x="427939" y="12700"/>
                    </a:lnTo>
                    <a:lnTo>
                      <a:pt x="427939" y="6350"/>
                    </a:lnTo>
                    <a:close/>
                  </a:path>
                  <a:path w="440689" h="888364">
                    <a:moveTo>
                      <a:pt x="440639" y="6350"/>
                    </a:moveTo>
                    <a:lnTo>
                      <a:pt x="427939" y="6350"/>
                    </a:lnTo>
                    <a:lnTo>
                      <a:pt x="434289" y="12700"/>
                    </a:lnTo>
                    <a:lnTo>
                      <a:pt x="440639" y="12700"/>
                    </a:lnTo>
                    <a:lnTo>
                      <a:pt x="440639" y="635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grpSp>
        <p:sp>
          <p:nvSpPr>
            <p:cNvPr id="8" name="object 22">
              <a:extLst>
                <a:ext uri="{FF2B5EF4-FFF2-40B4-BE49-F238E27FC236}">
                  <a16:creationId xmlns:a16="http://schemas.microsoft.com/office/drawing/2014/main" id="{9FD34723-E293-D3B6-1969-D592749980CC}"/>
                </a:ext>
              </a:extLst>
            </p:cNvPr>
            <p:cNvSpPr txBox="1"/>
            <p:nvPr/>
          </p:nvSpPr>
          <p:spPr>
            <a:xfrm>
              <a:off x="2261713" y="3947681"/>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Alpha 2</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9" name="object 27">
              <a:extLst>
                <a:ext uri="{FF2B5EF4-FFF2-40B4-BE49-F238E27FC236}">
                  <a16:creationId xmlns:a16="http://schemas.microsoft.com/office/drawing/2014/main" id="{919699F9-601B-B264-6041-345767088530}"/>
                </a:ext>
              </a:extLst>
            </p:cNvPr>
            <p:cNvSpPr/>
            <p:nvPr/>
          </p:nvSpPr>
          <p:spPr>
            <a:xfrm>
              <a:off x="1667998" y="3975309"/>
              <a:ext cx="393079" cy="11386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0" name="object 22">
              <a:extLst>
                <a:ext uri="{FF2B5EF4-FFF2-40B4-BE49-F238E27FC236}">
                  <a16:creationId xmlns:a16="http://schemas.microsoft.com/office/drawing/2014/main" id="{1F33E93A-88B0-CCFA-A26E-8F6AA6579F80}"/>
                </a:ext>
              </a:extLst>
            </p:cNvPr>
            <p:cNvSpPr txBox="1"/>
            <p:nvPr/>
          </p:nvSpPr>
          <p:spPr>
            <a:xfrm>
              <a:off x="2264913" y="4338332"/>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Beta 1</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1" name="object 27">
              <a:extLst>
                <a:ext uri="{FF2B5EF4-FFF2-40B4-BE49-F238E27FC236}">
                  <a16:creationId xmlns:a16="http://schemas.microsoft.com/office/drawing/2014/main" id="{29493294-A759-B38E-A533-F3B0F7C3C145}"/>
                </a:ext>
              </a:extLst>
            </p:cNvPr>
            <p:cNvSpPr/>
            <p:nvPr/>
          </p:nvSpPr>
          <p:spPr>
            <a:xfrm>
              <a:off x="1671200" y="4364768"/>
              <a:ext cx="393079" cy="11386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2" name="object 22">
              <a:extLst>
                <a:ext uri="{FF2B5EF4-FFF2-40B4-BE49-F238E27FC236}">
                  <a16:creationId xmlns:a16="http://schemas.microsoft.com/office/drawing/2014/main" id="{BFF4F185-211B-06B7-A4F3-57D0261C31E6}"/>
                </a:ext>
              </a:extLst>
            </p:cNvPr>
            <p:cNvSpPr txBox="1"/>
            <p:nvPr/>
          </p:nvSpPr>
          <p:spPr>
            <a:xfrm>
              <a:off x="2259632" y="4786423"/>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Beta 2</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3" name="object 22">
              <a:extLst>
                <a:ext uri="{FF2B5EF4-FFF2-40B4-BE49-F238E27FC236}">
                  <a16:creationId xmlns:a16="http://schemas.microsoft.com/office/drawing/2014/main" id="{2A4D158C-FC70-B3CA-ED47-0666B6737060}"/>
                </a:ext>
              </a:extLst>
            </p:cNvPr>
            <p:cNvSpPr txBox="1"/>
            <p:nvPr/>
          </p:nvSpPr>
          <p:spPr>
            <a:xfrm>
              <a:off x="2261713" y="5217415"/>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Gamma  1</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4" name="object 27">
              <a:extLst>
                <a:ext uri="{FF2B5EF4-FFF2-40B4-BE49-F238E27FC236}">
                  <a16:creationId xmlns:a16="http://schemas.microsoft.com/office/drawing/2014/main" id="{0D73EB00-C643-3BD7-0261-C990B681D3DC}"/>
                </a:ext>
              </a:extLst>
            </p:cNvPr>
            <p:cNvSpPr/>
            <p:nvPr/>
          </p:nvSpPr>
          <p:spPr>
            <a:xfrm>
              <a:off x="1671200" y="5250211"/>
              <a:ext cx="393079" cy="11386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5" name="object 22">
              <a:extLst>
                <a:ext uri="{FF2B5EF4-FFF2-40B4-BE49-F238E27FC236}">
                  <a16:creationId xmlns:a16="http://schemas.microsoft.com/office/drawing/2014/main" id="{7D6E331F-EA6E-C292-2743-EAB266A30054}"/>
                </a:ext>
              </a:extLst>
            </p:cNvPr>
            <p:cNvSpPr txBox="1"/>
            <p:nvPr/>
          </p:nvSpPr>
          <p:spPr>
            <a:xfrm>
              <a:off x="2261712" y="5627021"/>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10" normalizeH="0" baseline="0" noProof="0" dirty="0">
                  <a:ln>
                    <a:noFill/>
                  </a:ln>
                  <a:solidFill>
                    <a:srgbClr val="11587C"/>
                  </a:solidFill>
                  <a:effectLst/>
                  <a:uLnTx/>
                  <a:uFillTx/>
                  <a:latin typeface="Tw Cen MT" panose="020B0602020104020603" pitchFamily="34" charset="0"/>
                  <a:cs typeface="Gill Sans MT"/>
                </a:rPr>
                <a:t>Gamma 2</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6" name="object 27">
              <a:extLst>
                <a:ext uri="{FF2B5EF4-FFF2-40B4-BE49-F238E27FC236}">
                  <a16:creationId xmlns:a16="http://schemas.microsoft.com/office/drawing/2014/main" id="{798D2CDE-4776-AC88-E700-2A6B89258CF4}"/>
                </a:ext>
              </a:extLst>
            </p:cNvPr>
            <p:cNvSpPr/>
            <p:nvPr/>
          </p:nvSpPr>
          <p:spPr>
            <a:xfrm>
              <a:off x="1667999" y="5653457"/>
              <a:ext cx="393079" cy="11386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17" name="object 22">
              <a:extLst>
                <a:ext uri="{FF2B5EF4-FFF2-40B4-BE49-F238E27FC236}">
                  <a16:creationId xmlns:a16="http://schemas.microsoft.com/office/drawing/2014/main" id="{6968C734-F645-08FA-670E-717B6A21FEDD}"/>
                </a:ext>
              </a:extLst>
            </p:cNvPr>
            <p:cNvSpPr txBox="1"/>
            <p:nvPr/>
          </p:nvSpPr>
          <p:spPr>
            <a:xfrm>
              <a:off x="4384074" y="3036599"/>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Eket Region</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8" name="object 22">
              <a:extLst>
                <a:ext uri="{FF2B5EF4-FFF2-40B4-BE49-F238E27FC236}">
                  <a16:creationId xmlns:a16="http://schemas.microsoft.com/office/drawing/2014/main" id="{CB6A6C2D-8117-7921-332C-4C7389BE17EE}"/>
                </a:ext>
              </a:extLst>
            </p:cNvPr>
            <p:cNvSpPr txBox="1"/>
            <p:nvPr/>
          </p:nvSpPr>
          <p:spPr>
            <a:xfrm>
              <a:off x="3439124" y="4549035"/>
              <a:ext cx="785660" cy="18466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Uyo Region</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19" name="object 27">
              <a:extLst>
                <a:ext uri="{FF2B5EF4-FFF2-40B4-BE49-F238E27FC236}">
                  <a16:creationId xmlns:a16="http://schemas.microsoft.com/office/drawing/2014/main" id="{F4099879-D346-6A4D-EBE7-C0EB002BCF55}"/>
                </a:ext>
              </a:extLst>
            </p:cNvPr>
            <p:cNvSpPr/>
            <p:nvPr/>
          </p:nvSpPr>
          <p:spPr>
            <a:xfrm>
              <a:off x="3465098" y="3112693"/>
              <a:ext cx="794954" cy="158289"/>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0" name="object 27">
              <a:extLst>
                <a:ext uri="{FF2B5EF4-FFF2-40B4-BE49-F238E27FC236}">
                  <a16:creationId xmlns:a16="http://schemas.microsoft.com/office/drawing/2014/main" id="{4F0AB052-BFEE-003D-F4C6-9BA62A364212}"/>
                </a:ext>
              </a:extLst>
            </p:cNvPr>
            <p:cNvSpPr/>
            <p:nvPr/>
          </p:nvSpPr>
          <p:spPr>
            <a:xfrm>
              <a:off x="5730980" y="1083379"/>
              <a:ext cx="393079" cy="11386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1" name="object 27">
              <a:extLst>
                <a:ext uri="{FF2B5EF4-FFF2-40B4-BE49-F238E27FC236}">
                  <a16:creationId xmlns:a16="http://schemas.microsoft.com/office/drawing/2014/main" id="{696F873A-0597-48A5-8831-C3220F8E96BA}"/>
                </a:ext>
              </a:extLst>
            </p:cNvPr>
            <p:cNvSpPr/>
            <p:nvPr/>
          </p:nvSpPr>
          <p:spPr>
            <a:xfrm>
              <a:off x="3453736" y="3835680"/>
              <a:ext cx="736961" cy="165276"/>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2" name="object 22">
              <a:extLst>
                <a:ext uri="{FF2B5EF4-FFF2-40B4-BE49-F238E27FC236}">
                  <a16:creationId xmlns:a16="http://schemas.microsoft.com/office/drawing/2014/main" id="{EB09E2CC-F1C6-49D4-89B0-61CD704712C5}"/>
                </a:ext>
              </a:extLst>
            </p:cNvPr>
            <p:cNvSpPr txBox="1"/>
            <p:nvPr/>
          </p:nvSpPr>
          <p:spPr>
            <a:xfrm>
              <a:off x="4355054" y="3647772"/>
              <a:ext cx="785660" cy="59167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a:solidFill>
                    <a:srgbClr val="11587C"/>
                  </a:solidFill>
                  <a:latin typeface="Tw Cen MT" panose="020B0602020104020603" pitchFamily="34" charset="0"/>
                  <a:cs typeface="Gill Sans MT"/>
                </a:rPr>
                <a:t>Ikot Ekpene Region</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23" name="object 27">
              <a:extLst>
                <a:ext uri="{FF2B5EF4-FFF2-40B4-BE49-F238E27FC236}">
                  <a16:creationId xmlns:a16="http://schemas.microsoft.com/office/drawing/2014/main" id="{F5AFD43D-9DFA-41A6-B2C6-AA295AA54B83}"/>
                </a:ext>
              </a:extLst>
            </p:cNvPr>
            <p:cNvSpPr/>
            <p:nvPr/>
          </p:nvSpPr>
          <p:spPr>
            <a:xfrm>
              <a:off x="390050" y="3155200"/>
              <a:ext cx="337274" cy="227402"/>
            </a:xfrm>
            <a:custGeom>
              <a:avLst/>
              <a:gdLst/>
              <a:ahLst/>
              <a:cxnLst/>
              <a:rect l="l" t="t" r="r" b="b"/>
              <a:pathLst>
                <a:path w="300355" h="103504">
                  <a:moveTo>
                    <a:pt x="274864" y="51688"/>
                  </a:moveTo>
                  <a:lnTo>
                    <a:pt x="204978" y="92455"/>
                  </a:lnTo>
                  <a:lnTo>
                    <a:pt x="203962" y="96265"/>
                  </a:lnTo>
                  <a:lnTo>
                    <a:pt x="207518" y="102361"/>
                  </a:lnTo>
                  <a:lnTo>
                    <a:pt x="211328" y="103377"/>
                  </a:lnTo>
                  <a:lnTo>
                    <a:pt x="289083" y="58038"/>
                  </a:lnTo>
                  <a:lnTo>
                    <a:pt x="287400" y="58038"/>
                  </a:lnTo>
                  <a:lnTo>
                    <a:pt x="287400" y="57149"/>
                  </a:lnTo>
                  <a:lnTo>
                    <a:pt x="284225" y="57149"/>
                  </a:lnTo>
                  <a:lnTo>
                    <a:pt x="274864" y="51688"/>
                  </a:lnTo>
                  <a:close/>
                </a:path>
                <a:path w="300355" h="103504">
                  <a:moveTo>
                    <a:pt x="263978" y="45338"/>
                  </a:moveTo>
                  <a:lnTo>
                    <a:pt x="0" y="45338"/>
                  </a:lnTo>
                  <a:lnTo>
                    <a:pt x="0" y="58038"/>
                  </a:lnTo>
                  <a:lnTo>
                    <a:pt x="263978" y="58038"/>
                  </a:lnTo>
                  <a:lnTo>
                    <a:pt x="274864" y="51688"/>
                  </a:lnTo>
                  <a:lnTo>
                    <a:pt x="263978" y="45338"/>
                  </a:lnTo>
                  <a:close/>
                </a:path>
                <a:path w="300355" h="103504">
                  <a:moveTo>
                    <a:pt x="289083" y="45338"/>
                  </a:moveTo>
                  <a:lnTo>
                    <a:pt x="287400" y="45338"/>
                  </a:lnTo>
                  <a:lnTo>
                    <a:pt x="287400" y="58038"/>
                  </a:lnTo>
                  <a:lnTo>
                    <a:pt x="289083" y="58038"/>
                  </a:lnTo>
                  <a:lnTo>
                    <a:pt x="299974" y="51688"/>
                  </a:lnTo>
                  <a:lnTo>
                    <a:pt x="289083" y="45338"/>
                  </a:lnTo>
                  <a:close/>
                </a:path>
                <a:path w="300355" h="103504">
                  <a:moveTo>
                    <a:pt x="284225" y="46227"/>
                  </a:moveTo>
                  <a:lnTo>
                    <a:pt x="274864" y="51688"/>
                  </a:lnTo>
                  <a:lnTo>
                    <a:pt x="284225" y="57149"/>
                  </a:lnTo>
                  <a:lnTo>
                    <a:pt x="284225" y="46227"/>
                  </a:lnTo>
                  <a:close/>
                </a:path>
                <a:path w="300355" h="103504">
                  <a:moveTo>
                    <a:pt x="287400" y="46227"/>
                  </a:moveTo>
                  <a:lnTo>
                    <a:pt x="284225" y="46227"/>
                  </a:lnTo>
                  <a:lnTo>
                    <a:pt x="284225" y="57149"/>
                  </a:lnTo>
                  <a:lnTo>
                    <a:pt x="287400" y="57149"/>
                  </a:lnTo>
                  <a:lnTo>
                    <a:pt x="287400" y="46227"/>
                  </a:lnTo>
                  <a:close/>
                </a:path>
                <a:path w="300355" h="103504">
                  <a:moveTo>
                    <a:pt x="211328" y="0"/>
                  </a:moveTo>
                  <a:lnTo>
                    <a:pt x="207518" y="1015"/>
                  </a:lnTo>
                  <a:lnTo>
                    <a:pt x="205740" y="4063"/>
                  </a:lnTo>
                  <a:lnTo>
                    <a:pt x="203962" y="6984"/>
                  </a:lnTo>
                  <a:lnTo>
                    <a:pt x="204978" y="10921"/>
                  </a:lnTo>
                  <a:lnTo>
                    <a:pt x="274864" y="51688"/>
                  </a:lnTo>
                  <a:lnTo>
                    <a:pt x="284225" y="46227"/>
                  </a:lnTo>
                  <a:lnTo>
                    <a:pt x="287400" y="46227"/>
                  </a:lnTo>
                  <a:lnTo>
                    <a:pt x="287400" y="45338"/>
                  </a:lnTo>
                  <a:lnTo>
                    <a:pt x="289083" y="45338"/>
                  </a:lnTo>
                  <a:lnTo>
                    <a:pt x="211328" y="0"/>
                  </a:lnTo>
                  <a:close/>
                </a:path>
              </a:pathLst>
            </a:custGeom>
            <a:solidFill>
              <a:srgbClr val="00CC00"/>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Tw Cen MT" panose="020B0602020104020603" pitchFamily="34" charset="0"/>
              </a:endParaRPr>
            </a:p>
          </p:txBody>
        </p:sp>
        <p:sp>
          <p:nvSpPr>
            <p:cNvPr id="24" name="object 22">
              <a:extLst>
                <a:ext uri="{FF2B5EF4-FFF2-40B4-BE49-F238E27FC236}">
                  <a16:creationId xmlns:a16="http://schemas.microsoft.com/office/drawing/2014/main" id="{3FECB1D4-689A-404F-926B-E089A6B66512}"/>
                </a:ext>
              </a:extLst>
            </p:cNvPr>
            <p:cNvSpPr txBox="1"/>
            <p:nvPr/>
          </p:nvSpPr>
          <p:spPr>
            <a:xfrm>
              <a:off x="721683" y="3099504"/>
              <a:ext cx="785660" cy="591676"/>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GB" sz="1200" b="1" spc="-10" dirty="0" err="1">
                  <a:solidFill>
                    <a:srgbClr val="11587C"/>
                  </a:solidFill>
                  <a:latin typeface="Tw Cen MT" panose="020B0602020104020603" pitchFamily="34" charset="0"/>
                  <a:cs typeface="Gill Sans MT"/>
                </a:rPr>
                <a:t>Ahoada</a:t>
              </a:r>
              <a:r>
                <a:rPr lang="en-GB" sz="1200" b="1" spc="-10" dirty="0">
                  <a:solidFill>
                    <a:srgbClr val="11587C"/>
                  </a:solidFill>
                  <a:latin typeface="Tw Cen MT" panose="020B0602020104020603" pitchFamily="34" charset="0"/>
                  <a:cs typeface="Gill Sans MT"/>
                </a:rPr>
                <a:t> Sub-Region</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grpSp>
      <p:sp>
        <p:nvSpPr>
          <p:cNvPr id="47" name="object 22">
            <a:extLst>
              <a:ext uri="{FF2B5EF4-FFF2-40B4-BE49-F238E27FC236}">
                <a16:creationId xmlns:a16="http://schemas.microsoft.com/office/drawing/2014/main" id="{5ADC738C-26D3-9EC2-91EE-D371AD06E590}"/>
              </a:ext>
            </a:extLst>
          </p:cNvPr>
          <p:cNvSpPr txBox="1"/>
          <p:nvPr/>
        </p:nvSpPr>
        <p:spPr>
          <a:xfrm>
            <a:off x="11063735" y="927923"/>
            <a:ext cx="889351" cy="369332"/>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lang="en-GB" sz="1200" b="1" spc="-10" dirty="0" err="1">
                <a:solidFill>
                  <a:srgbClr val="11587C"/>
                </a:solidFill>
                <a:latin typeface="Tw Cen MT" panose="020B0602020104020603" pitchFamily="34" charset="0"/>
                <a:cs typeface="Gill Sans MT"/>
              </a:rPr>
              <a:t>Ogoja</a:t>
            </a:r>
            <a:r>
              <a:rPr lang="en-GB" sz="1200" b="1" spc="-10" dirty="0">
                <a:solidFill>
                  <a:srgbClr val="11587C"/>
                </a:solidFill>
                <a:latin typeface="Tw Cen MT" panose="020B0602020104020603" pitchFamily="34" charset="0"/>
                <a:cs typeface="Gill Sans MT"/>
              </a:rPr>
              <a:t> Sub-Region</a:t>
            </a:r>
            <a:endParaRPr kumimoji="0" sz="1200" b="0" i="0" u="none" strike="noStrike" kern="1200" cap="none" spc="0" normalizeH="0" baseline="0" noProof="0" dirty="0">
              <a:ln>
                <a:noFill/>
              </a:ln>
              <a:solidFill>
                <a:prstClr val="black"/>
              </a:solidFill>
              <a:effectLst/>
              <a:uLnTx/>
              <a:uFillTx/>
              <a:latin typeface="Tw Cen MT" panose="020B0602020104020603" pitchFamily="34" charset="0"/>
              <a:cs typeface="Gill Sans MT"/>
            </a:endParaRPr>
          </a:p>
        </p:txBody>
      </p:sp>
      <p:sp>
        <p:nvSpPr>
          <p:cNvPr id="48" name="TextBox 47">
            <a:extLst>
              <a:ext uri="{FF2B5EF4-FFF2-40B4-BE49-F238E27FC236}">
                <a16:creationId xmlns:a16="http://schemas.microsoft.com/office/drawing/2014/main" id="{03312387-EF07-46EC-9628-BF3C9CED6ECF}"/>
              </a:ext>
            </a:extLst>
          </p:cNvPr>
          <p:cNvSpPr txBox="1"/>
          <p:nvPr/>
        </p:nvSpPr>
        <p:spPr>
          <a:xfrm>
            <a:off x="148926" y="924450"/>
            <a:ext cx="5861794" cy="60016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85750" indent="-285750" algn="just">
              <a:buFont typeface="Wingdings" panose="05000000000000000000" pitchFamily="2" charset="2"/>
              <a:buChar char="Ø"/>
            </a:pPr>
            <a:r>
              <a:rPr lang="en-US" sz="1600" b="1" dirty="0">
                <a:cs typeface="Arial" panose="020B0604020202020204" pitchFamily="34" charset="0"/>
              </a:rPr>
              <a:t>We manage the distribution of Power for voltages between 33kV to 0.220kV.</a:t>
            </a:r>
          </a:p>
          <a:p>
            <a:pPr marL="285750" indent="-285750" algn="just">
              <a:buFont typeface="Wingdings" panose="05000000000000000000" pitchFamily="2" charset="2"/>
              <a:buChar char="Ø"/>
            </a:pPr>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We cover 4 states and operate through 11 Regions and 2 Sub-regions.</a:t>
            </a:r>
          </a:p>
          <a:p>
            <a:pPr marL="285750" indent="-285750" algn="just">
              <a:buFont typeface="Wingdings" panose="05000000000000000000" pitchFamily="2" charset="2"/>
              <a:buChar char="Ø"/>
            </a:pPr>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Our revenue cycle – 60 days – starts from input energy, billing, and Collection.</a:t>
            </a:r>
          </a:p>
          <a:p>
            <a:pPr marL="285750" indent="-285750" algn="just">
              <a:buFont typeface="Wingdings" panose="05000000000000000000" pitchFamily="2" charset="2"/>
              <a:buChar char="Ø"/>
            </a:pPr>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Within this cycle activities such as Network maintenance – preventive and breakdown maintenance are carried out.</a:t>
            </a:r>
          </a:p>
          <a:p>
            <a:pPr marL="285750" indent="-285750" algn="just">
              <a:buFont typeface="Wingdings" panose="05000000000000000000" pitchFamily="2" charset="2"/>
              <a:buChar char="Ø"/>
            </a:pPr>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We also actively resolve customer complaints as a key part of our operations.</a:t>
            </a:r>
          </a:p>
          <a:p>
            <a:pPr algn="just"/>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Business expansion into underserved and unserved areas within our network with reference to our performance improvement plan.</a:t>
            </a:r>
          </a:p>
          <a:p>
            <a:pPr marL="285750" indent="-285750" algn="just">
              <a:buFont typeface="Wingdings" panose="05000000000000000000" pitchFamily="2" charset="2"/>
              <a:buChar char="Ø"/>
            </a:pPr>
            <a:endParaRPr lang="en-US" sz="1600" b="1" dirty="0">
              <a:cs typeface="Arial" panose="020B0604020202020204" pitchFamily="34" charset="0"/>
            </a:endParaRPr>
          </a:p>
          <a:p>
            <a:pPr marL="285750" indent="-285750" algn="just">
              <a:buFont typeface="Wingdings" panose="05000000000000000000" pitchFamily="2" charset="2"/>
              <a:buChar char="Ø"/>
            </a:pPr>
            <a:r>
              <a:rPr lang="en-US" sz="1600" b="1" dirty="0">
                <a:cs typeface="Arial" panose="020B0604020202020204" pitchFamily="34" charset="0"/>
              </a:rPr>
              <a:t>Meter deployment across the Franchise through Meter Access Provider (MAP) Scheme and Disco financed metering schemes.</a:t>
            </a:r>
          </a:p>
        </p:txBody>
      </p:sp>
      <p:pic>
        <p:nvPicPr>
          <p:cNvPr id="49" name="Picture 48" descr="A blue and green logo&#10;&#10;Description automatically generated">
            <a:extLst>
              <a:ext uri="{FF2B5EF4-FFF2-40B4-BE49-F238E27FC236}">
                <a16:creationId xmlns:a16="http://schemas.microsoft.com/office/drawing/2014/main" id="{FB44446D-68D8-11B7-AB37-DCEB01A5B25C}"/>
              </a:ext>
            </a:extLst>
          </p:cNvPr>
          <p:cNvPicPr>
            <a:picLocks noChangeAspect="1"/>
          </p:cNvPicPr>
          <p:nvPr/>
        </p:nvPicPr>
        <p:blipFill>
          <a:blip r:embed="rId4"/>
          <a:stretch>
            <a:fillRect/>
          </a:stretch>
        </p:blipFill>
        <p:spPr>
          <a:xfrm>
            <a:off x="8160767" y="5934483"/>
            <a:ext cx="3520730" cy="935999"/>
          </a:xfrm>
          <a:prstGeom prst="rect">
            <a:avLst/>
          </a:prstGeom>
        </p:spPr>
      </p:pic>
    </p:spTree>
    <p:extLst>
      <p:ext uri="{BB962C8B-B14F-4D97-AF65-F5344CB8AC3E}">
        <p14:creationId xmlns:p14="http://schemas.microsoft.com/office/powerpoint/2010/main" val="1511192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AC1364A-3E3D-4F0D-8776-78AF3A270D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113895-4BDA-27C8-0EDD-081D47278278}"/>
              </a:ext>
            </a:extLst>
          </p:cNvPr>
          <p:cNvSpPr>
            <a:spLocks noGrp="1"/>
          </p:cNvSpPr>
          <p:nvPr>
            <p:ph type="title"/>
          </p:nvPr>
        </p:nvSpPr>
        <p:spPr>
          <a:xfrm>
            <a:off x="4797495" y="993302"/>
            <a:ext cx="6755626" cy="949194"/>
          </a:xfrm>
        </p:spPr>
        <p:txBody>
          <a:bodyPr anchor="b">
            <a:normAutofit/>
          </a:bodyPr>
          <a:lstStyle/>
          <a:p>
            <a:r>
              <a:rPr lang="en-US" sz="5400" b="1" dirty="0">
                <a:solidFill>
                  <a:srgbClr val="16226B"/>
                </a:solidFill>
                <a:ea typeface="+mj-lt"/>
                <a:cs typeface="+mj-lt"/>
              </a:rPr>
              <a:t>EKET REGION</a:t>
            </a:r>
            <a:endParaRPr lang="en-US" sz="5400" b="1" dirty="0">
              <a:solidFill>
                <a:srgbClr val="16226B"/>
              </a:solidFill>
            </a:endParaRPr>
          </a:p>
        </p:txBody>
      </p:sp>
      <p:pic>
        <p:nvPicPr>
          <p:cNvPr id="5" name="Picture 4" descr="Ships at sea">
            <a:extLst>
              <a:ext uri="{FF2B5EF4-FFF2-40B4-BE49-F238E27FC236}">
                <a16:creationId xmlns:a16="http://schemas.microsoft.com/office/drawing/2014/main" id="{796EFECC-DA6A-8FC4-D73A-B8A12013DE6F}"/>
              </a:ext>
            </a:extLst>
          </p:cNvPr>
          <p:cNvPicPr>
            <a:picLocks noChangeAspect="1"/>
          </p:cNvPicPr>
          <p:nvPr/>
        </p:nvPicPr>
        <p:blipFill rotWithShape="1">
          <a:blip r:embed="rId2"/>
          <a:srcRect l="20192" r="15592" b="2"/>
          <a:stretch/>
        </p:blipFill>
        <p:spPr>
          <a:xfrm>
            <a:off x="447513" y="0"/>
            <a:ext cx="3759270" cy="3907536"/>
          </a:xfrm>
          <a:prstGeom prst="rect">
            <a:avLst/>
          </a:prstGeom>
        </p:spPr>
      </p:pic>
      <p:sp>
        <p:nvSpPr>
          <p:cNvPr id="2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3"/>
          <a:stretch>
            <a:fillRect/>
          </a:stretch>
        </p:blipFill>
        <p:spPr>
          <a:xfrm>
            <a:off x="320040" y="4669538"/>
            <a:ext cx="3995928" cy="1058921"/>
          </a:xfrm>
          <a:prstGeom prst="rect">
            <a:avLst/>
          </a:prstGeom>
        </p:spPr>
      </p:pic>
      <p:sp>
        <p:nvSpPr>
          <p:cNvPr id="3" name="Content Placeholder 2">
            <a:extLst>
              <a:ext uri="{FF2B5EF4-FFF2-40B4-BE49-F238E27FC236}">
                <a16:creationId xmlns:a16="http://schemas.microsoft.com/office/drawing/2014/main" id="{8331916A-B196-9D5F-ECA1-A5B52BE821E9}"/>
              </a:ext>
            </a:extLst>
          </p:cNvPr>
          <p:cNvSpPr>
            <a:spLocks noGrp="1"/>
          </p:cNvSpPr>
          <p:nvPr>
            <p:ph idx="1"/>
          </p:nvPr>
        </p:nvSpPr>
        <p:spPr>
          <a:xfrm>
            <a:off x="4797495" y="2577228"/>
            <a:ext cx="6755626" cy="4274618"/>
          </a:xfrm>
        </p:spPr>
        <p:txBody>
          <a:bodyPr vert="horz" lIns="91440" tIns="45720" rIns="91440" bIns="45720" rtlCol="0" anchor="t">
            <a:noAutofit/>
          </a:bodyPr>
          <a:lstStyle/>
          <a:p>
            <a:pPr marL="0" indent="0">
              <a:buNone/>
            </a:pPr>
            <a:r>
              <a:rPr lang="en-US" sz="1600" b="1" dirty="0">
                <a:ea typeface="+mn-lt"/>
                <a:cs typeface="+mn-lt"/>
              </a:rPr>
              <a:t>Economic Opportunities</a:t>
            </a:r>
            <a:r>
              <a:rPr lang="en-US" sz="1600" dirty="0">
                <a:ea typeface="+mn-lt"/>
                <a:cs typeface="+mn-lt"/>
              </a:rPr>
              <a:t>: Ibaka in the </a:t>
            </a:r>
            <a:r>
              <a:rPr lang="en-US" sz="1600" dirty="0" err="1">
                <a:ea typeface="+mn-lt"/>
                <a:cs typeface="+mn-lt"/>
              </a:rPr>
              <a:t>Eket</a:t>
            </a:r>
            <a:r>
              <a:rPr lang="en-US" sz="1600" dirty="0">
                <a:ea typeface="+mn-lt"/>
                <a:cs typeface="+mn-lt"/>
              </a:rPr>
              <a:t> region is a high-potential commercial environment, particularly because of its strategic location. It is home to a mini sea-port and a naval base, both of which are critical infrastructures that can significantly benefit from a stable power supply. Investing in a mini-grid here will not only support these vital operations but also stimulate broader economic activities in the region.</a:t>
            </a:r>
            <a:endParaRPr lang="en-US" sz="1600" dirty="0"/>
          </a:p>
          <a:p>
            <a:pPr marL="0" indent="0">
              <a:buNone/>
            </a:pPr>
            <a:endParaRPr lang="en-US" sz="1600" dirty="0"/>
          </a:p>
          <a:p>
            <a:pPr marL="0" indent="0">
              <a:buNone/>
            </a:pPr>
            <a:r>
              <a:rPr lang="en-US" sz="1600" b="1" dirty="0">
                <a:ea typeface="+mn-lt"/>
                <a:cs typeface="+mn-lt"/>
              </a:rPr>
              <a:t>Improvement Forecast: </a:t>
            </a:r>
            <a:r>
              <a:rPr lang="en-US" sz="1600" dirty="0">
                <a:ea typeface="+mn-lt"/>
                <a:cs typeface="+mn-lt"/>
              </a:rPr>
              <a:t>Improved power availability in Ibaka is forecasted to enhance operational hours and efficiency for businesses, directly impacting revenue collection. With a projected revenue collection efficiency of 80%, businesses will experience reduced downtime, increased productivity, and higher profits.</a:t>
            </a:r>
            <a:endParaRPr lang="en-US" sz="1600" dirty="0"/>
          </a:p>
        </p:txBody>
      </p:sp>
    </p:spTree>
    <p:extLst>
      <p:ext uri="{BB962C8B-B14F-4D97-AF65-F5344CB8AC3E}">
        <p14:creationId xmlns:p14="http://schemas.microsoft.com/office/powerpoint/2010/main" val="3216451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72%</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16680"/>
          </a:xfrm>
          <a:prstGeom prst="rect">
            <a:avLst/>
          </a:prstGeom>
        </p:spPr>
        <p:txBody>
          <a:bodyPr wrap="square" lIns="0" tIns="0" rIns="0" bIns="0" rtlCol="0" anchor="t">
            <a:spAutoFit/>
          </a:bodyPr>
          <a:lstStyle/>
          <a:p>
            <a:pPr marL="0" lvl="0" indent="0" algn="l">
              <a:lnSpc>
                <a:spcPts val="4394"/>
              </a:lnSpc>
              <a:spcBef>
                <a:spcPct val="0"/>
              </a:spcBef>
            </a:pPr>
            <a:r>
              <a:rPr lang="en-US" sz="3200" dirty="0" smtClean="0">
                <a:solidFill>
                  <a:srgbClr val="064472"/>
                </a:solidFill>
                <a:latin typeface="Montserrat Ultra-Bold"/>
                <a:ea typeface="Montserrat Ultra-Bold"/>
                <a:cs typeface="Montserrat Ultra-Bold"/>
                <a:sym typeface="Montserrat Ultra-Bold"/>
              </a:rPr>
              <a:t>28%</a:t>
            </a:r>
            <a:endParaRPr lang="en-US" sz="3200" dirty="0">
              <a:solidFill>
                <a:srgbClr val="064472"/>
              </a:solidFill>
              <a:latin typeface="Montserrat Ultra-Bold"/>
              <a:ea typeface="Montserrat Ultra-Bold"/>
              <a:cs typeface="Montserrat Ultra-Bold"/>
              <a:sym typeface="Montserrat Ultra-Bold"/>
            </a:endParaRP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1904353565"/>
              </p:ext>
            </p:extLst>
          </p:nvPr>
        </p:nvGraphicFramePr>
        <p:xfrm>
          <a:off x="6591062" y="522080"/>
          <a:ext cx="5324223" cy="3050499"/>
        </p:xfrm>
        <a:graphic>
          <a:graphicData uri="http://schemas.openxmlformats.org/drawingml/2006/table">
            <a:tbl>
              <a:tblPr firstRow="1" bandRow="1">
                <a:tableStyleId>{3B4B98B0-60AC-42C2-AFA5-B58CD77FA1E5}</a:tableStyleId>
              </a:tblPr>
              <a:tblGrid>
                <a:gridCol w="653179">
                  <a:extLst>
                    <a:ext uri="{9D8B030D-6E8A-4147-A177-3AD203B41FA5}">
                      <a16:colId xmlns:a16="http://schemas.microsoft.com/office/drawing/2014/main" val="3986285712"/>
                    </a:ext>
                  </a:extLst>
                </a:gridCol>
                <a:gridCol w="3026751">
                  <a:extLst>
                    <a:ext uri="{9D8B030D-6E8A-4147-A177-3AD203B41FA5}">
                      <a16:colId xmlns:a16="http://schemas.microsoft.com/office/drawing/2014/main" val="4052686176"/>
                    </a:ext>
                  </a:extLst>
                </a:gridCol>
                <a:gridCol w="1644293">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4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800</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3,500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52%</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a:latin typeface="+mn-lt"/>
                        </a:rPr>
                        <a:t>2</a:t>
                      </a:r>
                      <a:r>
                        <a:rPr lang="en-US" sz="1600" dirty="0" smtClean="0">
                          <a:latin typeface="+mn-lt"/>
                        </a:rPr>
                        <a:t>5</a:t>
                      </a:r>
                      <a:r>
                        <a:rPr lang="en-US" sz="1600" dirty="0">
                          <a:latin typeface="+mn-lt"/>
                        </a:rPr>
                        <a:t>%</a:t>
                      </a: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NGN30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32"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a:ea typeface="Montserrat Ultra-Bold"/>
                <a:cs typeface="Montserrat Ultra-Bold"/>
                <a:sym typeface="Montserrat Ultra-Bold"/>
              </a:rPr>
              <a:t>NGN50 million</a:t>
            </a:r>
          </a:p>
        </p:txBody>
      </p:sp>
      <p:sp>
        <p:nvSpPr>
          <p:cNvPr id="33" name="TextBox 18"/>
          <p:cNvSpPr txBox="1"/>
          <p:nvPr/>
        </p:nvSpPr>
        <p:spPr>
          <a:xfrm>
            <a:off x="159289" y="4285649"/>
            <a:ext cx="4184161" cy="348172"/>
          </a:xfrm>
          <a:prstGeom prst="rect">
            <a:avLst/>
          </a:prstGeom>
        </p:spPr>
        <p:txBody>
          <a:bodyPr wrap="square" lIns="0" tIns="0" rIns="0" bIns="0" rtlCol="0" anchor="t">
            <a:spAutoFit/>
          </a:bodyPr>
          <a:lstStyle/>
          <a:p>
            <a:pPr lvl="0">
              <a:lnSpc>
                <a:spcPts val="2912"/>
              </a:lnSpc>
              <a:spcBef>
                <a:spcPct val="0"/>
              </a:spcBef>
            </a:pPr>
            <a:r>
              <a:rPr lang="en-US" sz="1600" b="1" dirty="0">
                <a:solidFill>
                  <a:srgbClr val="002060"/>
                </a:solidFill>
                <a:ea typeface="Montserrat Ultra-Bold"/>
                <a:cs typeface="Montserrat Ultra-Bold"/>
                <a:sym typeface="Montserrat Ultra-Bold"/>
              </a:rPr>
              <a:t>LOCATION: </a:t>
            </a:r>
            <a:r>
              <a:rPr lang="en-US" b="1" dirty="0" err="1" smtClean="0"/>
              <a:t>Ibaka</a:t>
            </a:r>
            <a:r>
              <a:rPr lang="en-US" sz="1600" b="1" dirty="0" smtClean="0"/>
              <a:t>, </a:t>
            </a:r>
            <a:r>
              <a:rPr lang="en-US" sz="1600" b="1" dirty="0" err="1" smtClean="0"/>
              <a:t>Mbo</a:t>
            </a:r>
            <a:r>
              <a:rPr lang="en-US" sz="1600" b="1" dirty="0" smtClean="0"/>
              <a:t> Area </a:t>
            </a:r>
            <a:r>
              <a:rPr lang="en-US" sz="1600" b="1" dirty="0" err="1" smtClean="0"/>
              <a:t>Oron</a:t>
            </a:r>
            <a:endParaRPr lang="en-US" sz="1600" b="1" dirty="0">
              <a:ea typeface="Montserrat Ultra-Bold"/>
              <a:cs typeface="Montserrat Ultra-Bold"/>
              <a:sym typeface="Montserrat Ultra-Bold"/>
            </a:endParaRPr>
          </a:p>
        </p:txBody>
      </p:sp>
      <p:sp>
        <p:nvSpPr>
          <p:cNvPr id="34"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DEMAND: </a:t>
            </a:r>
            <a:r>
              <a:rPr lang="en-US" sz="1600" b="1" dirty="0" smtClean="0">
                <a:ea typeface="Montserrat Ultra-Bold"/>
                <a:cs typeface="Montserrat Ultra-Bold"/>
                <a:sym typeface="Montserrat Ultra-Bold"/>
              </a:rPr>
              <a:t>0.7MW</a:t>
            </a:r>
            <a:endParaRPr lang="en-US" sz="1600" b="1" dirty="0">
              <a:ea typeface="Montserrat Ultra-Bold"/>
              <a:cs typeface="Montserrat Ultra-Bold"/>
              <a:sym typeface="Montserrat Ultra-Bold"/>
            </a:endParaRPr>
          </a:p>
        </p:txBody>
      </p:sp>
      <p:pic>
        <p:nvPicPr>
          <p:cNvPr id="35" name="Picture 34"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288" y="861058"/>
            <a:ext cx="6112778" cy="3056269"/>
          </a:xfrm>
          <a:prstGeom prst="rect">
            <a:avLst/>
          </a:prstGeom>
        </p:spPr>
      </p:pic>
    </p:spTree>
    <p:extLst>
      <p:ext uri="{BB962C8B-B14F-4D97-AF65-F5344CB8AC3E}">
        <p14:creationId xmlns:p14="http://schemas.microsoft.com/office/powerpoint/2010/main" val="2751461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A109A1A-9983-3988-2905-20C05793E035}"/>
              </a:ext>
            </a:extLst>
          </p:cNvPr>
          <p:cNvSpPr/>
          <p:nvPr/>
        </p:nvSpPr>
        <p:spPr>
          <a:xfrm>
            <a:off x="508000" y="5059132"/>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86" name="Picture 14" descr="Route gps distance icon. Route location ...">
            <a:extLst>
              <a:ext uri="{FF2B5EF4-FFF2-40B4-BE49-F238E27FC236}">
                <a16:creationId xmlns:a16="http://schemas.microsoft.com/office/drawing/2014/main" id="{0A833E3A-046C-333C-FB3A-C68240ACDA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900" y="3737701"/>
            <a:ext cx="561975" cy="561975"/>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1D618AF2-90D9-8E8D-CC2C-8268D146CCAA}"/>
              </a:ext>
            </a:extLst>
          </p:cNvPr>
          <p:cNvSpPr/>
          <p:nvPr/>
        </p:nvSpPr>
        <p:spPr>
          <a:xfrm>
            <a:off x="508000" y="2735191"/>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5" name="Rectangle 24">
            <a:extLst>
              <a:ext uri="{FF2B5EF4-FFF2-40B4-BE49-F238E27FC236}">
                <a16:creationId xmlns:a16="http://schemas.microsoft.com/office/drawing/2014/main" id="{297B7DC3-0A78-C53B-A087-8AF011E5922F}"/>
              </a:ext>
            </a:extLst>
          </p:cNvPr>
          <p:cNvSpPr/>
          <p:nvPr/>
        </p:nvSpPr>
        <p:spPr>
          <a:xfrm>
            <a:off x="508000" y="3852786"/>
            <a:ext cx="3062269" cy="70666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Rectangle 23">
            <a:extLst>
              <a:ext uri="{FF2B5EF4-FFF2-40B4-BE49-F238E27FC236}">
                <a16:creationId xmlns:a16="http://schemas.microsoft.com/office/drawing/2014/main" id="{2684A289-4984-823F-3E7A-95E27236D68F}"/>
              </a:ext>
            </a:extLst>
          </p:cNvPr>
          <p:cNvSpPr/>
          <p:nvPr/>
        </p:nvSpPr>
        <p:spPr>
          <a:xfrm>
            <a:off x="508000" y="1617597"/>
            <a:ext cx="3062269" cy="617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3074" name="Picture 2" descr="Electricity Grid Icon Images – Browse 28,002 Stock Photos ...">
            <a:extLst>
              <a:ext uri="{FF2B5EF4-FFF2-40B4-BE49-F238E27FC236}">
                <a16:creationId xmlns:a16="http://schemas.microsoft.com/office/drawing/2014/main" id="{7BAB7F4C-83A3-A587-633A-9504D3A73502}"/>
              </a:ext>
            </a:extLst>
          </p:cNvPr>
          <p:cNvPicPr>
            <a:picLocks noChangeAspect="1" noChangeArrowheads="1"/>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30651" y="1698306"/>
            <a:ext cx="712407" cy="449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TextBox 13"/>
          <p:cNvSpPr txBox="1"/>
          <p:nvPr/>
        </p:nvSpPr>
        <p:spPr>
          <a:xfrm>
            <a:off x="609401" y="575310"/>
            <a:ext cx="8686999" cy="307777"/>
          </a:xfrm>
          <a:prstGeom prst="rect">
            <a:avLst/>
          </a:prstGeom>
        </p:spPr>
        <p:txBody>
          <a:bodyPr lIns="0" tIns="0" rIns="0" bIns="0" rtlCol="0" anchor="t">
            <a:spAutoFit/>
          </a:bodyPr>
          <a:lstStyle/>
          <a:p>
            <a:pPr>
              <a:lnSpc>
                <a:spcPts val="2420"/>
              </a:lnSpc>
              <a:spcBef>
                <a:spcPct val="0"/>
              </a:spcBef>
            </a:pPr>
            <a:r>
              <a:rPr lang="en-US" sz="2400" dirty="0">
                <a:solidFill>
                  <a:srgbClr val="3DD9E3"/>
                </a:solidFill>
                <a:latin typeface="Montserrat Ultra-Bold"/>
                <a:ea typeface="Montserrat Ultra-Bold"/>
                <a:cs typeface="Montserrat Ultra-Bold"/>
                <a:sym typeface="Montserrat Ultra-Bold"/>
              </a:rPr>
              <a:t>Infrastructure </a:t>
            </a:r>
          </a:p>
        </p:txBody>
      </p:sp>
      <p:pic>
        <p:nvPicPr>
          <p:cNvPr id="3076" name="Picture 4" descr="Road Route icon PNG and SVG Vector Free Download">
            <a:extLst>
              <a:ext uri="{FF2B5EF4-FFF2-40B4-BE49-F238E27FC236}">
                <a16:creationId xmlns:a16="http://schemas.microsoft.com/office/drawing/2014/main" id="{7CED2792-ACFF-3148-19F0-E288DC737B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500" y="2808622"/>
            <a:ext cx="679193" cy="51877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D33DB9-741B-E08D-A185-63805A75AE73}"/>
              </a:ext>
            </a:extLst>
          </p:cNvPr>
          <p:cNvSpPr txBox="1"/>
          <p:nvPr/>
        </p:nvSpPr>
        <p:spPr>
          <a:xfrm>
            <a:off x="1270001" y="2780679"/>
            <a:ext cx="2332715" cy="687432"/>
          </a:xfrm>
          <a:prstGeom prst="rect">
            <a:avLst/>
          </a:prstGeom>
          <a:solidFill>
            <a:schemeClr val="bg1">
              <a:alpha val="0"/>
            </a:schemeClr>
          </a:solidFill>
        </p:spPr>
        <p:txBody>
          <a:bodyPr wrap="square" rtlCol="0">
            <a:spAutoFit/>
          </a:bodyPr>
          <a:lstStyle/>
          <a:p>
            <a:pPr algn="ctr"/>
            <a:r>
              <a:rPr lang="en-GB" sz="1467" dirty="0">
                <a:solidFill>
                  <a:schemeClr val="tx2">
                    <a:lumMod val="75000"/>
                  </a:schemeClr>
                </a:solidFill>
                <a:latin typeface="Montserrat Bold" panose="020B0604020202020204" charset="0"/>
              </a:rPr>
              <a:t>GOOD</a:t>
            </a:r>
          </a:p>
          <a:p>
            <a:pPr algn="ctr"/>
            <a:r>
              <a:rPr lang="en-GB" sz="1200" dirty="0">
                <a:solidFill>
                  <a:schemeClr val="tx2">
                    <a:lumMod val="75000"/>
                  </a:schemeClr>
                </a:solidFill>
                <a:latin typeface="Montserrat Classic" panose="020B0604020202020204" charset="0"/>
              </a:rPr>
              <a:t>ROAD ACCESSIBILITY</a:t>
            </a:r>
          </a:p>
          <a:p>
            <a:pPr algn="ctr"/>
            <a:endParaRPr lang="en-GB" sz="1200" dirty="0">
              <a:solidFill>
                <a:schemeClr val="bg1"/>
              </a:solidFill>
              <a:latin typeface="Montserrat Classic" panose="020B0604020202020204" charset="0"/>
            </a:endParaRPr>
          </a:p>
        </p:txBody>
      </p:sp>
      <p:pic>
        <p:nvPicPr>
          <p:cNvPr id="3078" name="Picture 6" descr="Security Vector SVG Icon (15) - SVG Repo">
            <a:extLst>
              <a:ext uri="{FF2B5EF4-FFF2-40B4-BE49-F238E27FC236}">
                <a16:creationId xmlns:a16="http://schemas.microsoft.com/office/drawing/2014/main" id="{B8BB984B-7B2F-CD03-93D5-9076304FDF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315" y="3886200"/>
            <a:ext cx="718743" cy="636877"/>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4DB7A3C-6C7F-DE18-D5C0-0AC69B35C9DC}"/>
              </a:ext>
            </a:extLst>
          </p:cNvPr>
          <p:cNvSpPr txBox="1"/>
          <p:nvPr/>
        </p:nvSpPr>
        <p:spPr>
          <a:xfrm>
            <a:off x="1219200" y="3943761"/>
            <a:ext cx="2380145" cy="687432"/>
          </a:xfrm>
          <a:prstGeom prst="rect">
            <a:avLst/>
          </a:prstGeom>
          <a:solidFill>
            <a:schemeClr val="bg1">
              <a:alpha val="0"/>
            </a:schemeClr>
          </a:solidFill>
        </p:spPr>
        <p:txBody>
          <a:bodyPr wrap="square" rtlCol="0">
            <a:spAutoFit/>
          </a:bodyPr>
          <a:lstStyle/>
          <a:p>
            <a:pPr algn="ctr"/>
            <a:r>
              <a:rPr lang="en-GB" sz="1467" dirty="0">
                <a:solidFill>
                  <a:srgbClr val="92D050"/>
                </a:solidFill>
                <a:latin typeface="Montserrat Bold" panose="020B0604020202020204" charset="0"/>
              </a:rPr>
              <a:t>GOOD</a:t>
            </a:r>
          </a:p>
          <a:p>
            <a:pPr algn="ctr"/>
            <a:r>
              <a:rPr lang="en-GB" sz="1200" dirty="0">
                <a:latin typeface="Montserrat Classic" panose="020B0604020202020204" charset="0"/>
              </a:rPr>
              <a:t>SECURITY STATUS</a:t>
            </a:r>
          </a:p>
          <a:p>
            <a:pPr algn="ctr"/>
            <a:endParaRPr lang="en-GB" sz="1200" dirty="0">
              <a:solidFill>
                <a:schemeClr val="bg1"/>
              </a:solidFill>
              <a:latin typeface="Montserrat Classic" panose="020B0604020202020204" charset="0"/>
            </a:endParaRPr>
          </a:p>
        </p:txBody>
      </p:sp>
      <p:pic>
        <p:nvPicPr>
          <p:cNvPr id="3082" name="Picture 10" descr="Business plan - Free business icons">
            <a:extLst>
              <a:ext uri="{FF2B5EF4-FFF2-40B4-BE49-F238E27FC236}">
                <a16:creationId xmlns:a16="http://schemas.microsoft.com/office/drawing/2014/main" id="{6CA9FD67-2E54-5411-B6F0-4F2C0B261F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106843"/>
            <a:ext cx="829228" cy="6598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CF9F945C-C94E-83A3-E221-3FEA90DA6028}"/>
              </a:ext>
            </a:extLst>
          </p:cNvPr>
          <p:cNvSpPr txBox="1"/>
          <p:nvPr/>
        </p:nvSpPr>
        <p:spPr>
          <a:xfrm>
            <a:off x="1325604" y="5058017"/>
            <a:ext cx="2221507" cy="687432"/>
          </a:xfrm>
          <a:prstGeom prst="rect">
            <a:avLst/>
          </a:prstGeom>
          <a:solidFill>
            <a:schemeClr val="tx2">
              <a:lumMod val="25000"/>
              <a:lumOff val="75000"/>
            </a:schemeClr>
          </a:solidFill>
        </p:spPr>
        <p:txBody>
          <a:bodyPr wrap="square" rtlCol="0">
            <a:spAutoFit/>
          </a:bodyPr>
          <a:lstStyle/>
          <a:p>
            <a:pPr algn="ctr"/>
            <a:r>
              <a:rPr lang="en-GB" sz="1467" dirty="0">
                <a:solidFill>
                  <a:schemeClr val="bg1"/>
                </a:solidFill>
                <a:latin typeface="Montserrat Bold" panose="020B0604020202020204" charset="0"/>
              </a:rPr>
              <a:t>NO</a:t>
            </a:r>
          </a:p>
          <a:p>
            <a:pPr algn="ctr"/>
            <a:r>
              <a:rPr lang="en-GB" sz="1200" dirty="0">
                <a:latin typeface="Montserrat Classic" panose="020B0604020202020204" charset="0"/>
              </a:rPr>
              <a:t>PIP FOCUSED AREA</a:t>
            </a:r>
          </a:p>
          <a:p>
            <a:pPr algn="ctr"/>
            <a:endParaRPr lang="en-GB" sz="1200" dirty="0">
              <a:solidFill>
                <a:schemeClr val="bg1"/>
              </a:solidFill>
              <a:latin typeface="Montserrat Classic" panose="020B0604020202020204" charset="0"/>
            </a:endParaRPr>
          </a:p>
        </p:txBody>
      </p:sp>
      <p:sp>
        <p:nvSpPr>
          <p:cNvPr id="27" name="TextBox 9">
            <a:extLst>
              <a:ext uri="{FF2B5EF4-FFF2-40B4-BE49-F238E27FC236}">
                <a16:creationId xmlns:a16="http://schemas.microsoft.com/office/drawing/2014/main" id="{17B5C0ED-2105-E62A-2576-298A4375B6CA}"/>
              </a:ext>
            </a:extLst>
          </p:cNvPr>
          <p:cNvSpPr txBox="1"/>
          <p:nvPr/>
        </p:nvSpPr>
        <p:spPr>
          <a:xfrm>
            <a:off x="4013200" y="1621853"/>
            <a:ext cx="5626073" cy="256480"/>
          </a:xfrm>
          <a:prstGeom prst="rect">
            <a:avLst/>
          </a:prstGeom>
        </p:spPr>
        <p:txBody>
          <a:bodyPr lIns="0" tIns="0" rIns="0" bIns="0" rtlCol="0" anchor="t">
            <a:spAutoFit/>
          </a:bodyPr>
          <a:lstStyle/>
          <a:p>
            <a:pPr>
              <a:lnSpc>
                <a:spcPts val="2049"/>
              </a:lnSpc>
              <a:spcBef>
                <a:spcPct val="0"/>
              </a:spcBef>
            </a:pPr>
            <a:r>
              <a:rPr lang="en-US" sz="1863" dirty="0">
                <a:solidFill>
                  <a:srgbClr val="3DD9E3"/>
                </a:solidFill>
                <a:latin typeface="Montserrat Ultra-Bold"/>
                <a:ea typeface="Montserrat Ultra-Bold"/>
                <a:cs typeface="Montserrat Ultra-Bold"/>
                <a:sym typeface="Montserrat Ultra-Bold"/>
              </a:rPr>
              <a:t>Top 3 Economic Activities</a:t>
            </a:r>
          </a:p>
        </p:txBody>
      </p:sp>
      <p:sp>
        <p:nvSpPr>
          <p:cNvPr id="28" name="TextBox 10">
            <a:extLst>
              <a:ext uri="{FF2B5EF4-FFF2-40B4-BE49-F238E27FC236}">
                <a16:creationId xmlns:a16="http://schemas.microsoft.com/office/drawing/2014/main" id="{7A84C608-C982-4499-7E6E-0567F1A5F8FD}"/>
              </a:ext>
            </a:extLst>
          </p:cNvPr>
          <p:cNvSpPr txBox="1"/>
          <p:nvPr/>
        </p:nvSpPr>
        <p:spPr>
          <a:xfrm>
            <a:off x="4013200" y="1977390"/>
            <a:ext cx="4336948" cy="1000274"/>
          </a:xfrm>
          <a:prstGeom prst="rect">
            <a:avLst/>
          </a:prstGeom>
        </p:spPr>
        <p:txBody>
          <a:bodyPr lIns="0" tIns="0" rIns="0" bIns="0" rtlCol="0" anchor="t">
            <a:spAutoFit/>
          </a:bodyPr>
          <a:lstStyle/>
          <a:p>
            <a:pPr>
              <a:lnSpc>
                <a:spcPts val="2599"/>
              </a:lnSpc>
            </a:pPr>
            <a:r>
              <a:rPr lang="en-US" sz="1666" dirty="0">
                <a:latin typeface="Montserrat"/>
                <a:ea typeface="Montserrat"/>
                <a:cs typeface="Montserrat"/>
                <a:sym typeface="Montserrat"/>
              </a:rPr>
              <a:t>1. </a:t>
            </a:r>
            <a:r>
              <a:rPr lang="en-US" sz="1666" dirty="0" smtClean="0">
                <a:latin typeface="Montserrat"/>
                <a:ea typeface="Montserrat"/>
                <a:cs typeface="Montserrat"/>
                <a:sym typeface="Montserrat"/>
              </a:rPr>
              <a:t>Mini </a:t>
            </a:r>
            <a:r>
              <a:rPr lang="en-US" sz="1666" dirty="0">
                <a:latin typeface="Montserrat"/>
                <a:ea typeface="Montserrat"/>
                <a:cs typeface="Montserrat"/>
                <a:sym typeface="Montserrat"/>
              </a:rPr>
              <a:t>S</a:t>
            </a:r>
            <a:r>
              <a:rPr lang="en-US" sz="1666" dirty="0" smtClean="0">
                <a:latin typeface="Montserrat"/>
                <a:ea typeface="Montserrat"/>
                <a:cs typeface="Montserrat"/>
                <a:sym typeface="Montserrat"/>
              </a:rPr>
              <a:t>ea Port</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2. </a:t>
            </a:r>
            <a:r>
              <a:rPr lang="en-US" sz="1666" dirty="0" smtClean="0">
                <a:latin typeface="Montserrat"/>
                <a:ea typeface="Montserrat"/>
                <a:cs typeface="Montserrat"/>
                <a:sym typeface="Montserrat"/>
              </a:rPr>
              <a:t>Naval base</a:t>
            </a:r>
            <a:endParaRPr lang="en-US" sz="1666" dirty="0">
              <a:latin typeface="Montserrat"/>
              <a:ea typeface="Montserrat"/>
              <a:cs typeface="Montserrat"/>
              <a:sym typeface="Montserrat"/>
            </a:endParaRPr>
          </a:p>
          <a:p>
            <a:pPr>
              <a:lnSpc>
                <a:spcPts val="2599"/>
              </a:lnSpc>
            </a:pPr>
            <a:r>
              <a:rPr lang="en-US" sz="1666" dirty="0">
                <a:latin typeface="Montserrat"/>
                <a:ea typeface="Montserrat"/>
                <a:cs typeface="Montserrat"/>
                <a:sym typeface="Montserrat"/>
              </a:rPr>
              <a:t>3. Retail Services</a:t>
            </a:r>
          </a:p>
        </p:txBody>
      </p:sp>
      <p:sp>
        <p:nvSpPr>
          <p:cNvPr id="32" name="TextBox 31">
            <a:extLst>
              <a:ext uri="{FF2B5EF4-FFF2-40B4-BE49-F238E27FC236}">
                <a16:creationId xmlns:a16="http://schemas.microsoft.com/office/drawing/2014/main" id="{7DC7B6D3-D5BF-C434-A788-C5C59ED9CA88}"/>
              </a:ext>
            </a:extLst>
          </p:cNvPr>
          <p:cNvSpPr txBox="1"/>
          <p:nvPr/>
        </p:nvSpPr>
        <p:spPr>
          <a:xfrm>
            <a:off x="4039173" y="3429001"/>
            <a:ext cx="1473200" cy="830997"/>
          </a:xfrm>
          <a:prstGeom prst="rect">
            <a:avLst/>
          </a:prstGeom>
          <a:noFill/>
          <a:ln>
            <a:solidFill>
              <a:srgbClr val="3DD9E3"/>
            </a:solidFill>
          </a:ln>
          <a:effectLst/>
        </p:spPr>
        <p:txBody>
          <a:bodyPr wrap="square" rtlCol="0">
            <a:spAutoFit/>
          </a:bodyPr>
          <a:lstStyle/>
          <a:p>
            <a:r>
              <a:rPr lang="en-GB" sz="1200" dirty="0">
                <a:latin typeface="Montserrat Classic" panose="020B0604020202020204" charset="0"/>
              </a:rPr>
              <a:t>Feeder Route Length</a:t>
            </a:r>
          </a:p>
          <a:p>
            <a:endParaRPr lang="en-GB" sz="1200" dirty="0">
              <a:latin typeface="Montserrat Classic" panose="020B0604020202020204" charset="0"/>
            </a:endParaRPr>
          </a:p>
          <a:p>
            <a:r>
              <a:rPr lang="en-GB" sz="1200" b="1" dirty="0" smtClean="0">
                <a:latin typeface="Montserrat Classic" panose="020B0604020202020204" charset="0"/>
              </a:rPr>
              <a:t>30km</a:t>
            </a:r>
            <a:endParaRPr lang="en-GB" sz="1200" b="1" dirty="0">
              <a:latin typeface="Montserrat Classic" panose="020B0604020202020204" charset="0"/>
            </a:endParaRPr>
          </a:p>
        </p:txBody>
      </p:sp>
      <p:sp>
        <p:nvSpPr>
          <p:cNvPr id="33" name="TextBox 32">
            <a:extLst>
              <a:ext uri="{FF2B5EF4-FFF2-40B4-BE49-F238E27FC236}">
                <a16:creationId xmlns:a16="http://schemas.microsoft.com/office/drawing/2014/main" id="{D1DA15E9-B809-500D-9DB3-A57CCE1F0670}"/>
              </a:ext>
            </a:extLst>
          </p:cNvPr>
          <p:cNvSpPr txBox="1"/>
          <p:nvPr/>
        </p:nvSpPr>
        <p:spPr>
          <a:xfrm>
            <a:off x="5874276"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Voltage Level</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33KV</a:t>
            </a:r>
            <a:endParaRPr lang="en-GB" sz="1200" b="1" dirty="0">
              <a:latin typeface="Montserrat Classic" panose="020B0604020202020204" charset="0"/>
            </a:endParaRPr>
          </a:p>
        </p:txBody>
      </p:sp>
      <p:sp>
        <p:nvSpPr>
          <p:cNvPr id="34" name="TextBox 33">
            <a:extLst>
              <a:ext uri="{FF2B5EF4-FFF2-40B4-BE49-F238E27FC236}">
                <a16:creationId xmlns:a16="http://schemas.microsoft.com/office/drawing/2014/main" id="{9613B68E-9A6B-9F55-14C4-0B4168EB6F54}"/>
              </a:ext>
            </a:extLst>
          </p:cNvPr>
          <p:cNvSpPr txBox="1"/>
          <p:nvPr/>
        </p:nvSpPr>
        <p:spPr>
          <a:xfrm>
            <a:off x="7709379" y="3429000"/>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Daily Load Profile</a:t>
            </a:r>
          </a:p>
          <a:p>
            <a:endParaRPr lang="en-GB" sz="1200" dirty="0">
              <a:latin typeface="Montserrat Classic" panose="020B0604020202020204" charset="0"/>
            </a:endParaRPr>
          </a:p>
          <a:p>
            <a:endParaRPr lang="en-GB" sz="1200" dirty="0">
              <a:latin typeface="Montserrat Classic" panose="020B0604020202020204" charset="0"/>
            </a:endParaRPr>
          </a:p>
          <a:p>
            <a:r>
              <a:rPr lang="en-GB" sz="1200" b="1" dirty="0" smtClean="0">
                <a:latin typeface="Montserrat Classic" panose="020B0604020202020204" charset="0"/>
              </a:rPr>
              <a:t>2.8MWh</a:t>
            </a:r>
            <a:endParaRPr lang="en-GB" sz="1200" b="1" dirty="0">
              <a:latin typeface="Montserrat Classic" panose="020B0604020202020204" charset="0"/>
            </a:endParaRPr>
          </a:p>
        </p:txBody>
      </p:sp>
      <p:sp>
        <p:nvSpPr>
          <p:cNvPr id="35" name="TextBox 11">
            <a:extLst>
              <a:ext uri="{FF2B5EF4-FFF2-40B4-BE49-F238E27FC236}">
                <a16:creationId xmlns:a16="http://schemas.microsoft.com/office/drawing/2014/main" id="{E6362CDC-D3D3-5286-6FEB-8A9CE978BE78}"/>
              </a:ext>
            </a:extLst>
          </p:cNvPr>
          <p:cNvSpPr txBox="1"/>
          <p:nvPr/>
        </p:nvSpPr>
        <p:spPr>
          <a:xfrm>
            <a:off x="4013200" y="4661763"/>
            <a:ext cx="3500364" cy="218008"/>
          </a:xfrm>
          <a:prstGeom prst="rect">
            <a:avLst/>
          </a:prstGeom>
        </p:spPr>
        <p:txBody>
          <a:bodyPr wrap="square" lIns="0" tIns="0" rIns="0" bIns="0" rtlCol="0" anchor="t">
            <a:spAutoFit/>
          </a:bodyPr>
          <a:lstStyle/>
          <a:p>
            <a:pPr>
              <a:lnSpc>
                <a:spcPts val="1687"/>
              </a:lnSpc>
              <a:spcBef>
                <a:spcPct val="0"/>
              </a:spcBef>
            </a:pPr>
            <a:r>
              <a:rPr lang="en-US" sz="1867" dirty="0">
                <a:solidFill>
                  <a:srgbClr val="3DD9E3"/>
                </a:solidFill>
                <a:latin typeface="Montserrat Ultra-Bold"/>
                <a:ea typeface="Montserrat Ultra-Bold"/>
                <a:cs typeface="Montserrat Ultra-Bold"/>
                <a:sym typeface="Montserrat Ultra-Bold"/>
              </a:rPr>
              <a:t>Network Limitations</a:t>
            </a:r>
          </a:p>
        </p:txBody>
      </p:sp>
      <p:sp>
        <p:nvSpPr>
          <p:cNvPr id="37" name="TextBox 36">
            <a:extLst>
              <a:ext uri="{FF2B5EF4-FFF2-40B4-BE49-F238E27FC236}">
                <a16:creationId xmlns:a16="http://schemas.microsoft.com/office/drawing/2014/main" id="{676A5614-9554-F325-8CFA-AA7848190616}"/>
              </a:ext>
            </a:extLst>
          </p:cNvPr>
          <p:cNvSpPr txBox="1"/>
          <p:nvPr/>
        </p:nvSpPr>
        <p:spPr>
          <a:xfrm>
            <a:off x="3952903" y="4931710"/>
            <a:ext cx="3560661" cy="528350"/>
          </a:xfrm>
          <a:prstGeom prst="rect">
            <a:avLst/>
          </a:prstGeom>
          <a:noFill/>
        </p:spPr>
        <p:txBody>
          <a:bodyPr wrap="square">
            <a:spAutoFit/>
          </a:bodyPr>
          <a:lstStyle/>
          <a:p>
            <a:pPr algn="just">
              <a:lnSpc>
                <a:spcPts val="1687"/>
              </a:lnSpc>
              <a:spcBef>
                <a:spcPct val="0"/>
              </a:spcBef>
            </a:pPr>
            <a:r>
              <a:rPr lang="en-US" sz="1400" dirty="0">
                <a:latin typeface="Montserrat" panose="00000500000000000000"/>
              </a:rPr>
              <a:t>Vandalized </a:t>
            </a:r>
            <a:r>
              <a:rPr lang="en-US" sz="1400" dirty="0" smtClean="0">
                <a:latin typeface="Montserrat" panose="00000500000000000000"/>
              </a:rPr>
              <a:t>33KV </a:t>
            </a:r>
            <a:r>
              <a:rPr lang="en-US" sz="1400" dirty="0">
                <a:latin typeface="Montserrat" panose="00000500000000000000"/>
              </a:rPr>
              <a:t>Line And </a:t>
            </a:r>
            <a:r>
              <a:rPr lang="en-US" sz="1400" dirty="0" smtClean="0">
                <a:latin typeface="Montserrat" panose="00000500000000000000"/>
              </a:rPr>
              <a:t>Collapsed Low tension Lines.</a:t>
            </a:r>
            <a:endParaRPr lang="en-US" sz="1400" dirty="0">
              <a:latin typeface="Montserrat" panose="00000500000000000000"/>
              <a:ea typeface="Montserrat Ultra-Bold"/>
              <a:cs typeface="Montserrat Ultra-Bold"/>
              <a:sym typeface="Montserrat Ultra-Bold"/>
            </a:endParaRPr>
          </a:p>
        </p:txBody>
      </p:sp>
      <p:cxnSp>
        <p:nvCxnSpPr>
          <p:cNvPr id="40" name="Straight Connector 39">
            <a:extLst>
              <a:ext uri="{FF2B5EF4-FFF2-40B4-BE49-F238E27FC236}">
                <a16:creationId xmlns:a16="http://schemas.microsoft.com/office/drawing/2014/main" id="{535975D0-836F-6929-5025-4E81716EF716}"/>
              </a:ext>
            </a:extLst>
          </p:cNvPr>
          <p:cNvCxnSpPr>
            <a:cxnSpLocks/>
          </p:cNvCxnSpPr>
          <p:nvPr/>
        </p:nvCxnSpPr>
        <p:spPr>
          <a:xfrm>
            <a:off x="645241" y="951631"/>
            <a:ext cx="13359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28768B0-DA30-A0DA-7D0B-07722A2B389B}"/>
              </a:ext>
            </a:extLst>
          </p:cNvPr>
          <p:cNvSpPr txBox="1"/>
          <p:nvPr/>
        </p:nvSpPr>
        <p:spPr>
          <a:xfrm>
            <a:off x="9544483" y="3429001"/>
            <a:ext cx="1473200" cy="830997"/>
          </a:xfrm>
          <a:prstGeom prst="rect">
            <a:avLst/>
          </a:prstGeom>
          <a:noFill/>
          <a:ln>
            <a:solidFill>
              <a:srgbClr val="3DD9E3"/>
            </a:solidFill>
          </a:ln>
        </p:spPr>
        <p:txBody>
          <a:bodyPr wrap="square" rtlCol="0">
            <a:spAutoFit/>
          </a:bodyPr>
          <a:lstStyle/>
          <a:p>
            <a:r>
              <a:rPr lang="en-GB" sz="1200" dirty="0">
                <a:latin typeface="Montserrat Classic" panose="020B0604020202020204" charset="0"/>
              </a:rPr>
              <a:t>Installed Transformer  Capacity </a:t>
            </a:r>
          </a:p>
          <a:p>
            <a:r>
              <a:rPr lang="en-GB" sz="1200" b="1" dirty="0" smtClean="0">
                <a:latin typeface="Montserrat Classic" panose="020B0604020202020204" charset="0"/>
              </a:rPr>
              <a:t>1400KVA</a:t>
            </a:r>
            <a:endParaRPr lang="en-GB" sz="1200" b="1" dirty="0">
              <a:latin typeface="Montserrat Classic" panose="020B0604020202020204" charset="0"/>
            </a:endParaRPr>
          </a:p>
        </p:txBody>
      </p:sp>
      <p:graphicFrame>
        <p:nvGraphicFramePr>
          <p:cNvPr id="46" name="Table 45">
            <a:extLst>
              <a:ext uri="{FF2B5EF4-FFF2-40B4-BE49-F238E27FC236}">
                <a16:creationId xmlns:a16="http://schemas.microsoft.com/office/drawing/2014/main" id="{9EFB4530-E557-2185-0BD5-4DF8443F9DCE}"/>
              </a:ext>
            </a:extLst>
          </p:cNvPr>
          <p:cNvGraphicFramePr>
            <a:graphicFrameLocks noGrp="1"/>
          </p:cNvGraphicFramePr>
          <p:nvPr>
            <p:extLst>
              <p:ext uri="{D42A27DB-BD31-4B8C-83A1-F6EECF244321}">
                <p14:modId xmlns:p14="http://schemas.microsoft.com/office/powerpoint/2010/main" val="913942664"/>
              </p:ext>
            </p:extLst>
          </p:nvPr>
        </p:nvGraphicFramePr>
        <p:xfrm>
          <a:off x="8128000" y="4595687"/>
          <a:ext cx="3700702" cy="710030"/>
        </p:xfrm>
        <a:graphic>
          <a:graphicData uri="http://schemas.openxmlformats.org/drawingml/2006/table">
            <a:tbl>
              <a:tblPr firstRow="1">
                <a:tableStyleId>{BDBED569-4797-4DF1-A0F4-6AAB3CD982D8}</a:tableStyleId>
              </a:tblPr>
              <a:tblGrid>
                <a:gridCol w="2845012">
                  <a:extLst>
                    <a:ext uri="{9D8B030D-6E8A-4147-A177-3AD203B41FA5}">
                      <a16:colId xmlns:a16="http://schemas.microsoft.com/office/drawing/2014/main" val="1988881099"/>
                    </a:ext>
                  </a:extLst>
                </a:gridCol>
                <a:gridCol w="855690">
                  <a:extLst>
                    <a:ext uri="{9D8B030D-6E8A-4147-A177-3AD203B41FA5}">
                      <a16:colId xmlns:a16="http://schemas.microsoft.com/office/drawing/2014/main" val="639486561"/>
                    </a:ext>
                  </a:extLst>
                </a:gridCol>
              </a:tblGrid>
              <a:tr h="445870">
                <a:tc>
                  <a:txBody>
                    <a:bodyPr/>
                    <a:lstStyle/>
                    <a:p>
                      <a:r>
                        <a:rPr lang="en-GB" sz="1900" dirty="0">
                          <a:solidFill>
                            <a:srgbClr val="3DD9E3"/>
                          </a:solidFill>
                          <a:latin typeface="Montserrat Bold" panose="020B0604020202020204" charset="0"/>
                        </a:rPr>
                        <a:t>Business Model</a:t>
                      </a: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endParaRPr lang="en-GB" sz="1200" dirty="0">
                        <a:latin typeface="Montserrat Classic" panose="020B0604020202020204" charset="0"/>
                      </a:endParaRPr>
                    </a:p>
                  </a:txBody>
                  <a:tcPr marL="60960" marR="60960" marT="30480" marB="30480">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31789780"/>
                  </a:ext>
                </a:extLst>
              </a:tr>
              <a:tr h="264160">
                <a:tc>
                  <a:txBody>
                    <a:bodyPr/>
                    <a:lstStyle/>
                    <a:p>
                      <a:r>
                        <a:rPr lang="en-GB" sz="1300" dirty="0" smtClean="0">
                          <a:latin typeface="Montserrat" panose="00000500000000000000" pitchFamily="2" charset="0"/>
                        </a:rPr>
                        <a:t>Embedded</a:t>
                      </a:r>
                      <a:r>
                        <a:rPr lang="en-GB" sz="1300" baseline="0" dirty="0" smtClean="0">
                          <a:latin typeface="Montserrat" panose="00000500000000000000" pitchFamily="2" charset="0"/>
                        </a:rPr>
                        <a:t> Generation</a:t>
                      </a:r>
                      <a:endParaRPr lang="en-GB" sz="13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endParaRPr lang="en-GB" sz="1200" dirty="0">
                        <a:latin typeface="Montserrat" panose="00000500000000000000" pitchFamily="2" charset="0"/>
                      </a:endParaRPr>
                    </a:p>
                  </a:txBody>
                  <a:tcPr marL="60960" marR="60960" marT="30480" marB="30480">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9361322"/>
                  </a:ext>
                </a:extLst>
              </a:tr>
            </a:tbl>
          </a:graphicData>
        </a:graphic>
      </p:graphicFrame>
      <p:pic>
        <p:nvPicPr>
          <p:cNvPr id="3088" name="Picture 16" descr="Image result for voltage level icon">
            <a:extLst>
              <a:ext uri="{FF2B5EF4-FFF2-40B4-BE49-F238E27FC236}">
                <a16:creationId xmlns:a16="http://schemas.microsoft.com/office/drawing/2014/main" id="{214F9489-C1F1-4CA5-3C2C-F87F2F8380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4593" y="3974034"/>
            <a:ext cx="350764"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Energy Consumption Icons - Free SVG &amp; PNG Energy Consumption ...">
            <a:extLst>
              <a:ext uri="{FF2B5EF4-FFF2-40B4-BE49-F238E27FC236}">
                <a16:creationId xmlns:a16="http://schemas.microsoft.com/office/drawing/2014/main" id="{9FEE3360-F2CA-95D6-BB55-48BE6585287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87490" y="3974033"/>
            <a:ext cx="247636" cy="21946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11,896 Transformer Icon Images, Stock Photos, 3D objects ...">
            <a:extLst>
              <a:ext uri="{FF2B5EF4-FFF2-40B4-BE49-F238E27FC236}">
                <a16:creationId xmlns:a16="http://schemas.microsoft.com/office/drawing/2014/main" id="{1261DDD8-A424-814A-F2F0-2D48FE19152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52392" y="3878564"/>
            <a:ext cx="336550" cy="32343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Green checkmark icon - Free green check mark icons">
            <a:extLst>
              <a:ext uri="{FF2B5EF4-FFF2-40B4-BE49-F238E27FC236}">
                <a16:creationId xmlns:a16="http://schemas.microsoft.com/office/drawing/2014/main" id="{373234CC-1EFD-E512-FD78-7B0CB88D2E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90183" y="4864422"/>
            <a:ext cx="214325" cy="1833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EB6EFE-7FD5-927C-3A3E-F6C8F702B02D}"/>
              </a:ext>
            </a:extLst>
          </p:cNvPr>
          <p:cNvSpPr txBox="1"/>
          <p:nvPr/>
        </p:nvSpPr>
        <p:spPr>
          <a:xfrm>
            <a:off x="1324847" y="1617599"/>
            <a:ext cx="2222264" cy="625877"/>
          </a:xfrm>
          <a:prstGeom prst="rect">
            <a:avLst/>
          </a:prstGeom>
          <a:solidFill>
            <a:schemeClr val="tx2">
              <a:lumMod val="25000"/>
              <a:lumOff val="75000"/>
            </a:schemeClr>
          </a:solidFill>
        </p:spPr>
        <p:txBody>
          <a:bodyPr wrap="square" rtlCol="0">
            <a:spAutoFit/>
          </a:bodyPr>
          <a:lstStyle/>
          <a:p>
            <a:pPr algn="ctr"/>
            <a:r>
              <a:rPr lang="en-GB" sz="1467" dirty="0" smtClean="0">
                <a:solidFill>
                  <a:schemeClr val="bg1"/>
                </a:solidFill>
                <a:latin typeface="Montserrat Bold" panose="020B0604020202020204" charset="0"/>
              </a:rPr>
              <a:t>POOR</a:t>
            </a:r>
            <a:endParaRPr lang="en-GB" sz="1467" dirty="0">
              <a:solidFill>
                <a:schemeClr val="bg1"/>
              </a:solidFill>
              <a:latin typeface="Montserrat Bold" panose="020B0604020202020204" charset="0"/>
            </a:endParaRPr>
          </a:p>
          <a:p>
            <a:pPr algn="ctr"/>
            <a:r>
              <a:rPr lang="en-GB" sz="1200" dirty="0">
                <a:latin typeface="Montserrat Classic" panose="020B0604020202020204" charset="0"/>
              </a:rPr>
              <a:t>STATE OF NETWORK</a:t>
            </a:r>
          </a:p>
          <a:p>
            <a:pPr algn="ctr"/>
            <a:endParaRPr lang="en-GB" sz="800" dirty="0">
              <a:latin typeface="Montserrat Classic" panose="020B0604020202020204" charset="0"/>
            </a:endParaRPr>
          </a:p>
        </p:txBody>
      </p:sp>
      <p:pic>
        <p:nvPicPr>
          <p:cNvPr id="30" name="Picture 2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12"/>
          <a:stretch>
            <a:fillRect/>
          </a:stretch>
        </p:blipFill>
        <p:spPr>
          <a:xfrm>
            <a:off x="8430768" y="6122831"/>
            <a:ext cx="3603866" cy="735169"/>
          </a:xfrm>
          <a:prstGeom prst="rect">
            <a:avLst/>
          </a:prstGeom>
        </p:spPr>
      </p:pic>
    </p:spTree>
    <p:extLst>
      <p:ext uri="{BB962C8B-B14F-4D97-AF65-F5344CB8AC3E}">
        <p14:creationId xmlns:p14="http://schemas.microsoft.com/office/powerpoint/2010/main" val="16468425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C8D584-39CE-7315-7D82-B6BFD8D1FACC}"/>
              </a:ext>
            </a:extLst>
          </p:cNvPr>
          <p:cNvSpPr>
            <a:spLocks noGrp="1"/>
          </p:cNvSpPr>
          <p:nvPr>
            <p:ph type="title"/>
          </p:nvPr>
        </p:nvSpPr>
        <p:spPr>
          <a:xfrm>
            <a:off x="-200" y="1"/>
            <a:ext cx="6254696" cy="1131215"/>
          </a:xfrm>
        </p:spPr>
        <p:txBody>
          <a:bodyPr anchor="ctr">
            <a:normAutofit/>
          </a:bodyPr>
          <a:lstStyle/>
          <a:p>
            <a:r>
              <a:rPr lang="en-US" sz="5400" b="1" dirty="0">
                <a:solidFill>
                  <a:srgbClr val="16226B"/>
                </a:solidFill>
              </a:rPr>
              <a:t>BETA 2 REGION</a:t>
            </a:r>
          </a:p>
        </p:txBody>
      </p:sp>
      <p:sp>
        <p:nvSpPr>
          <p:cNvPr id="3" name="Content Placeholder 2">
            <a:extLst>
              <a:ext uri="{FF2B5EF4-FFF2-40B4-BE49-F238E27FC236}">
                <a16:creationId xmlns:a16="http://schemas.microsoft.com/office/drawing/2014/main" id="{5448ECF8-CC20-FCBA-F2F9-3A1A66133DCF}"/>
              </a:ext>
            </a:extLst>
          </p:cNvPr>
          <p:cNvSpPr>
            <a:spLocks noGrp="1"/>
          </p:cNvSpPr>
          <p:nvPr>
            <p:ph idx="1"/>
          </p:nvPr>
        </p:nvSpPr>
        <p:spPr>
          <a:xfrm>
            <a:off x="-1871" y="1134590"/>
            <a:ext cx="6096197" cy="2288967"/>
          </a:xfrm>
        </p:spPr>
        <p:txBody>
          <a:bodyPr vert="horz" lIns="91440" tIns="45720" rIns="91440" bIns="45720" rtlCol="0" anchor="ctr">
            <a:normAutofit/>
          </a:bodyPr>
          <a:lstStyle/>
          <a:p>
            <a:pPr marL="0" indent="0" algn="just">
              <a:buNone/>
            </a:pPr>
            <a:r>
              <a:rPr lang="en-US" sz="1600" b="1" dirty="0">
                <a:ea typeface="+mn-lt"/>
                <a:cs typeface="+mn-lt"/>
              </a:rPr>
              <a:t>Economic Opportunities</a:t>
            </a:r>
            <a:r>
              <a:rPr lang="en-US" sz="1600" dirty="0">
                <a:ea typeface="+mn-lt"/>
                <a:cs typeface="+mn-lt"/>
              </a:rPr>
              <a:t>: The Beta 2 site in Onne, Rivers State, is strategically located near sea-ports, banks, and eateries, presenting significant economic opportunities. Investors can benefit from the thriving commercial activities, making this site an ideal candidate for investment due to the reliable power supply benefiting port operations and the banking sector.</a:t>
            </a:r>
            <a:endParaRPr lang="en-US" sz="1600" dirty="0"/>
          </a:p>
        </p:txBody>
      </p:sp>
      <p:pic>
        <p:nvPicPr>
          <p:cNvPr id="18" name="Picture 17" descr="Piping and tanks of an industrial factory">
            <a:extLst>
              <a:ext uri="{FF2B5EF4-FFF2-40B4-BE49-F238E27FC236}">
                <a16:creationId xmlns:a16="http://schemas.microsoft.com/office/drawing/2014/main" id="{E64186C6-CE30-B1F1-6E0C-D5CBA5529C64}"/>
              </a:ext>
            </a:extLst>
          </p:cNvPr>
          <p:cNvPicPr>
            <a:picLocks noChangeAspect="1"/>
          </p:cNvPicPr>
          <p:nvPr/>
        </p:nvPicPr>
        <p:blipFill rotWithShape="1">
          <a:blip r:embed="rId2"/>
          <a:srcRect l="14684" r="27113" b="3"/>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
        <p:nvSpPr>
          <p:cNvPr id="4" name="TextBox 3">
            <a:extLst>
              <a:ext uri="{FF2B5EF4-FFF2-40B4-BE49-F238E27FC236}">
                <a16:creationId xmlns:a16="http://schemas.microsoft.com/office/drawing/2014/main" id="{FC0322C8-FB7D-522B-C455-C27ADD8B68F6}"/>
              </a:ext>
            </a:extLst>
          </p:cNvPr>
          <p:cNvSpPr txBox="1"/>
          <p:nvPr/>
        </p:nvSpPr>
        <p:spPr>
          <a:xfrm>
            <a:off x="10366" y="3884894"/>
            <a:ext cx="60839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b="1" dirty="0">
                <a:ea typeface="+mn-lt"/>
                <a:cs typeface="+mn-lt"/>
              </a:rPr>
              <a:t>Improvement Forecast:</a:t>
            </a:r>
            <a:r>
              <a:rPr lang="en-US" sz="1600" dirty="0">
                <a:ea typeface="+mn-lt"/>
                <a:cs typeface="+mn-lt"/>
              </a:rPr>
              <a:t> Increased power availability will enhance operational hours and efficiency for businesses in the area, leading to an 80% improvement in revenue collection efficiency. Reliable power supply will reduce downtime, increase productivity, and boost profits. This will attract more customers, thereby increasing revenue for the cluster and the region at large.</a:t>
            </a:r>
            <a:endParaRPr lang="en-US" sz="1600" dirty="0"/>
          </a:p>
        </p:txBody>
      </p:sp>
      <p:pic>
        <p:nvPicPr>
          <p:cNvPr id="6" name="Picture 5" descr="A blue and green logo&#10;&#10;Description automatically generated">
            <a:extLst>
              <a:ext uri="{FF2B5EF4-FFF2-40B4-BE49-F238E27FC236}">
                <a16:creationId xmlns:a16="http://schemas.microsoft.com/office/drawing/2014/main" id="{FDDCFE91-610C-FFFF-EEDA-54A5CB77A9EE}"/>
              </a:ext>
            </a:extLst>
          </p:cNvPr>
          <p:cNvPicPr>
            <a:picLocks noChangeAspect="1"/>
          </p:cNvPicPr>
          <p:nvPr/>
        </p:nvPicPr>
        <p:blipFill>
          <a:blip r:embed="rId3"/>
          <a:stretch>
            <a:fillRect/>
          </a:stretch>
        </p:blipFill>
        <p:spPr>
          <a:xfrm>
            <a:off x="8280011" y="5823149"/>
            <a:ext cx="3905250" cy="1038225"/>
          </a:xfrm>
          <a:prstGeom prst="rect">
            <a:avLst/>
          </a:prstGeom>
        </p:spPr>
      </p:pic>
    </p:spTree>
    <p:extLst>
      <p:ext uri="{BB962C8B-B14F-4D97-AF65-F5344CB8AC3E}">
        <p14:creationId xmlns:p14="http://schemas.microsoft.com/office/powerpoint/2010/main" val="155131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001" y="319324"/>
            <a:ext cx="5850502" cy="432744"/>
          </a:xfrm>
        </p:spPr>
        <p:txBody>
          <a:bodyPr>
            <a:normAutofit fontScale="90000"/>
          </a:bodyPr>
          <a:lstStyle/>
          <a:p>
            <a:pPr lvl="0">
              <a:lnSpc>
                <a:spcPts val="2912"/>
              </a:lnSpc>
            </a:pPr>
            <a:r>
              <a:rPr lang="en-US" sz="3600" b="1" dirty="0">
                <a:solidFill>
                  <a:srgbClr val="002060"/>
                </a:solidFill>
                <a:ea typeface="Montserrat Ultra-Bold"/>
                <a:cs typeface="Montserrat Ultra-Bold"/>
                <a:sym typeface="Montserrat Ultra-Bold"/>
              </a:rPr>
              <a:t>Overview of Cluster</a:t>
            </a:r>
          </a:p>
        </p:txBody>
      </p:sp>
      <p:sp>
        <p:nvSpPr>
          <p:cNvPr id="8" name="Freeform 14"/>
          <p:cNvSpPr/>
          <p:nvPr/>
        </p:nvSpPr>
        <p:spPr>
          <a:xfrm>
            <a:off x="6413500" y="267359"/>
            <a:ext cx="5594197" cy="5880100"/>
          </a:xfrm>
          <a:custGeom>
            <a:avLst/>
            <a:gdLst/>
            <a:ahLst/>
            <a:cxnLst/>
            <a:rect l="l" t="t" r="r" b="b"/>
            <a:pathLst>
              <a:path w="2174204" h="2413949">
                <a:moveTo>
                  <a:pt x="15943" y="0"/>
                </a:moveTo>
                <a:lnTo>
                  <a:pt x="2158261" y="0"/>
                </a:lnTo>
                <a:cubicBezTo>
                  <a:pt x="2162490" y="0"/>
                  <a:pt x="2166545" y="1680"/>
                  <a:pt x="2169535" y="4670"/>
                </a:cubicBezTo>
                <a:cubicBezTo>
                  <a:pt x="2172525" y="7660"/>
                  <a:pt x="2174204" y="11715"/>
                  <a:pt x="2174204" y="15943"/>
                </a:cubicBezTo>
                <a:lnTo>
                  <a:pt x="2174204" y="2398006"/>
                </a:lnTo>
                <a:cubicBezTo>
                  <a:pt x="2174204" y="2406811"/>
                  <a:pt x="2167067" y="2413949"/>
                  <a:pt x="2158261" y="2413949"/>
                </a:cubicBezTo>
                <a:lnTo>
                  <a:pt x="15943" y="2413949"/>
                </a:lnTo>
                <a:cubicBezTo>
                  <a:pt x="11715" y="2413949"/>
                  <a:pt x="7660" y="2412269"/>
                  <a:pt x="4670" y="2409279"/>
                </a:cubicBezTo>
                <a:cubicBezTo>
                  <a:pt x="1680" y="2406289"/>
                  <a:pt x="0" y="2402234"/>
                  <a:pt x="0" y="2398006"/>
                </a:cubicBezTo>
                <a:lnTo>
                  <a:pt x="0" y="15943"/>
                </a:lnTo>
                <a:cubicBezTo>
                  <a:pt x="0" y="11715"/>
                  <a:pt x="1680" y="7660"/>
                  <a:pt x="4670" y="4670"/>
                </a:cubicBezTo>
                <a:cubicBezTo>
                  <a:pt x="7660" y="1680"/>
                  <a:pt x="11715" y="0"/>
                  <a:pt x="15943" y="0"/>
                </a:cubicBezTo>
                <a:close/>
              </a:path>
            </a:pathLst>
          </a:custGeom>
          <a:solidFill>
            <a:schemeClr val="tx2">
              <a:lumMod val="25000"/>
              <a:lumOff val="75000"/>
            </a:schemeClr>
          </a:solidFill>
        </p:spPr>
        <p:txBody>
          <a:bodyPr/>
          <a:lstStyle/>
          <a:p>
            <a:endParaRPr lang="en-US"/>
          </a:p>
        </p:txBody>
      </p:sp>
      <p:sp>
        <p:nvSpPr>
          <p:cNvPr id="9" name="TextBox 15"/>
          <p:cNvSpPr txBox="1"/>
          <p:nvPr/>
        </p:nvSpPr>
        <p:spPr>
          <a:xfrm>
            <a:off x="3638017" y="752067"/>
            <a:ext cx="8255183" cy="8750565"/>
          </a:xfrm>
          <a:prstGeom prst="rect">
            <a:avLst/>
          </a:prstGeom>
        </p:spPr>
        <p:txBody>
          <a:bodyPr lIns="50800" tIns="50800" rIns="50800" bIns="50800" rtlCol="0" anchor="ctr"/>
          <a:lstStyle/>
          <a:p>
            <a:pPr algn="ctr">
              <a:lnSpc>
                <a:spcPts val="3359"/>
              </a:lnSpc>
            </a:pPr>
            <a:endParaRPr lang="en-US" sz="2400" dirty="0">
              <a:solidFill>
                <a:srgbClr val="000000"/>
              </a:solidFill>
              <a:latin typeface="Montserrat Classic Bold"/>
              <a:ea typeface="Montserrat Classic Bold"/>
              <a:cs typeface="Montserrat Classic Bold"/>
              <a:sym typeface="Montserrat Classic Bold"/>
            </a:endParaRPr>
          </a:p>
        </p:txBody>
      </p:sp>
      <p:sp>
        <p:nvSpPr>
          <p:cNvPr id="10" name="Freeform 16"/>
          <p:cNvSpPr/>
          <p:nvPr/>
        </p:nvSpPr>
        <p:spPr>
          <a:xfrm>
            <a:off x="9517175" y="4084572"/>
            <a:ext cx="1241068" cy="875375"/>
          </a:xfrm>
          <a:custGeom>
            <a:avLst/>
            <a:gdLst/>
            <a:ahLst/>
            <a:cxnLst/>
            <a:rect l="l" t="t" r="r" b="b"/>
            <a:pathLst>
              <a:path w="1372314" h="1277499">
                <a:moveTo>
                  <a:pt x="0" y="0"/>
                </a:moveTo>
                <a:lnTo>
                  <a:pt x="1372314" y="0"/>
                </a:lnTo>
                <a:lnTo>
                  <a:pt x="1372314" y="1277499"/>
                </a:lnTo>
                <a:lnTo>
                  <a:pt x="0" y="1277499"/>
                </a:lnTo>
                <a:lnTo>
                  <a:pt x="0" y="0"/>
                </a:lnTo>
                <a:close/>
              </a:path>
            </a:pathLst>
          </a:custGeom>
          <a:blipFill>
            <a:blip r:embed="rId2">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1" name="Freeform 17"/>
          <p:cNvSpPr/>
          <p:nvPr/>
        </p:nvSpPr>
        <p:spPr>
          <a:xfrm>
            <a:off x="6731400" y="4194220"/>
            <a:ext cx="1071585" cy="811930"/>
          </a:xfrm>
          <a:custGeom>
            <a:avLst/>
            <a:gdLst/>
            <a:ahLst/>
            <a:cxnLst/>
            <a:rect l="l" t="t" r="r" b="b"/>
            <a:pathLst>
              <a:path w="1184910" h="1184910">
                <a:moveTo>
                  <a:pt x="0" y="0"/>
                </a:moveTo>
                <a:lnTo>
                  <a:pt x="1184910" y="0"/>
                </a:lnTo>
                <a:lnTo>
                  <a:pt x="1184910" y="1184910"/>
                </a:lnTo>
                <a:lnTo>
                  <a:pt x="0" y="118491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Box 20"/>
          <p:cNvSpPr txBox="1"/>
          <p:nvPr/>
        </p:nvSpPr>
        <p:spPr>
          <a:xfrm>
            <a:off x="6731400" y="5093313"/>
            <a:ext cx="2067886" cy="397545"/>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RESIDENTIAL</a:t>
            </a:r>
          </a:p>
        </p:txBody>
      </p:sp>
      <p:sp>
        <p:nvSpPr>
          <p:cNvPr id="13" name="TextBox 21"/>
          <p:cNvSpPr txBox="1"/>
          <p:nvPr/>
        </p:nvSpPr>
        <p:spPr>
          <a:xfrm>
            <a:off x="7812383" y="4395691"/>
            <a:ext cx="1084258" cy="516616"/>
          </a:xfrm>
          <a:prstGeom prst="rect">
            <a:avLst/>
          </a:prstGeom>
        </p:spPr>
        <p:txBody>
          <a:bodyPr wrap="square" lIns="0" tIns="0" rIns="0" bIns="0" rtlCol="0" anchor="t">
            <a:spAutoFit/>
          </a:bodyPr>
          <a:lstStyle/>
          <a:p>
            <a:pPr marL="0" lvl="0" indent="0" algn="l">
              <a:lnSpc>
                <a:spcPts val="4399"/>
              </a:lnSpc>
              <a:spcBef>
                <a:spcPct val="0"/>
              </a:spcBef>
            </a:pPr>
            <a:r>
              <a:rPr lang="en-US" sz="3200" dirty="0" smtClean="0">
                <a:solidFill>
                  <a:srgbClr val="064472"/>
                </a:solidFill>
                <a:latin typeface="Montserrat Ultra-Bold"/>
                <a:ea typeface="Montserrat Ultra-Bold"/>
                <a:cs typeface="Montserrat Ultra-Bold"/>
                <a:sym typeface="Montserrat Ultra-Bold"/>
              </a:rPr>
              <a:t>84%</a:t>
            </a:r>
            <a:endParaRPr lang="en-US" sz="3200" dirty="0">
              <a:solidFill>
                <a:srgbClr val="064472"/>
              </a:solidFill>
              <a:latin typeface="Montserrat Ultra-Bold"/>
              <a:ea typeface="Montserrat Ultra-Bold"/>
              <a:cs typeface="Montserrat Ultra-Bold"/>
              <a:sym typeface="Montserrat Ultra-Bold"/>
            </a:endParaRPr>
          </a:p>
        </p:txBody>
      </p:sp>
      <p:sp>
        <p:nvSpPr>
          <p:cNvPr id="14" name="TextBox 22"/>
          <p:cNvSpPr txBox="1"/>
          <p:nvPr/>
        </p:nvSpPr>
        <p:spPr>
          <a:xfrm>
            <a:off x="10758243" y="4341845"/>
            <a:ext cx="1258852" cy="564257"/>
          </a:xfrm>
          <a:prstGeom prst="rect">
            <a:avLst/>
          </a:prstGeom>
        </p:spPr>
        <p:txBody>
          <a:bodyPr wrap="square" lIns="0" tIns="0" rIns="0" bIns="0" rtlCol="0" anchor="t">
            <a:spAutoFit/>
          </a:bodyPr>
          <a:lstStyle/>
          <a:p>
            <a:pPr marL="0" lvl="0" indent="0" algn="l">
              <a:lnSpc>
                <a:spcPts val="4394"/>
              </a:lnSpc>
              <a:spcBef>
                <a:spcPct val="0"/>
              </a:spcBef>
            </a:pPr>
            <a:r>
              <a:rPr lang="en-US" sz="3200" dirty="0">
                <a:solidFill>
                  <a:srgbClr val="064472"/>
                </a:solidFill>
                <a:latin typeface="Montserrat Ultra-Bold"/>
                <a:ea typeface="Montserrat Ultra-Bold"/>
                <a:cs typeface="Montserrat Ultra-Bold"/>
                <a:sym typeface="Montserrat Ultra-Bold"/>
              </a:rPr>
              <a:t>1</a:t>
            </a:r>
            <a:r>
              <a:rPr lang="en-US" sz="3200" dirty="0" smtClean="0">
                <a:solidFill>
                  <a:srgbClr val="064472"/>
                </a:solidFill>
                <a:latin typeface="Montserrat Ultra-Bold"/>
                <a:ea typeface="Montserrat Ultra-Bold"/>
                <a:cs typeface="Montserrat Ultra-Bold"/>
                <a:sym typeface="Montserrat Ultra-Bold"/>
              </a:rPr>
              <a:t>6</a:t>
            </a:r>
            <a:r>
              <a:rPr lang="en-US" sz="3200" dirty="0">
                <a:solidFill>
                  <a:srgbClr val="064472"/>
                </a:solidFill>
                <a:latin typeface="Montserrat Ultra-Bold"/>
                <a:ea typeface="Montserrat Ultra-Bold"/>
                <a:cs typeface="Montserrat Ultra-Bold"/>
                <a:sym typeface="Montserrat Ultra-Bold"/>
              </a:rPr>
              <a:t>%</a:t>
            </a:r>
          </a:p>
        </p:txBody>
      </p:sp>
      <p:sp>
        <p:nvSpPr>
          <p:cNvPr id="15" name="TextBox 23"/>
          <p:cNvSpPr txBox="1"/>
          <p:nvPr/>
        </p:nvSpPr>
        <p:spPr>
          <a:xfrm>
            <a:off x="9574230" y="5097755"/>
            <a:ext cx="2368026" cy="795089"/>
          </a:xfrm>
          <a:prstGeom prst="rect">
            <a:avLst/>
          </a:prstGeom>
        </p:spPr>
        <p:txBody>
          <a:bodyPr wrap="square" lIns="0" tIns="0" rIns="0" bIns="0" rtlCol="0" anchor="t">
            <a:spAutoFit/>
          </a:bodyPr>
          <a:lstStyle/>
          <a:p>
            <a:pPr marL="0" lvl="0" indent="0" algn="l">
              <a:lnSpc>
                <a:spcPts val="3120"/>
              </a:lnSpc>
            </a:pPr>
            <a:r>
              <a:rPr lang="en-US" sz="2000" dirty="0">
                <a:solidFill>
                  <a:srgbClr val="064472"/>
                </a:solidFill>
                <a:latin typeface="Montserrat"/>
                <a:ea typeface="Montserrat"/>
                <a:cs typeface="Montserrat"/>
                <a:sym typeface="Montserrat"/>
              </a:rPr>
              <a:t>COMMERCIAL &amp; INDUSTRIAL</a:t>
            </a:r>
          </a:p>
        </p:txBody>
      </p:sp>
      <p:graphicFrame>
        <p:nvGraphicFramePr>
          <p:cNvPr id="16" name="Table 27">
            <a:extLst>
              <a:ext uri="{FF2B5EF4-FFF2-40B4-BE49-F238E27FC236}">
                <a16:creationId xmlns:a16="http://schemas.microsoft.com/office/drawing/2014/main" id="{7E5DD2DE-275E-0423-B4BC-AA53573F9997}"/>
              </a:ext>
            </a:extLst>
          </p:cNvPr>
          <p:cNvGraphicFramePr>
            <a:graphicFrameLocks noGrp="1"/>
          </p:cNvGraphicFramePr>
          <p:nvPr>
            <p:extLst>
              <p:ext uri="{D42A27DB-BD31-4B8C-83A1-F6EECF244321}">
                <p14:modId xmlns:p14="http://schemas.microsoft.com/office/powerpoint/2010/main" val="3080162039"/>
              </p:ext>
            </p:extLst>
          </p:nvPr>
        </p:nvGraphicFramePr>
        <p:xfrm>
          <a:off x="6551630" y="522080"/>
          <a:ext cx="5363656" cy="3050499"/>
        </p:xfrm>
        <a:graphic>
          <a:graphicData uri="http://schemas.openxmlformats.org/drawingml/2006/table">
            <a:tbl>
              <a:tblPr firstRow="1" bandRow="1">
                <a:tableStyleId>{3B4B98B0-60AC-42C2-AFA5-B58CD77FA1E5}</a:tableStyleId>
              </a:tblPr>
              <a:tblGrid>
                <a:gridCol w="658017">
                  <a:extLst>
                    <a:ext uri="{9D8B030D-6E8A-4147-A177-3AD203B41FA5}">
                      <a16:colId xmlns:a16="http://schemas.microsoft.com/office/drawing/2014/main" val="3986285712"/>
                    </a:ext>
                  </a:extLst>
                </a:gridCol>
                <a:gridCol w="3049168">
                  <a:extLst>
                    <a:ext uri="{9D8B030D-6E8A-4147-A177-3AD203B41FA5}">
                      <a16:colId xmlns:a16="http://schemas.microsoft.com/office/drawing/2014/main" val="4052686176"/>
                    </a:ext>
                  </a:extLst>
                </a:gridCol>
                <a:gridCol w="1656471">
                  <a:extLst>
                    <a:ext uri="{9D8B030D-6E8A-4147-A177-3AD203B41FA5}">
                      <a16:colId xmlns:a16="http://schemas.microsoft.com/office/drawing/2014/main" val="103977881"/>
                    </a:ext>
                  </a:extLst>
                </a:gridCol>
              </a:tblGrid>
              <a:tr h="319131">
                <a:tc>
                  <a:txBody>
                    <a:bodyPr/>
                    <a:lstStyle/>
                    <a:p>
                      <a:r>
                        <a:rPr lang="en-US" sz="1600" b="1" dirty="0" smtClean="0">
                          <a:latin typeface="+mn-lt"/>
                        </a:rPr>
                        <a:t>S/N </a:t>
                      </a:r>
                      <a:endParaRPr lang="en-US" sz="1600" b="1" dirty="0">
                        <a:latin typeface="+mn-lt"/>
                      </a:endParaRPr>
                    </a:p>
                  </a:txBody>
                  <a:tcPr/>
                </a:tc>
                <a:tc>
                  <a:txBody>
                    <a:bodyPr/>
                    <a:lstStyle/>
                    <a:p>
                      <a:r>
                        <a:rPr lang="en-US" sz="1600" b="1" dirty="0">
                          <a:latin typeface="+mn-lt"/>
                        </a:rPr>
                        <a:t>DESCRIPTION</a:t>
                      </a:r>
                    </a:p>
                  </a:txBody>
                  <a:tcPr/>
                </a:tc>
                <a:tc>
                  <a:txBody>
                    <a:bodyPr/>
                    <a:lstStyle/>
                    <a:p>
                      <a:r>
                        <a:rPr lang="en-US" sz="1600" b="1" dirty="0">
                          <a:latin typeface="+mn-lt"/>
                        </a:rPr>
                        <a:t>VALUE</a:t>
                      </a:r>
                    </a:p>
                  </a:txBody>
                  <a:tcPr/>
                </a:tc>
                <a:extLst>
                  <a:ext uri="{0D108BD9-81ED-4DB2-BD59-A6C34878D82A}">
                    <a16:rowId xmlns:a16="http://schemas.microsoft.com/office/drawing/2014/main" val="725538468"/>
                  </a:ext>
                </a:extLst>
              </a:tr>
              <a:tr h="319131">
                <a:tc>
                  <a:txBody>
                    <a:bodyPr/>
                    <a:lstStyle/>
                    <a:p>
                      <a:r>
                        <a:rPr lang="en-US" sz="1600" b="1" dirty="0">
                          <a:latin typeface="+mn-lt"/>
                        </a:rPr>
                        <a:t>1. </a:t>
                      </a:r>
                    </a:p>
                  </a:txBody>
                  <a:tcPr/>
                </a:tc>
                <a:tc>
                  <a:txBody>
                    <a:bodyPr/>
                    <a:lstStyle/>
                    <a:p>
                      <a:r>
                        <a:rPr lang="en-US" sz="1600" b="1" dirty="0">
                          <a:latin typeface="+mn-lt"/>
                        </a:rPr>
                        <a:t>Average Hours of Supply</a:t>
                      </a:r>
                    </a:p>
                  </a:txBody>
                  <a:tcPr/>
                </a:tc>
                <a:tc>
                  <a:txBody>
                    <a:bodyPr/>
                    <a:lstStyle/>
                    <a:p>
                      <a:r>
                        <a:rPr lang="en-US" sz="1600" dirty="0" smtClean="0">
                          <a:latin typeface="+mn-lt"/>
                        </a:rPr>
                        <a:t>5 </a:t>
                      </a:r>
                      <a:r>
                        <a:rPr lang="en-US" sz="1600" dirty="0">
                          <a:latin typeface="+mn-lt"/>
                        </a:rPr>
                        <a:t>Hours</a:t>
                      </a:r>
                    </a:p>
                  </a:txBody>
                  <a:tcPr/>
                </a:tc>
                <a:extLst>
                  <a:ext uri="{0D108BD9-81ED-4DB2-BD59-A6C34878D82A}">
                    <a16:rowId xmlns:a16="http://schemas.microsoft.com/office/drawing/2014/main" val="3450561170"/>
                  </a:ext>
                </a:extLst>
              </a:tr>
              <a:tr h="319131">
                <a:tc>
                  <a:txBody>
                    <a:bodyPr/>
                    <a:lstStyle/>
                    <a:p>
                      <a:r>
                        <a:rPr lang="en-US" sz="1600" b="1" dirty="0">
                          <a:latin typeface="+mn-lt"/>
                        </a:rPr>
                        <a:t>2.</a:t>
                      </a:r>
                    </a:p>
                  </a:txBody>
                  <a:tcPr/>
                </a:tc>
                <a:tc>
                  <a:txBody>
                    <a:bodyPr/>
                    <a:lstStyle/>
                    <a:p>
                      <a:r>
                        <a:rPr lang="en-US" sz="1600" b="1" dirty="0">
                          <a:latin typeface="+mn-lt"/>
                        </a:rPr>
                        <a:t>Number of Connections</a:t>
                      </a:r>
                    </a:p>
                  </a:txBody>
                  <a:tcPr/>
                </a:tc>
                <a:tc>
                  <a:txBody>
                    <a:bodyPr/>
                    <a:lstStyle/>
                    <a:p>
                      <a:r>
                        <a:rPr lang="en-US" sz="1600" dirty="0" smtClean="0">
                          <a:latin typeface="+mn-lt"/>
                        </a:rPr>
                        <a:t>5,811</a:t>
                      </a:r>
                      <a:endParaRPr lang="en-US" sz="1600" dirty="0">
                        <a:latin typeface="+mn-lt"/>
                      </a:endParaRPr>
                    </a:p>
                  </a:txBody>
                  <a:tcPr/>
                </a:tc>
                <a:extLst>
                  <a:ext uri="{0D108BD9-81ED-4DB2-BD59-A6C34878D82A}">
                    <a16:rowId xmlns:a16="http://schemas.microsoft.com/office/drawing/2014/main" val="543141143"/>
                  </a:ext>
                </a:extLst>
              </a:tr>
              <a:tr h="309514">
                <a:tc>
                  <a:txBody>
                    <a:bodyPr/>
                    <a:lstStyle/>
                    <a:p>
                      <a:r>
                        <a:rPr lang="en-US" sz="1600" b="1" dirty="0">
                          <a:latin typeface="+mn-lt"/>
                        </a:rPr>
                        <a:t>4.</a:t>
                      </a:r>
                    </a:p>
                  </a:txBody>
                  <a:tcPr/>
                </a:tc>
                <a:tc>
                  <a:txBody>
                    <a:bodyPr/>
                    <a:lstStyle/>
                    <a:p>
                      <a:r>
                        <a:rPr lang="en-US" sz="1600" b="1" dirty="0">
                          <a:latin typeface="+mn-lt"/>
                        </a:rPr>
                        <a:t>Estimated Customer Population</a:t>
                      </a:r>
                    </a:p>
                  </a:txBody>
                  <a:tcPr/>
                </a:tc>
                <a:tc>
                  <a:txBody>
                    <a:bodyPr/>
                    <a:lstStyle/>
                    <a:p>
                      <a:r>
                        <a:rPr lang="en-US" sz="1600" dirty="0" smtClean="0">
                          <a:latin typeface="+mn-lt"/>
                        </a:rPr>
                        <a:t>1,450</a:t>
                      </a:r>
                      <a:endParaRPr lang="en-US" sz="1600" dirty="0">
                        <a:latin typeface="+mn-lt"/>
                      </a:endParaRPr>
                    </a:p>
                  </a:txBody>
                  <a:tcPr/>
                </a:tc>
                <a:extLst>
                  <a:ext uri="{0D108BD9-81ED-4DB2-BD59-A6C34878D82A}">
                    <a16:rowId xmlns:a16="http://schemas.microsoft.com/office/drawing/2014/main" val="3747670330"/>
                  </a:ext>
                </a:extLst>
              </a:tr>
              <a:tr h="319131">
                <a:tc>
                  <a:txBody>
                    <a:bodyPr/>
                    <a:lstStyle/>
                    <a:p>
                      <a:r>
                        <a:rPr lang="en-US" sz="1600" b="1" dirty="0">
                          <a:latin typeface="+mn-lt"/>
                        </a:rPr>
                        <a:t>5.</a:t>
                      </a:r>
                    </a:p>
                  </a:txBody>
                  <a:tcPr/>
                </a:tc>
                <a:tc>
                  <a:txBody>
                    <a:bodyPr/>
                    <a:lstStyle/>
                    <a:p>
                      <a:r>
                        <a:rPr lang="en-US" sz="1600" b="1" dirty="0">
                          <a:latin typeface="+mn-lt"/>
                        </a:rPr>
                        <a:t>ATC&amp;C Loss</a:t>
                      </a:r>
                    </a:p>
                  </a:txBody>
                  <a:tcPr/>
                </a:tc>
                <a:tc>
                  <a:txBody>
                    <a:bodyPr/>
                    <a:lstStyle/>
                    <a:p>
                      <a:r>
                        <a:rPr lang="en-US" sz="1600" dirty="0" smtClean="0">
                          <a:latin typeface="+mn-lt"/>
                        </a:rPr>
                        <a:t>48%</a:t>
                      </a:r>
                      <a:endParaRPr lang="en-US" sz="1600" dirty="0">
                        <a:latin typeface="+mn-lt"/>
                      </a:endParaRPr>
                    </a:p>
                  </a:txBody>
                  <a:tcPr/>
                </a:tc>
                <a:extLst>
                  <a:ext uri="{0D108BD9-81ED-4DB2-BD59-A6C34878D82A}">
                    <a16:rowId xmlns:a16="http://schemas.microsoft.com/office/drawing/2014/main" val="3302241570"/>
                  </a:ext>
                </a:extLst>
              </a:tr>
              <a:tr h="319131">
                <a:tc>
                  <a:txBody>
                    <a:bodyPr/>
                    <a:lstStyle/>
                    <a:p>
                      <a:r>
                        <a:rPr lang="en-US" sz="1600" b="1" dirty="0">
                          <a:latin typeface="+mn-lt"/>
                        </a:rPr>
                        <a:t>6.</a:t>
                      </a:r>
                    </a:p>
                  </a:txBody>
                  <a:tcPr/>
                </a:tc>
                <a:tc>
                  <a:txBody>
                    <a:bodyPr/>
                    <a:lstStyle/>
                    <a:p>
                      <a:r>
                        <a:rPr lang="en-US" sz="1600" b="1" dirty="0">
                          <a:latin typeface="+mn-lt"/>
                        </a:rPr>
                        <a:t>Metering Penetration</a:t>
                      </a:r>
                    </a:p>
                  </a:txBody>
                  <a:tcPr/>
                </a:tc>
                <a:tc>
                  <a:txBody>
                    <a:bodyPr/>
                    <a:lstStyle/>
                    <a:p>
                      <a:r>
                        <a:rPr lang="en-US" sz="1600" dirty="0">
                          <a:latin typeface="+mn-lt"/>
                        </a:rPr>
                        <a:t>7</a:t>
                      </a:r>
                      <a:r>
                        <a:rPr lang="en-US" sz="1600" dirty="0" smtClean="0">
                          <a:latin typeface="+mn-lt"/>
                        </a:rPr>
                        <a:t>5</a:t>
                      </a:r>
                      <a:r>
                        <a:rPr lang="en-US" sz="1600" dirty="0">
                          <a:latin typeface="+mn-lt"/>
                        </a:rPr>
                        <a:t>%</a:t>
                      </a:r>
                    </a:p>
                  </a:txBody>
                  <a:tcPr/>
                </a:tc>
                <a:extLst>
                  <a:ext uri="{0D108BD9-81ED-4DB2-BD59-A6C34878D82A}">
                    <a16:rowId xmlns:a16="http://schemas.microsoft.com/office/drawing/2014/main" val="585306881"/>
                  </a:ext>
                </a:extLst>
              </a:tr>
              <a:tr h="794979">
                <a:tc>
                  <a:txBody>
                    <a:bodyPr/>
                    <a:lstStyle/>
                    <a:p>
                      <a:r>
                        <a:rPr lang="en-US" sz="1600" b="1" dirty="0">
                          <a:latin typeface="+mn-lt"/>
                        </a:rPr>
                        <a:t>7.</a:t>
                      </a:r>
                    </a:p>
                  </a:txBody>
                  <a:tcPr/>
                </a:tc>
                <a:tc>
                  <a:txBody>
                    <a:bodyPr/>
                    <a:lstStyle/>
                    <a:p>
                      <a:r>
                        <a:rPr lang="en-US" sz="1600" b="1" dirty="0">
                          <a:latin typeface="+mn-lt"/>
                        </a:rPr>
                        <a:t>Average Monthly Collections</a:t>
                      </a:r>
                    </a:p>
                  </a:txBody>
                  <a:tcPr/>
                </a:tc>
                <a:tc>
                  <a:txBody>
                    <a:bodyPr/>
                    <a:lstStyle/>
                    <a:p>
                      <a:r>
                        <a:rPr lang="en-US" sz="1600" dirty="0" smtClean="0">
                          <a:latin typeface="+mn-lt"/>
                        </a:rPr>
                        <a:t>NGN10</a:t>
                      </a:r>
                      <a:r>
                        <a:rPr lang="en-US" sz="1600" baseline="0" dirty="0" smtClean="0">
                          <a:latin typeface="+mn-lt"/>
                        </a:rPr>
                        <a:t> </a:t>
                      </a:r>
                      <a:r>
                        <a:rPr lang="en-US" sz="1600" dirty="0" smtClean="0">
                          <a:latin typeface="+mn-lt"/>
                        </a:rPr>
                        <a:t>million</a:t>
                      </a:r>
                      <a:endParaRPr lang="en-US" sz="1600" dirty="0">
                        <a:latin typeface="+mn-lt"/>
                      </a:endParaRPr>
                    </a:p>
                  </a:txBody>
                  <a:tcPr/>
                </a:tc>
                <a:extLst>
                  <a:ext uri="{0D108BD9-81ED-4DB2-BD59-A6C34878D82A}">
                    <a16:rowId xmlns:a16="http://schemas.microsoft.com/office/drawing/2014/main" val="2820563697"/>
                  </a:ext>
                </a:extLst>
              </a:tr>
            </a:tbl>
          </a:graphicData>
        </a:graphic>
      </p:graphicFrame>
      <p:sp>
        <p:nvSpPr>
          <p:cNvPr id="17" name="TextBox 12"/>
          <p:cNvSpPr txBox="1"/>
          <p:nvPr/>
        </p:nvSpPr>
        <p:spPr>
          <a:xfrm>
            <a:off x="159288" y="5597154"/>
            <a:ext cx="6227275"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DISTRIBUTION INVESTMENT REQUIREMENT: </a:t>
            </a:r>
            <a:r>
              <a:rPr lang="en-US" sz="1600" b="1" dirty="0" smtClean="0">
                <a:ea typeface="Montserrat Ultra-Bold"/>
                <a:cs typeface="Montserrat Ultra-Bold"/>
                <a:sym typeface="Montserrat Ultra-Bold"/>
              </a:rPr>
              <a:t>NGN10 </a:t>
            </a:r>
            <a:r>
              <a:rPr lang="en-US" sz="1600" b="1" dirty="0">
                <a:ea typeface="Montserrat Ultra-Bold"/>
                <a:cs typeface="Montserrat Ultra-Bold"/>
                <a:sym typeface="Montserrat Ultra-Bold"/>
              </a:rPr>
              <a:t>million</a:t>
            </a:r>
          </a:p>
        </p:txBody>
      </p:sp>
      <p:sp>
        <p:nvSpPr>
          <p:cNvPr id="18" name="TextBox 18"/>
          <p:cNvSpPr txBox="1"/>
          <p:nvPr/>
        </p:nvSpPr>
        <p:spPr>
          <a:xfrm>
            <a:off x="159289" y="4285649"/>
            <a:ext cx="4184161" cy="340478"/>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LOCATION: </a:t>
            </a:r>
            <a:r>
              <a:rPr lang="en-US" sz="1600" b="1" dirty="0" err="1" smtClean="0">
                <a:ea typeface="Montserrat Ultra-Bold"/>
                <a:cs typeface="Montserrat Ultra-Bold"/>
                <a:sym typeface="Montserrat Ultra-Bold"/>
              </a:rPr>
              <a:t>Onne</a:t>
            </a:r>
            <a:r>
              <a:rPr lang="en-US" sz="1600" b="1" dirty="0" smtClean="0">
                <a:ea typeface="Montserrat Ultra-Bold"/>
                <a:cs typeface="Montserrat Ultra-Bold"/>
                <a:sym typeface="Montserrat Ultra-Bold"/>
              </a:rPr>
              <a:t>, Rivers</a:t>
            </a:r>
            <a:endParaRPr lang="en-US" sz="1600" b="1" dirty="0">
              <a:ea typeface="Montserrat Ultra-Bold"/>
              <a:cs typeface="Montserrat Ultra-Bold"/>
              <a:sym typeface="Montserrat Ultra-Bold"/>
            </a:endParaRPr>
          </a:p>
        </p:txBody>
      </p:sp>
      <p:sp>
        <p:nvSpPr>
          <p:cNvPr id="19" name="TextBox 12">
            <a:extLst>
              <a:ext uri="{FF2B5EF4-FFF2-40B4-BE49-F238E27FC236}">
                <a16:creationId xmlns:a16="http://schemas.microsoft.com/office/drawing/2014/main" id="{DC2AC9B7-558D-08BF-7B63-69462F816826}"/>
              </a:ext>
            </a:extLst>
          </p:cNvPr>
          <p:cNvSpPr txBox="1"/>
          <p:nvPr/>
        </p:nvSpPr>
        <p:spPr>
          <a:xfrm>
            <a:off x="159290" y="4921871"/>
            <a:ext cx="3715184" cy="371897"/>
          </a:xfrm>
          <a:prstGeom prst="rect">
            <a:avLst/>
          </a:prstGeom>
        </p:spPr>
        <p:txBody>
          <a:bodyPr wrap="square" lIns="0" tIns="0" rIns="0" bIns="0" rtlCol="0" anchor="t">
            <a:spAutoFit/>
          </a:bodyPr>
          <a:lstStyle/>
          <a:p>
            <a:pPr marL="0" lvl="0" indent="0" algn="l">
              <a:lnSpc>
                <a:spcPts val="2912"/>
              </a:lnSpc>
              <a:spcBef>
                <a:spcPct val="0"/>
              </a:spcBef>
            </a:pPr>
            <a:r>
              <a:rPr lang="en-US" sz="1600" b="1" dirty="0">
                <a:solidFill>
                  <a:srgbClr val="002060"/>
                </a:solidFill>
                <a:ea typeface="Montserrat Ultra-Bold"/>
                <a:cs typeface="Montserrat Ultra-Bold"/>
                <a:sym typeface="Montserrat Ultra-Bold"/>
              </a:rPr>
              <a:t>ESTIMATED LOAD </a:t>
            </a:r>
            <a:r>
              <a:rPr lang="en-US" sz="1600" b="1" dirty="0" smtClean="0">
                <a:solidFill>
                  <a:srgbClr val="002060"/>
                </a:solidFill>
                <a:ea typeface="Montserrat Ultra-Bold"/>
                <a:cs typeface="Montserrat Ultra-Bold"/>
                <a:sym typeface="Montserrat Ultra-Bold"/>
              </a:rPr>
              <a:t>DEMAND: </a:t>
            </a:r>
            <a:r>
              <a:rPr lang="en-US" sz="1600" b="1" dirty="0" smtClean="0">
                <a:ea typeface="Montserrat Ultra-Bold"/>
                <a:cs typeface="Montserrat Ultra-Bold"/>
                <a:sym typeface="Montserrat Ultra-Bold"/>
              </a:rPr>
              <a:t>7.2MW</a:t>
            </a:r>
            <a:endParaRPr lang="en-US" sz="1600" b="1" dirty="0">
              <a:ea typeface="Montserrat Ultra-Bold"/>
              <a:cs typeface="Montserrat Ultra-Bold"/>
              <a:sym typeface="Montserrat Ultra-Bold"/>
            </a:endParaRPr>
          </a:p>
        </p:txBody>
      </p:sp>
      <p:pic>
        <p:nvPicPr>
          <p:cNvPr id="20" name="Picture 19" descr="A blue and green logo&#10;&#10;Description automatically generated">
            <a:extLst>
              <a:ext uri="{FF2B5EF4-FFF2-40B4-BE49-F238E27FC236}">
                <a16:creationId xmlns:a16="http://schemas.microsoft.com/office/drawing/2014/main" id="{3DFFE8E6-61FC-8F35-B86B-21C93D758D11}"/>
              </a:ext>
            </a:extLst>
          </p:cNvPr>
          <p:cNvPicPr>
            <a:picLocks noChangeAspect="1"/>
          </p:cNvPicPr>
          <p:nvPr/>
        </p:nvPicPr>
        <p:blipFill>
          <a:blip r:embed="rId7"/>
          <a:stretch>
            <a:fillRect/>
          </a:stretch>
        </p:blipFill>
        <p:spPr>
          <a:xfrm>
            <a:off x="8430768" y="6122831"/>
            <a:ext cx="3603866" cy="73516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7369" y="777646"/>
            <a:ext cx="6154697" cy="3299567"/>
          </a:xfrm>
          <a:prstGeom prst="rect">
            <a:avLst/>
          </a:prstGeom>
        </p:spPr>
      </p:pic>
    </p:spTree>
    <p:extLst>
      <p:ext uri="{BB962C8B-B14F-4D97-AF65-F5344CB8AC3E}">
        <p14:creationId xmlns:p14="http://schemas.microsoft.com/office/powerpoint/2010/main" val="3372435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2546</TotalTime>
  <Words>1725</Words>
  <Application>Microsoft Office PowerPoint</Application>
  <PresentationFormat>Widescreen</PresentationFormat>
  <Paragraphs>565</Paragraphs>
  <Slides>25</Slides>
  <Notes>8</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Aptos</vt:lpstr>
      <vt:lpstr>Aptos Display</vt:lpstr>
      <vt:lpstr>Arial</vt:lpstr>
      <vt:lpstr>Calibri</vt:lpstr>
      <vt:lpstr>Cambria</vt:lpstr>
      <vt:lpstr>Gill Sans MT</vt:lpstr>
      <vt:lpstr>Helvetica</vt:lpstr>
      <vt:lpstr>Montserrat</vt:lpstr>
      <vt:lpstr>Montserrat Bold</vt:lpstr>
      <vt:lpstr>Montserrat Classic</vt:lpstr>
      <vt:lpstr>Montserrat Classic Bold</vt:lpstr>
      <vt:lpstr>Montserrat Ultra-Bold</vt:lpstr>
      <vt:lpstr>Roboto Condensed Light</vt:lpstr>
      <vt:lpstr>Times New Roman</vt:lpstr>
      <vt:lpstr>Tw Cen MT</vt:lpstr>
      <vt:lpstr>Wingdings</vt:lpstr>
      <vt:lpstr>Office Theme</vt:lpstr>
      <vt:lpstr>DER OPPORTUNITIES</vt:lpstr>
      <vt:lpstr>ABOUT PHED – OUR VISION AND MISSION </vt:lpstr>
      <vt:lpstr>PowerPoint Presentation</vt:lpstr>
      <vt:lpstr>About PHED – Activity Overview</vt:lpstr>
      <vt:lpstr>EKET REGION</vt:lpstr>
      <vt:lpstr>Overview of Cluster</vt:lpstr>
      <vt:lpstr>PowerPoint Presentation</vt:lpstr>
      <vt:lpstr>BETA 2 REGION</vt:lpstr>
      <vt:lpstr>Overview of Cluster</vt:lpstr>
      <vt:lpstr>PowerPoint Presentation</vt:lpstr>
      <vt:lpstr>Overview of Cluster</vt:lpstr>
      <vt:lpstr>PowerPoint Presentation</vt:lpstr>
      <vt:lpstr>CALABAR REGION</vt:lpstr>
      <vt:lpstr>Overview of Cluster</vt:lpstr>
      <vt:lpstr>PowerPoint Presentation</vt:lpstr>
      <vt:lpstr>Overview of Cluster</vt:lpstr>
      <vt:lpstr>PowerPoint Presentation</vt:lpstr>
      <vt:lpstr>OGOJA SUBREGION</vt:lpstr>
      <vt:lpstr>Overview of Cluster</vt:lpstr>
      <vt:lpstr>PowerPoint Presentation</vt:lpstr>
      <vt:lpstr>Overview of Cluster</vt:lpstr>
      <vt:lpstr>PowerPoint Presentation</vt:lpstr>
      <vt:lpstr>Overview of Cluster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nnaemeka.onuh</cp:lastModifiedBy>
  <cp:revision>346</cp:revision>
  <dcterms:created xsi:type="dcterms:W3CDTF">2024-07-12T17:10:07Z</dcterms:created>
  <dcterms:modified xsi:type="dcterms:W3CDTF">2024-07-15T10:24:44Z</dcterms:modified>
</cp:coreProperties>
</file>