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147480639" r:id="rId3"/>
    <p:sldId id="2147480636" r:id="rId4"/>
    <p:sldId id="265" r:id="rId5"/>
    <p:sldId id="263" r:id="rId6"/>
    <p:sldId id="261" r:id="rId7"/>
    <p:sldId id="266" r:id="rId8"/>
    <p:sldId id="267" r:id="rId9"/>
    <p:sldId id="268" r:id="rId10"/>
    <p:sldId id="275" r:id="rId11"/>
    <p:sldId id="273" r:id="rId12"/>
    <p:sldId id="277" r:id="rId13"/>
    <p:sldId id="282" r:id="rId14"/>
    <p:sldId id="281" r:id="rId15"/>
    <p:sldId id="283" r:id="rId16"/>
    <p:sldId id="272" r:id="rId17"/>
    <p:sldId id="276" r:id="rId18"/>
    <p:sldId id="274" r:id="rId19"/>
    <p:sldId id="264" r:id="rId20"/>
    <p:sldId id="262" r:id="rId21"/>
  </p:sldIdLst>
  <p:sldSz cx="18288000" cy="10287000"/>
  <p:notesSz cx="6858000" cy="9144000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Helvetica" panose="020B0604020202020204" pitchFamily="34" charset="0"/>
      <p:regular r:id="rId27"/>
      <p:bold r:id="rId28"/>
      <p:italic r:id="rId29"/>
      <p:boldItalic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Montserrat Bold" panose="00000800000000000000" pitchFamily="2" charset="0"/>
      <p:regular r:id="rId35"/>
      <p:bold r:id="rId36"/>
    </p:embeddedFont>
    <p:embeddedFont>
      <p:font typeface="Montserrat Classic" panose="020B0604020202020204" charset="0"/>
      <p:regular r:id="rId37"/>
    </p:embeddedFont>
    <p:embeddedFont>
      <p:font typeface="Montserrat Classic Bold" panose="020B0604020202020204" charset="0"/>
      <p:regular r:id="rId38"/>
    </p:embeddedFont>
    <p:embeddedFont>
      <p:font typeface="Montserrat Ultra-Bold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2128DE-F5D4-DF56-64A2-CDCF478F505B}" name="Jamil Omale" initials="JO" userId="S::jamil.omale@kedco.ng::80789488-f77e-405a-bbcb-9caead668d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D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52E10-82EE-4248-BD9E-873ABF2C6DE3}" v="1" dt="2024-07-15T15:24:00.43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039" autoAdjust="0"/>
  </p:normalViewPr>
  <p:slideViewPr>
    <p:cSldViewPr>
      <p:cViewPr>
        <p:scale>
          <a:sx n="40" d="100"/>
          <a:sy n="40" d="100"/>
        </p:scale>
        <p:origin x="111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9E574-C6CB-4D4E-97FD-CF3EBE44F19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B45FB-97BF-4D6E-8F8D-353C7D338D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6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B45FB-97BF-4D6E-8F8D-353C7D338DA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58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B45FB-97BF-4D6E-8F8D-353C7D338DA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5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B45FB-97BF-4D6E-8F8D-353C7D338DA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66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B45FB-97BF-4D6E-8F8D-353C7D338DA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458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B45FB-97BF-4D6E-8F8D-353C7D338DA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26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B45FB-97BF-4D6E-8F8D-353C7D338DA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05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15-Jul-24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15-Jul-24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15-Jul-24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3162585"/>
            <a:ext cx="6315491" cy="7588815"/>
            <a:chOff x="0" y="0"/>
            <a:chExt cx="411439" cy="4943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439" cy="494393"/>
            </a:xfrm>
            <a:custGeom>
              <a:avLst/>
              <a:gdLst/>
              <a:ahLst/>
              <a:cxnLst/>
              <a:rect l="l" t="t" r="r" b="b"/>
              <a:pathLst>
                <a:path w="411439" h="494393">
                  <a:moveTo>
                    <a:pt x="203200" y="0"/>
                  </a:moveTo>
                  <a:lnTo>
                    <a:pt x="411439" y="0"/>
                  </a:lnTo>
                  <a:lnTo>
                    <a:pt x="208239" y="494393"/>
                  </a:lnTo>
                  <a:lnTo>
                    <a:pt x="0" y="4943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47625"/>
              <a:ext cx="208239" cy="542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18362" y="-815257"/>
            <a:ext cx="6004024" cy="7214550"/>
            <a:chOff x="0" y="0"/>
            <a:chExt cx="411439" cy="494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1439" cy="494393"/>
            </a:xfrm>
            <a:custGeom>
              <a:avLst/>
              <a:gdLst/>
              <a:ahLst/>
              <a:cxnLst/>
              <a:rect l="l" t="t" r="r" b="b"/>
              <a:pathLst>
                <a:path w="411439" h="494393">
                  <a:moveTo>
                    <a:pt x="203200" y="0"/>
                  </a:moveTo>
                  <a:lnTo>
                    <a:pt x="411439" y="0"/>
                  </a:lnTo>
                  <a:lnTo>
                    <a:pt x="208239" y="494393"/>
                  </a:lnTo>
                  <a:lnTo>
                    <a:pt x="0" y="4943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47625"/>
              <a:ext cx="208239" cy="542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2463905"/>
            <a:ext cx="1067728" cy="133020"/>
            <a:chOff x="0" y="0"/>
            <a:chExt cx="281212" cy="350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1212" cy="35034"/>
            </a:xfrm>
            <a:custGeom>
              <a:avLst/>
              <a:gdLst/>
              <a:ahLst/>
              <a:cxnLst/>
              <a:rect l="l" t="t" r="r" b="b"/>
              <a:pathLst>
                <a:path w="281212" h="35034">
                  <a:moveTo>
                    <a:pt x="0" y="0"/>
                  </a:moveTo>
                  <a:lnTo>
                    <a:pt x="281212" y="0"/>
                  </a:lnTo>
                  <a:lnTo>
                    <a:pt x="281212" y="35034"/>
                  </a:lnTo>
                  <a:lnTo>
                    <a:pt x="0" y="35034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2060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81212" cy="73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5520577"/>
            <a:ext cx="945661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14"/>
              </a:lnSpc>
            </a:pPr>
            <a:r>
              <a:rPr lang="en-US" sz="4376" dirty="0">
                <a:latin typeface="Montserrat Ultra-Bold"/>
                <a:ea typeface="Montserrat Ultra-Bold"/>
                <a:cs typeface="Montserrat Ultra-Bold"/>
                <a:sym typeface="Montserrat Ultra-Bold"/>
              </a:rPr>
              <a:t>KANO ELECTRICITY DISTRIBUTION PLC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524" y="2858693"/>
            <a:ext cx="10020475" cy="230832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63"/>
              </a:lnSpc>
            </a:pPr>
            <a:r>
              <a:rPr lang="en-US" sz="8148" dirty="0">
                <a:solidFill>
                  <a:srgbClr val="00206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DER OPPORTUNITIES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043014" y="9191625"/>
            <a:ext cx="8926913" cy="581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spc="8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PRESENTATION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1671422"/>
            <a:ext cx="8115300" cy="438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2"/>
              </a:lnSpc>
            </a:pPr>
            <a:r>
              <a:rPr lang="en-US" sz="2594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ABUJA ELECTRICITY DISTRIBUTION COMPANY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397086" y="190500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  <p:sp>
        <p:nvSpPr>
          <p:cNvPr id="12" name="bg object 17">
            <a:extLst>
              <a:ext uri="{FF2B5EF4-FFF2-40B4-BE49-F238E27FC236}">
                <a16:creationId xmlns:a16="http://schemas.microsoft.com/office/drawing/2014/main" id="{6B5D9C56-EA38-0EDF-3EDB-8EA7A305FFAC}"/>
              </a:ext>
            </a:extLst>
          </p:cNvPr>
          <p:cNvSpPr/>
          <p:nvPr/>
        </p:nvSpPr>
        <p:spPr>
          <a:xfrm>
            <a:off x="16676774" y="8229600"/>
            <a:ext cx="1595438" cy="2057400"/>
          </a:xfrm>
          <a:custGeom>
            <a:avLst/>
            <a:gdLst/>
            <a:ahLst/>
            <a:cxnLst/>
            <a:rect l="l" t="t" r="r" b="b"/>
            <a:pathLst>
              <a:path w="1063625" h="1371600">
                <a:moveTo>
                  <a:pt x="687607" y="704011"/>
                </a:moveTo>
                <a:lnTo>
                  <a:pt x="498079" y="704011"/>
                </a:lnTo>
                <a:lnTo>
                  <a:pt x="0" y="1371598"/>
                </a:lnTo>
                <a:lnTo>
                  <a:pt x="7879" y="1371598"/>
                </a:lnTo>
                <a:lnTo>
                  <a:pt x="687607" y="704011"/>
                </a:lnTo>
                <a:close/>
              </a:path>
              <a:path w="1063625" h="1371600">
                <a:moveTo>
                  <a:pt x="1063483" y="0"/>
                </a:moveTo>
                <a:lnTo>
                  <a:pt x="215631" y="725678"/>
                </a:lnTo>
                <a:lnTo>
                  <a:pt x="498079" y="704011"/>
                </a:lnTo>
                <a:lnTo>
                  <a:pt x="687607" y="704011"/>
                </a:lnTo>
                <a:lnTo>
                  <a:pt x="946188" y="450049"/>
                </a:lnTo>
                <a:lnTo>
                  <a:pt x="726552" y="450049"/>
                </a:lnTo>
                <a:lnTo>
                  <a:pt x="1063483" y="0"/>
                </a:lnTo>
                <a:close/>
              </a:path>
              <a:path w="1063625" h="1371600">
                <a:moveTo>
                  <a:pt x="976615" y="420166"/>
                </a:moveTo>
                <a:lnTo>
                  <a:pt x="726552" y="450049"/>
                </a:lnTo>
                <a:lnTo>
                  <a:pt x="946188" y="450049"/>
                </a:lnTo>
                <a:lnTo>
                  <a:pt x="976615" y="420166"/>
                </a:lnTo>
                <a:close/>
              </a:path>
            </a:pathLst>
          </a:custGeom>
          <a:solidFill>
            <a:srgbClr val="FFDC63"/>
          </a:solidFill>
        </p:spPr>
        <p:txBody>
          <a:bodyPr wrap="square" lIns="0" tIns="0" rIns="0" bIns="0" rtlCol="0"/>
          <a:lstStyle/>
          <a:p>
            <a:pPr defTabSz="1371600"/>
            <a:endParaRPr sz="2700" dirty="0">
              <a:solidFill>
                <a:srgbClr val="000000"/>
              </a:solidFill>
              <a:latin typeface="Helvetica" pitchFamily="2" charset="0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56E79CD1-B143-2969-92D7-E7AAB4240940}"/>
              </a:ext>
            </a:extLst>
          </p:cNvPr>
          <p:cNvGrpSpPr/>
          <p:nvPr/>
        </p:nvGrpSpPr>
        <p:grpSpPr>
          <a:xfrm>
            <a:off x="-1784590" y="7423809"/>
            <a:ext cx="6381527" cy="6634510"/>
            <a:chOff x="0" y="0"/>
            <a:chExt cx="406400" cy="42251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7B387C3-C7B5-31B4-3E1B-423702C38F6E}"/>
                </a:ext>
              </a:extLst>
            </p:cNvPr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999CFC9F-7604-A045-BDC3-11A222938770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2">
            <a:extLst>
              <a:ext uri="{FF2B5EF4-FFF2-40B4-BE49-F238E27FC236}">
                <a16:creationId xmlns:a16="http://schemas.microsoft.com/office/drawing/2014/main" id="{26163C3C-01C1-B1FC-2A25-1FFFE51970CD}"/>
              </a:ext>
            </a:extLst>
          </p:cNvPr>
          <p:cNvGrpSpPr/>
          <p:nvPr/>
        </p:nvGrpSpPr>
        <p:grpSpPr>
          <a:xfrm>
            <a:off x="13232959" y="-2519930"/>
            <a:ext cx="6381527" cy="6634510"/>
            <a:chOff x="0" y="0"/>
            <a:chExt cx="406400" cy="42251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BD877EC9-0308-C485-676F-B82DF4F92598}"/>
                </a:ext>
              </a:extLst>
            </p:cNvPr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E117B956-C1A3-08BB-A826-8213658BC558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" name="Freeform 4"/>
          <p:cNvSpPr/>
          <p:nvPr/>
        </p:nvSpPr>
        <p:spPr>
          <a:xfrm>
            <a:off x="3733800" y="2628899"/>
            <a:ext cx="11081496" cy="6200715"/>
          </a:xfrm>
          <a:custGeom>
            <a:avLst/>
            <a:gdLst/>
            <a:ahLst/>
            <a:cxnLst/>
            <a:rect l="l" t="t" r="r" b="b"/>
            <a:pathLst>
              <a:path w="11614896" h="6422442">
                <a:moveTo>
                  <a:pt x="0" y="0"/>
                </a:moveTo>
                <a:lnTo>
                  <a:pt x="11614896" y="0"/>
                </a:lnTo>
                <a:lnTo>
                  <a:pt x="11614896" y="6422442"/>
                </a:lnTo>
                <a:lnTo>
                  <a:pt x="0" y="64224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endParaRPr lang="x-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11792-B684-EA86-13EA-504591193E9D}"/>
              </a:ext>
            </a:extLst>
          </p:cNvPr>
          <p:cNvSpPr txBox="1"/>
          <p:nvPr/>
        </p:nvSpPr>
        <p:spPr>
          <a:xfrm>
            <a:off x="5562600" y="43053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Montserrat Classic Bold" panose="020B0604020202020204" charset="0"/>
              </a:rPr>
              <a:t>KARKASARA 11KV</a:t>
            </a:r>
            <a:endParaRPr lang="x-none" sz="7200" dirty="0">
              <a:latin typeface="Montserrat Classic Bold" panose="020B06040202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68600" y="119203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  <p:sp>
        <p:nvSpPr>
          <p:cNvPr id="13" name="bg object 17">
            <a:extLst>
              <a:ext uri="{FF2B5EF4-FFF2-40B4-BE49-F238E27FC236}">
                <a16:creationId xmlns:a16="http://schemas.microsoft.com/office/drawing/2014/main" id="{22C4B792-79B6-53BF-25A7-AB38805CE62A}"/>
              </a:ext>
            </a:extLst>
          </p:cNvPr>
          <p:cNvSpPr/>
          <p:nvPr/>
        </p:nvSpPr>
        <p:spPr>
          <a:xfrm>
            <a:off x="16676774" y="8229600"/>
            <a:ext cx="1595438" cy="2057400"/>
          </a:xfrm>
          <a:custGeom>
            <a:avLst/>
            <a:gdLst/>
            <a:ahLst/>
            <a:cxnLst/>
            <a:rect l="l" t="t" r="r" b="b"/>
            <a:pathLst>
              <a:path w="1063625" h="1371600">
                <a:moveTo>
                  <a:pt x="687607" y="704011"/>
                </a:moveTo>
                <a:lnTo>
                  <a:pt x="498079" y="704011"/>
                </a:lnTo>
                <a:lnTo>
                  <a:pt x="0" y="1371598"/>
                </a:lnTo>
                <a:lnTo>
                  <a:pt x="7879" y="1371598"/>
                </a:lnTo>
                <a:lnTo>
                  <a:pt x="687607" y="704011"/>
                </a:lnTo>
                <a:close/>
              </a:path>
              <a:path w="1063625" h="1371600">
                <a:moveTo>
                  <a:pt x="1063483" y="0"/>
                </a:moveTo>
                <a:lnTo>
                  <a:pt x="215631" y="725678"/>
                </a:lnTo>
                <a:lnTo>
                  <a:pt x="498079" y="704011"/>
                </a:lnTo>
                <a:lnTo>
                  <a:pt x="687607" y="704011"/>
                </a:lnTo>
                <a:lnTo>
                  <a:pt x="946188" y="450049"/>
                </a:lnTo>
                <a:lnTo>
                  <a:pt x="726552" y="450049"/>
                </a:lnTo>
                <a:lnTo>
                  <a:pt x="1063483" y="0"/>
                </a:lnTo>
                <a:close/>
              </a:path>
              <a:path w="1063625" h="1371600">
                <a:moveTo>
                  <a:pt x="976615" y="420166"/>
                </a:moveTo>
                <a:lnTo>
                  <a:pt x="726552" y="450049"/>
                </a:lnTo>
                <a:lnTo>
                  <a:pt x="946188" y="450049"/>
                </a:lnTo>
                <a:lnTo>
                  <a:pt x="976615" y="420166"/>
                </a:lnTo>
                <a:close/>
              </a:path>
            </a:pathLst>
          </a:custGeom>
          <a:solidFill>
            <a:srgbClr val="FFDC63"/>
          </a:solidFill>
        </p:spPr>
        <p:txBody>
          <a:bodyPr wrap="square" lIns="0" tIns="0" rIns="0" bIns="0" rtlCol="0"/>
          <a:lstStyle/>
          <a:p>
            <a:pPr defTabSz="1371600"/>
            <a:endParaRPr sz="2700" dirty="0">
              <a:solidFill>
                <a:srgbClr val="000000"/>
              </a:solidFill>
              <a:latin typeface="Helvetic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51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21041" y="-815257"/>
            <a:ext cx="6381527" cy="6634510"/>
            <a:chOff x="0" y="0"/>
            <a:chExt cx="406400" cy="4225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299678" y="8892729"/>
            <a:ext cx="5743236" cy="2738195"/>
            <a:chOff x="0" y="0"/>
            <a:chExt cx="406400" cy="422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71940" y="8125139"/>
            <a:ext cx="10425587" cy="33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DISTRIBUTION INVESTMENT REQUIREMENT:</a:t>
            </a:r>
            <a:r>
              <a:rPr lang="en-US" sz="2000" dirty="0">
                <a:solidFill>
                  <a:srgbClr val="3DD9E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2000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NGN138 million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658551" y="1240399"/>
            <a:ext cx="8255183" cy="8750565"/>
            <a:chOff x="0" y="-47625"/>
            <a:chExt cx="2174205" cy="24615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74204" cy="2413949"/>
            </a:xfrm>
            <a:custGeom>
              <a:avLst/>
              <a:gdLst/>
              <a:ahLst/>
              <a:cxnLst/>
              <a:rect l="l" t="t" r="r" b="b"/>
              <a:pathLst>
                <a:path w="2174204" h="2413949">
                  <a:moveTo>
                    <a:pt x="15943" y="0"/>
                  </a:moveTo>
                  <a:lnTo>
                    <a:pt x="2158261" y="0"/>
                  </a:lnTo>
                  <a:cubicBezTo>
                    <a:pt x="2162490" y="0"/>
                    <a:pt x="2166545" y="1680"/>
                    <a:pt x="2169535" y="4670"/>
                  </a:cubicBezTo>
                  <a:cubicBezTo>
                    <a:pt x="2172525" y="7660"/>
                    <a:pt x="2174204" y="11715"/>
                    <a:pt x="2174204" y="15943"/>
                  </a:cubicBezTo>
                  <a:lnTo>
                    <a:pt x="2174204" y="2398006"/>
                  </a:lnTo>
                  <a:cubicBezTo>
                    <a:pt x="2174204" y="2406811"/>
                    <a:pt x="2167067" y="2413949"/>
                    <a:pt x="2158261" y="2413949"/>
                  </a:cubicBezTo>
                  <a:lnTo>
                    <a:pt x="15943" y="2413949"/>
                  </a:lnTo>
                  <a:cubicBezTo>
                    <a:pt x="11715" y="2413949"/>
                    <a:pt x="7660" y="2412269"/>
                    <a:pt x="4670" y="2409279"/>
                  </a:cubicBezTo>
                  <a:cubicBezTo>
                    <a:pt x="1680" y="2406289"/>
                    <a:pt x="0" y="2402234"/>
                    <a:pt x="0" y="2398006"/>
                  </a:cubicBezTo>
                  <a:lnTo>
                    <a:pt x="0" y="15943"/>
                  </a:lnTo>
                  <a:cubicBezTo>
                    <a:pt x="0" y="11715"/>
                    <a:pt x="1680" y="7660"/>
                    <a:pt x="4670" y="4670"/>
                  </a:cubicBezTo>
                  <a:cubicBezTo>
                    <a:pt x="7660" y="1680"/>
                    <a:pt x="11715" y="0"/>
                    <a:pt x="1594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174205" cy="246157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n-US" sz="2400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4452997" y="8003283"/>
            <a:ext cx="1372314" cy="1277499"/>
          </a:xfrm>
          <a:custGeom>
            <a:avLst/>
            <a:gdLst/>
            <a:ahLst/>
            <a:cxnLst/>
            <a:rect l="l" t="t" r="r" b="b"/>
            <a:pathLst>
              <a:path w="1372314" h="1277499">
                <a:moveTo>
                  <a:pt x="0" y="0"/>
                </a:moveTo>
                <a:lnTo>
                  <a:pt x="1372314" y="0"/>
                </a:lnTo>
                <a:lnTo>
                  <a:pt x="1372314" y="1277499"/>
                </a:lnTo>
                <a:lnTo>
                  <a:pt x="0" y="127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460297" y="8039519"/>
            <a:ext cx="1184910" cy="1184910"/>
          </a:xfrm>
          <a:custGeom>
            <a:avLst/>
            <a:gdLst/>
            <a:ahLst/>
            <a:cxnLst/>
            <a:rect l="l" t="t" r="r" b="b"/>
            <a:pathLst>
              <a:path w="1184910" h="1184910">
                <a:moveTo>
                  <a:pt x="0" y="0"/>
                </a:moveTo>
                <a:lnTo>
                  <a:pt x="1184910" y="0"/>
                </a:lnTo>
                <a:lnTo>
                  <a:pt x="1184910" y="1184910"/>
                </a:lnTo>
                <a:lnTo>
                  <a:pt x="0" y="1184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571941" y="6813634"/>
            <a:ext cx="8114859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LOCATION:</a:t>
            </a:r>
            <a:r>
              <a:rPr lang="en-US" sz="2000" dirty="0">
                <a:solidFill>
                  <a:srgbClr val="3DD9E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2000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Ado </a:t>
            </a:r>
            <a:r>
              <a:rPr lang="en-US" sz="2000" dirty="0" err="1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Bayero</a:t>
            </a:r>
            <a:r>
              <a:rPr lang="en-US" sz="2000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 City/ Family House Estate </a:t>
            </a:r>
            <a:r>
              <a:rPr lang="en-US" sz="2000" dirty="0" err="1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Darmanawa</a:t>
            </a:r>
            <a:r>
              <a:rPr lang="en-US" sz="2000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 (</a:t>
            </a:r>
            <a:r>
              <a:rPr lang="en-US" sz="2000" dirty="0" err="1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Gandun</a:t>
            </a:r>
            <a:r>
              <a:rPr lang="en-US" sz="2000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 Sarki), Kano                          </a:t>
            </a:r>
          </a:p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endParaRPr lang="en-US" sz="2000" dirty="0">
              <a:latin typeface="Montserrat Classic" panose="020B0604020202020204" charset="0"/>
              <a:ea typeface="Montserrat Ultra-Bold"/>
              <a:cs typeface="Montserrat Ultra-Bold"/>
              <a:sym typeface="Montserrat Ultra-Bold"/>
            </a:endParaRPr>
          </a:p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endParaRPr lang="en-US" sz="2000" dirty="0">
              <a:latin typeface="Montserrat Classic" panose="020B0604020202020204" charset="0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297498" y="9425940"/>
            <a:ext cx="650542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000" dirty="0">
                <a:solidFill>
                  <a:srgbClr val="064472"/>
                </a:solidFill>
                <a:latin typeface="Montserrat"/>
                <a:ea typeface="Montserrat"/>
                <a:cs typeface="Montserrat"/>
                <a:sym typeface="Montserrat"/>
              </a:rPr>
              <a:t>RESIDENTIAL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780909" y="8614917"/>
            <a:ext cx="1987935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  <a:spcBef>
                <a:spcPct val="0"/>
              </a:spcBef>
            </a:pPr>
            <a:r>
              <a:rPr lang="en-US" sz="3999" dirty="0">
                <a:solidFill>
                  <a:srgbClr val="06447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94%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106930" y="8614975"/>
            <a:ext cx="13919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4"/>
              </a:lnSpc>
              <a:spcBef>
                <a:spcPct val="0"/>
              </a:spcBef>
            </a:pPr>
            <a:r>
              <a:rPr lang="en-US" sz="3995" dirty="0">
                <a:solidFill>
                  <a:srgbClr val="06447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6%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068578" y="9425940"/>
            <a:ext cx="376222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000" dirty="0">
                <a:solidFill>
                  <a:srgbClr val="064472"/>
                </a:solidFill>
                <a:latin typeface="Montserrat"/>
                <a:ea typeface="Montserrat"/>
                <a:cs typeface="Montserrat"/>
                <a:sym typeface="Montserrat"/>
              </a:rPr>
              <a:t>COMMERCIAL &amp; INDUSTRIAL</a:t>
            </a:r>
          </a:p>
        </p:txBody>
      </p:sp>
      <p:graphicFrame>
        <p:nvGraphicFramePr>
          <p:cNvPr id="25" name="Table 27">
            <a:extLst>
              <a:ext uri="{FF2B5EF4-FFF2-40B4-BE49-F238E27FC236}">
                <a16:creationId xmlns:a16="http://schemas.microsoft.com/office/drawing/2014/main" id="{7E5DD2DE-275E-0423-B4BC-AA53573F9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600779"/>
              </p:ext>
            </p:extLst>
          </p:nvPr>
        </p:nvGraphicFramePr>
        <p:xfrm>
          <a:off x="9983555" y="1745796"/>
          <a:ext cx="7605169" cy="53192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80018">
                  <a:extLst>
                    <a:ext uri="{9D8B030D-6E8A-4147-A177-3AD203B41FA5}">
                      <a16:colId xmlns:a16="http://schemas.microsoft.com/office/drawing/2014/main" val="3986285712"/>
                    </a:ext>
                  </a:extLst>
                </a:gridCol>
                <a:gridCol w="4476427">
                  <a:extLst>
                    <a:ext uri="{9D8B030D-6E8A-4147-A177-3AD203B41FA5}">
                      <a16:colId xmlns:a16="http://schemas.microsoft.com/office/drawing/2014/main" val="4052686176"/>
                    </a:ext>
                  </a:extLst>
                </a:gridCol>
                <a:gridCol w="2348724">
                  <a:extLst>
                    <a:ext uri="{9D8B030D-6E8A-4147-A177-3AD203B41FA5}">
                      <a16:colId xmlns:a16="http://schemas.microsoft.com/office/drawing/2014/main" val="103977881"/>
                    </a:ext>
                  </a:extLst>
                </a:gridCol>
              </a:tblGrid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S/N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538468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Average Hours of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8.05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61170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Number of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141143"/>
                  </a:ext>
                </a:extLst>
              </a:tr>
              <a:tr h="6923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Estimated Customer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70330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ATC&amp;C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241570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Metering Penetration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88.57%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306881"/>
                  </a:ext>
                </a:extLst>
              </a:tr>
              <a:tr h="105765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Average Monthly Collections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NGN18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563697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FCFD750E-E6CF-B6D2-952A-4A14FD540B2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6"/>
          <a:stretch/>
        </p:blipFill>
        <p:spPr bwMode="auto">
          <a:xfrm>
            <a:off x="586861" y="1680437"/>
            <a:ext cx="8201391" cy="4635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DC2AC9B7-558D-08BF-7B63-69462F816826}"/>
              </a:ext>
            </a:extLst>
          </p:cNvPr>
          <p:cNvSpPr txBox="1"/>
          <p:nvPr/>
        </p:nvSpPr>
        <p:spPr>
          <a:xfrm>
            <a:off x="571937" y="7627340"/>
            <a:ext cx="8114863" cy="339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ESTIMATED LOAD DEMAND:</a:t>
            </a:r>
            <a:r>
              <a:rPr lang="en-US" sz="2000" dirty="0">
                <a:solidFill>
                  <a:srgbClr val="3DD9E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2000" dirty="0">
                <a:latin typeface="Montserrat Ultra-Bold"/>
                <a:ea typeface="Montserrat Ultra-Bold"/>
                <a:cs typeface="Montserrat Ultra-Bold"/>
                <a:sym typeface="Montserrat Ultra-Bold"/>
              </a:rPr>
              <a:t>2</a:t>
            </a:r>
            <a:r>
              <a:rPr lang="en-US" sz="2000" b="1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MW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A8A2FE2C-9CF7-544B-C93F-088DD70551F9}"/>
              </a:ext>
            </a:extLst>
          </p:cNvPr>
          <p:cNvSpPr txBox="1"/>
          <p:nvPr/>
        </p:nvSpPr>
        <p:spPr>
          <a:xfrm>
            <a:off x="571941" y="952500"/>
            <a:ext cx="10425587" cy="39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Overview of Ado </a:t>
            </a:r>
            <a:r>
              <a:rPr lang="en-US" sz="3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Bayero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&amp; FHE Cluster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73132A-D811-4AF1-B451-F2078BCA33A3}"/>
              </a:ext>
            </a:extLst>
          </p:cNvPr>
          <p:cNvCxnSpPr>
            <a:cxnSpLocks/>
          </p:cNvCxnSpPr>
          <p:nvPr/>
        </p:nvCxnSpPr>
        <p:spPr>
          <a:xfrm>
            <a:off x="586861" y="1427446"/>
            <a:ext cx="20039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6106930" y="155054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</p:spTree>
    <p:extLst>
      <p:ext uri="{BB962C8B-B14F-4D97-AF65-F5344CB8AC3E}">
        <p14:creationId xmlns:p14="http://schemas.microsoft.com/office/powerpoint/2010/main" val="91990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BA109A1A-9983-3988-2905-20C05793E035}"/>
              </a:ext>
            </a:extLst>
          </p:cNvPr>
          <p:cNvSpPr/>
          <p:nvPr/>
        </p:nvSpPr>
        <p:spPr>
          <a:xfrm>
            <a:off x="762000" y="7588697"/>
            <a:ext cx="4593404" cy="1060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6" name="Picture 14" descr="Route gps distance icon. Route location ...">
            <a:extLst>
              <a:ext uri="{FF2B5EF4-FFF2-40B4-BE49-F238E27FC236}">
                <a16:creationId xmlns:a16="http://schemas.microsoft.com/office/drawing/2014/main" id="{0A833E3A-046C-333C-FB3A-C68240ACD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350" y="5606552"/>
            <a:ext cx="842962" cy="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D618AF2-90D9-8E8D-CC2C-8268D146CCAA}"/>
              </a:ext>
            </a:extLst>
          </p:cNvPr>
          <p:cNvSpPr/>
          <p:nvPr/>
        </p:nvSpPr>
        <p:spPr>
          <a:xfrm>
            <a:off x="762000" y="4102787"/>
            <a:ext cx="4593404" cy="926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7B7DC3-0A78-C53B-A087-8AF011E5922F}"/>
              </a:ext>
            </a:extLst>
          </p:cNvPr>
          <p:cNvSpPr/>
          <p:nvPr/>
        </p:nvSpPr>
        <p:spPr>
          <a:xfrm>
            <a:off x="762000" y="5779178"/>
            <a:ext cx="4593404" cy="1060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84A289-4984-823F-3E7A-95E27236D68F}"/>
              </a:ext>
            </a:extLst>
          </p:cNvPr>
          <p:cNvSpPr/>
          <p:nvPr/>
        </p:nvSpPr>
        <p:spPr>
          <a:xfrm>
            <a:off x="762000" y="2426396"/>
            <a:ext cx="4593404" cy="926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Electricity Grid Icon Images – Browse 28,002 Stock Photos ...">
            <a:extLst>
              <a:ext uri="{FF2B5EF4-FFF2-40B4-BE49-F238E27FC236}">
                <a16:creationId xmlns:a16="http://schemas.microsoft.com/office/drawing/2014/main" id="{7BAB7F4C-83A3-A587-633A-9504D3A7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76" y="2547459"/>
            <a:ext cx="1068610" cy="6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/>
          <p:cNvGrpSpPr/>
          <p:nvPr/>
        </p:nvGrpSpPr>
        <p:grpSpPr>
          <a:xfrm>
            <a:off x="-914400" y="9228188"/>
            <a:ext cx="3962400" cy="1935112"/>
            <a:chOff x="0" y="0"/>
            <a:chExt cx="406400" cy="422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14101" y="862964"/>
            <a:ext cx="13030499" cy="47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0"/>
              </a:lnSpc>
              <a:spcBef>
                <a:spcPct val="0"/>
              </a:spcBef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Infrastructure </a:t>
            </a: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FC9C61E6-98F4-0DFE-5FA2-2BD58CBA00F5}"/>
              </a:ext>
            </a:extLst>
          </p:cNvPr>
          <p:cNvGrpSpPr/>
          <p:nvPr/>
        </p:nvGrpSpPr>
        <p:grpSpPr>
          <a:xfrm>
            <a:off x="14630400" y="-604396"/>
            <a:ext cx="4764568" cy="2668147"/>
            <a:chOff x="0" y="0"/>
            <a:chExt cx="406400" cy="42251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00A28AA-CA13-0147-46C4-07CE21826ED7}"/>
                </a:ext>
              </a:extLst>
            </p:cNvPr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7120296D-AC77-18BE-C738-086EFA3A78DE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3076" name="Picture 4" descr="Road Route icon PNG and SVG Vector Free Download">
            <a:extLst>
              <a:ext uri="{FF2B5EF4-FFF2-40B4-BE49-F238E27FC236}">
                <a16:creationId xmlns:a16="http://schemas.microsoft.com/office/drawing/2014/main" id="{7CED2792-ACFF-3148-19F0-E288DC737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0" y="4212933"/>
            <a:ext cx="1018790" cy="77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8D33DB9-741B-E08D-A185-63805A75AE73}"/>
              </a:ext>
            </a:extLst>
          </p:cNvPr>
          <p:cNvSpPr txBox="1"/>
          <p:nvPr/>
        </p:nvSpPr>
        <p:spPr>
          <a:xfrm>
            <a:off x="1905000" y="4171019"/>
            <a:ext cx="3499073" cy="98488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Montserrat Bold" panose="020B0604020202020204" charset="0"/>
              </a:rPr>
              <a:t>GOOD</a:t>
            </a:r>
          </a:p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Montserrat Classic" panose="020B0604020202020204" charset="0"/>
              </a:rPr>
              <a:t>ROAD ACCESSIBILITY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  <p:pic>
        <p:nvPicPr>
          <p:cNvPr id="3078" name="Picture 6" descr="Security Vector SVG Icon (15) - SVG Repo">
            <a:extLst>
              <a:ext uri="{FF2B5EF4-FFF2-40B4-BE49-F238E27FC236}">
                <a16:creationId xmlns:a16="http://schemas.microsoft.com/office/drawing/2014/main" id="{B8BB984B-7B2F-CD03-93D5-9076304FD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72" y="5829300"/>
            <a:ext cx="1078114" cy="95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DB7A3C-6C7F-DE18-D5C0-0AC69B35C9DC}"/>
              </a:ext>
            </a:extLst>
          </p:cNvPr>
          <p:cNvSpPr txBox="1"/>
          <p:nvPr/>
        </p:nvSpPr>
        <p:spPr>
          <a:xfrm>
            <a:off x="1828800" y="5915642"/>
            <a:ext cx="3570217" cy="98488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92D050"/>
                </a:solidFill>
                <a:latin typeface="Montserrat Bold" panose="020B0604020202020204" charset="0"/>
              </a:rPr>
              <a:t>GOOD</a:t>
            </a:r>
          </a:p>
          <a:p>
            <a:pPr algn="ctr"/>
            <a:r>
              <a:rPr lang="en-GB" dirty="0">
                <a:latin typeface="Montserrat Classic" panose="020B0604020202020204" charset="0"/>
              </a:rPr>
              <a:t>SECURITY STATUS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  <p:pic>
        <p:nvPicPr>
          <p:cNvPr id="3082" name="Picture 10" descr="Business plan - Free business icons">
            <a:extLst>
              <a:ext uri="{FF2B5EF4-FFF2-40B4-BE49-F238E27FC236}">
                <a16:creationId xmlns:a16="http://schemas.microsoft.com/office/drawing/2014/main" id="{6CA9FD67-2E54-5411-B6F0-4F2C0B261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60265"/>
            <a:ext cx="1243842" cy="9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F9F945C-C94E-83A3-E221-3FEA90DA6028}"/>
              </a:ext>
            </a:extLst>
          </p:cNvPr>
          <p:cNvSpPr txBox="1"/>
          <p:nvPr/>
        </p:nvSpPr>
        <p:spPr>
          <a:xfrm>
            <a:off x="1988406" y="7587025"/>
            <a:ext cx="3332260" cy="1024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Montserrat Bold" panose="020B0604020202020204" charset="0"/>
              </a:rPr>
              <a:t>NO</a:t>
            </a:r>
          </a:p>
          <a:p>
            <a:pPr algn="ctr"/>
            <a:r>
              <a:rPr lang="en-GB" dirty="0">
                <a:latin typeface="Montserrat Classic" panose="020B0604020202020204" charset="0"/>
              </a:rPr>
              <a:t>PIP FOCUSED AREA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17B5C0ED-2105-E62A-2576-298A4375B6CA}"/>
              </a:ext>
            </a:extLst>
          </p:cNvPr>
          <p:cNvSpPr txBox="1"/>
          <p:nvPr/>
        </p:nvSpPr>
        <p:spPr>
          <a:xfrm>
            <a:off x="6019800" y="2432779"/>
            <a:ext cx="843910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4"/>
              </a:lnSpc>
              <a:spcBef>
                <a:spcPct val="0"/>
              </a:spcBef>
            </a:pPr>
            <a:r>
              <a:rPr lang="en-US" sz="2795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Top 3 Economic Activities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7A84C608-C982-4499-7E6E-0567F1A5F8FD}"/>
              </a:ext>
            </a:extLst>
          </p:cNvPr>
          <p:cNvSpPr txBox="1"/>
          <p:nvPr/>
        </p:nvSpPr>
        <p:spPr>
          <a:xfrm>
            <a:off x="6019800" y="2966085"/>
            <a:ext cx="6505422" cy="954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899"/>
              </a:lnSpc>
              <a:buAutoNum type="arabicPeriod"/>
            </a:pP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Residencial </a:t>
            </a:r>
          </a:p>
          <a:p>
            <a:pPr marL="457200" indent="-457200">
              <a:lnSpc>
                <a:spcPts val="3899"/>
              </a:lnSpc>
              <a:buAutoNum type="arabicPeriod"/>
            </a:pP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Petty Trading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7B6D3-D5BF-C434-A788-C5C59ED9CA88}"/>
              </a:ext>
            </a:extLst>
          </p:cNvPr>
          <p:cNvSpPr txBox="1"/>
          <p:nvPr/>
        </p:nvSpPr>
        <p:spPr>
          <a:xfrm>
            <a:off x="6058759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Feeder Route Length</a:t>
            </a:r>
          </a:p>
          <a:p>
            <a:endParaRPr lang="en-GB" dirty="0">
              <a:latin typeface="Montserrat Classic" panose="020B0604020202020204" charset="0"/>
            </a:endParaRPr>
          </a:p>
          <a:p>
            <a:r>
              <a:rPr lang="en-GB" b="1" dirty="0">
                <a:latin typeface="Montserrat Classic" panose="020B0604020202020204" charset="0"/>
              </a:rPr>
              <a:t>19km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DA15E9-B809-500D-9DB3-A57CCE1F0670}"/>
              </a:ext>
            </a:extLst>
          </p:cNvPr>
          <p:cNvSpPr txBox="1"/>
          <p:nvPr/>
        </p:nvSpPr>
        <p:spPr>
          <a:xfrm>
            <a:off x="8811414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Voltage Level</a:t>
            </a:r>
          </a:p>
          <a:p>
            <a:endParaRPr lang="en-GB" dirty="0">
              <a:latin typeface="Montserrat Classic" panose="020B0604020202020204" charset="0"/>
            </a:endParaRPr>
          </a:p>
          <a:p>
            <a:endParaRPr lang="en-GB" dirty="0">
              <a:latin typeface="Montserrat Classic" panose="020B0604020202020204" charset="0"/>
            </a:endParaRPr>
          </a:p>
          <a:p>
            <a:r>
              <a:rPr lang="en-GB" b="1" dirty="0">
                <a:latin typeface="Montserrat Classic" panose="020B0604020202020204" charset="0"/>
              </a:rPr>
              <a:t>11KV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13B68E-9A6B-9F55-14C4-0B4168EB6F54}"/>
              </a:ext>
            </a:extLst>
          </p:cNvPr>
          <p:cNvSpPr txBox="1"/>
          <p:nvPr/>
        </p:nvSpPr>
        <p:spPr>
          <a:xfrm>
            <a:off x="11564069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Daily Load Profile</a:t>
            </a:r>
          </a:p>
          <a:p>
            <a:endParaRPr lang="en-GB" dirty="0">
              <a:latin typeface="Montserrat Classic" panose="020B0604020202020204" charset="0"/>
            </a:endParaRPr>
          </a:p>
          <a:p>
            <a:endParaRPr lang="en-GB" dirty="0">
              <a:latin typeface="Montserrat Classic" panose="020B0604020202020204" charset="0"/>
            </a:endParaRPr>
          </a:p>
          <a:p>
            <a:r>
              <a:rPr lang="en-GB" b="1" dirty="0">
                <a:latin typeface="Montserrat Classic" panose="020B0604020202020204" charset="0"/>
              </a:rPr>
              <a:t>6.5 MWh</a:t>
            </a: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E6362CDC-D3D3-5286-6FEB-8A9CE978BE78}"/>
              </a:ext>
            </a:extLst>
          </p:cNvPr>
          <p:cNvSpPr txBox="1"/>
          <p:nvPr/>
        </p:nvSpPr>
        <p:spPr>
          <a:xfrm>
            <a:off x="6019800" y="6992645"/>
            <a:ext cx="5250546" cy="3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30"/>
              </a:lnSpc>
              <a:spcBef>
                <a:spcPct val="0"/>
              </a:spcBef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Network Limitations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6A5614-9554-F325-8CFA-AA7848190616}"/>
              </a:ext>
            </a:extLst>
          </p:cNvPr>
          <p:cNvSpPr txBox="1"/>
          <p:nvPr/>
        </p:nvSpPr>
        <p:spPr>
          <a:xfrm>
            <a:off x="5929354" y="7397565"/>
            <a:ext cx="5340991" cy="716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ts val="2530"/>
              </a:lnSpc>
              <a:spcBef>
                <a:spcPct val="0"/>
              </a:spcBef>
            </a:pPr>
            <a:r>
              <a:rPr lang="en-US" sz="2000" dirty="0">
                <a:latin typeface="Montserrat" panose="00000500000000000000" pitchFamily="2" charset="0"/>
                <a:ea typeface="Montserrat Ultra-Bold"/>
                <a:cs typeface="Montserrat Ultra-Bold"/>
                <a:sym typeface="Montserrat Ultra-Bold"/>
              </a:rPr>
              <a:t>There is no transmission bottleneck on the feeder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5975D0-836F-6929-5025-4E81716EF716}"/>
              </a:ext>
            </a:extLst>
          </p:cNvPr>
          <p:cNvCxnSpPr>
            <a:cxnSpLocks/>
          </p:cNvCxnSpPr>
          <p:nvPr/>
        </p:nvCxnSpPr>
        <p:spPr>
          <a:xfrm>
            <a:off x="967861" y="1427446"/>
            <a:ext cx="20039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8768B0-DA30-A0DA-7D0B-07722A2B389B}"/>
              </a:ext>
            </a:extLst>
          </p:cNvPr>
          <p:cNvSpPr txBox="1"/>
          <p:nvPr/>
        </p:nvSpPr>
        <p:spPr>
          <a:xfrm>
            <a:off x="14316725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Installed Transformer  Capacity </a:t>
            </a:r>
          </a:p>
          <a:p>
            <a:r>
              <a:rPr lang="en-GB" b="1" dirty="0">
                <a:latin typeface="Montserrat Classic" panose="020B0604020202020204" charset="0"/>
              </a:rPr>
              <a:t>1500KVA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9EFB4530-E557-2185-0BD5-4DF8443F9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991478"/>
              </p:ext>
            </p:extLst>
          </p:nvPr>
        </p:nvGraphicFramePr>
        <p:xfrm>
          <a:off x="12192000" y="6893530"/>
          <a:ext cx="5551053" cy="914400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4267518">
                  <a:extLst>
                    <a:ext uri="{9D8B030D-6E8A-4147-A177-3AD203B41FA5}">
                      <a16:colId xmlns:a16="http://schemas.microsoft.com/office/drawing/2014/main" val="1988881099"/>
                    </a:ext>
                  </a:extLst>
                </a:gridCol>
                <a:gridCol w="1283535">
                  <a:extLst>
                    <a:ext uri="{9D8B030D-6E8A-4147-A177-3AD203B41FA5}">
                      <a16:colId xmlns:a16="http://schemas.microsoft.com/office/drawing/2014/main" val="639486561"/>
                    </a:ext>
                  </a:extLst>
                </a:gridCol>
              </a:tblGrid>
              <a:tr h="282209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Montserrat Bold" panose="020B0604020202020204" charset="0"/>
                        </a:rPr>
                        <a:t>Business Model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Montserrat Classic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1789780"/>
                  </a:ext>
                </a:extLst>
              </a:tr>
              <a:tr h="25730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Montserrat" panose="00000500000000000000" pitchFamily="2" charset="0"/>
                        </a:rPr>
                        <a:t>Interconnected Mini-grid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361322"/>
                  </a:ext>
                </a:extLst>
              </a:tr>
            </a:tbl>
          </a:graphicData>
        </a:graphic>
      </p:graphicFrame>
      <p:pic>
        <p:nvPicPr>
          <p:cNvPr id="3088" name="Picture 16" descr="Image result for voltage level icon">
            <a:extLst>
              <a:ext uri="{FF2B5EF4-FFF2-40B4-BE49-F238E27FC236}">
                <a16:creationId xmlns:a16="http://schemas.microsoft.com/office/drawing/2014/main" id="{214F9489-C1F1-4CA5-3C2C-F87F2F83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5961050"/>
            <a:ext cx="526146" cy="3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Energy Consumption Icons - Free SVG &amp; PNG Energy Consumption ...">
            <a:extLst>
              <a:ext uri="{FF2B5EF4-FFF2-40B4-BE49-F238E27FC236}">
                <a16:creationId xmlns:a16="http://schemas.microsoft.com/office/drawing/2014/main" id="{9FEE3360-F2CA-95D6-BB55-48BE6585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235" y="5961049"/>
            <a:ext cx="371454" cy="3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11,896 Transformer Icon Images, Stock Photos, 3D objects ...">
            <a:extLst>
              <a:ext uri="{FF2B5EF4-FFF2-40B4-BE49-F238E27FC236}">
                <a16:creationId xmlns:a16="http://schemas.microsoft.com/office/drawing/2014/main" id="{1261DDD8-A424-814A-F2F0-2D48FE191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587" y="5817845"/>
            <a:ext cx="504825" cy="4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Green checkmark icon - Free green check mark icons">
            <a:extLst>
              <a:ext uri="{FF2B5EF4-FFF2-40B4-BE49-F238E27FC236}">
                <a16:creationId xmlns:a16="http://schemas.microsoft.com/office/drawing/2014/main" id="{373234CC-1EFD-E512-FD78-7B0CB88D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274" y="7296633"/>
            <a:ext cx="321488" cy="27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B6EFE-7FD5-927C-3A3E-F6C8F702B02D}"/>
              </a:ext>
            </a:extLst>
          </p:cNvPr>
          <p:cNvSpPr txBox="1"/>
          <p:nvPr/>
        </p:nvSpPr>
        <p:spPr>
          <a:xfrm>
            <a:off x="1987270" y="2426397"/>
            <a:ext cx="3333396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Montserrat Bold" panose="020B0604020202020204" charset="0"/>
              </a:rPr>
              <a:t>FAIR</a:t>
            </a:r>
          </a:p>
          <a:p>
            <a:pPr algn="ctr"/>
            <a:r>
              <a:rPr lang="en-GB" dirty="0">
                <a:latin typeface="Montserrat Classic" panose="020B0604020202020204" charset="0"/>
              </a:rPr>
              <a:t>STATE OF NETWORK</a:t>
            </a:r>
          </a:p>
          <a:p>
            <a:pPr algn="ctr"/>
            <a:endParaRPr lang="en-GB" sz="1200" dirty="0">
              <a:latin typeface="Montserrat Classic" panose="020B060402020202020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354788" y="121270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  <p:sp>
        <p:nvSpPr>
          <p:cNvPr id="2" name="bg object 17">
            <a:extLst>
              <a:ext uri="{FF2B5EF4-FFF2-40B4-BE49-F238E27FC236}">
                <a16:creationId xmlns:a16="http://schemas.microsoft.com/office/drawing/2014/main" id="{38708EFD-F9F7-F697-506A-ED748BF2BAE6}"/>
              </a:ext>
            </a:extLst>
          </p:cNvPr>
          <p:cNvSpPr/>
          <p:nvPr/>
        </p:nvSpPr>
        <p:spPr>
          <a:xfrm>
            <a:off x="16676774" y="8229600"/>
            <a:ext cx="1595438" cy="2057400"/>
          </a:xfrm>
          <a:custGeom>
            <a:avLst/>
            <a:gdLst/>
            <a:ahLst/>
            <a:cxnLst/>
            <a:rect l="l" t="t" r="r" b="b"/>
            <a:pathLst>
              <a:path w="1063625" h="1371600">
                <a:moveTo>
                  <a:pt x="687607" y="704011"/>
                </a:moveTo>
                <a:lnTo>
                  <a:pt x="498079" y="704011"/>
                </a:lnTo>
                <a:lnTo>
                  <a:pt x="0" y="1371598"/>
                </a:lnTo>
                <a:lnTo>
                  <a:pt x="7879" y="1371598"/>
                </a:lnTo>
                <a:lnTo>
                  <a:pt x="687607" y="704011"/>
                </a:lnTo>
                <a:close/>
              </a:path>
              <a:path w="1063625" h="1371600">
                <a:moveTo>
                  <a:pt x="1063483" y="0"/>
                </a:moveTo>
                <a:lnTo>
                  <a:pt x="215631" y="725678"/>
                </a:lnTo>
                <a:lnTo>
                  <a:pt x="498079" y="704011"/>
                </a:lnTo>
                <a:lnTo>
                  <a:pt x="687607" y="704011"/>
                </a:lnTo>
                <a:lnTo>
                  <a:pt x="946188" y="450049"/>
                </a:lnTo>
                <a:lnTo>
                  <a:pt x="726552" y="450049"/>
                </a:lnTo>
                <a:lnTo>
                  <a:pt x="1063483" y="0"/>
                </a:lnTo>
                <a:close/>
              </a:path>
              <a:path w="1063625" h="1371600">
                <a:moveTo>
                  <a:pt x="976615" y="420166"/>
                </a:moveTo>
                <a:lnTo>
                  <a:pt x="726552" y="450049"/>
                </a:lnTo>
                <a:lnTo>
                  <a:pt x="946188" y="450049"/>
                </a:lnTo>
                <a:lnTo>
                  <a:pt x="976615" y="420166"/>
                </a:lnTo>
                <a:close/>
              </a:path>
            </a:pathLst>
          </a:custGeom>
          <a:solidFill>
            <a:srgbClr val="FFDC63"/>
          </a:solidFill>
        </p:spPr>
        <p:txBody>
          <a:bodyPr wrap="square" lIns="0" tIns="0" rIns="0" bIns="0" rtlCol="0"/>
          <a:lstStyle/>
          <a:p>
            <a:pPr defTabSz="1371600"/>
            <a:endParaRPr sz="2700" dirty="0">
              <a:solidFill>
                <a:srgbClr val="000000"/>
              </a:solidFill>
              <a:latin typeface="Helvetic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82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5">
            <a:extLst>
              <a:ext uri="{FF2B5EF4-FFF2-40B4-BE49-F238E27FC236}">
                <a16:creationId xmlns:a16="http://schemas.microsoft.com/office/drawing/2014/main" id="{7E68D054-7472-6461-AECE-0E75DC73B445}"/>
              </a:ext>
            </a:extLst>
          </p:cNvPr>
          <p:cNvGrpSpPr/>
          <p:nvPr/>
        </p:nvGrpSpPr>
        <p:grpSpPr>
          <a:xfrm>
            <a:off x="-1784590" y="7423809"/>
            <a:ext cx="6381527" cy="6634510"/>
            <a:chOff x="0" y="0"/>
            <a:chExt cx="406400" cy="42251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B09D182-6491-C4C0-5092-D48177202977}"/>
                </a:ext>
              </a:extLst>
            </p:cNvPr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62CCB372-834C-BBB6-3EDC-38175DB5F469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F035171C-EA8D-3DF2-0AF9-4688D2ECFBEB}"/>
              </a:ext>
            </a:extLst>
          </p:cNvPr>
          <p:cNvGrpSpPr/>
          <p:nvPr/>
        </p:nvGrpSpPr>
        <p:grpSpPr>
          <a:xfrm>
            <a:off x="13232959" y="-2519930"/>
            <a:ext cx="6381527" cy="6634510"/>
            <a:chOff x="0" y="0"/>
            <a:chExt cx="406400" cy="422511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4FEC2C60-E6ED-F3A6-73F3-E9AB6F43D301}"/>
                </a:ext>
              </a:extLst>
            </p:cNvPr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E9CC74DD-C0BA-6975-24E5-1703C995D039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" name="Freeform 4"/>
          <p:cNvSpPr/>
          <p:nvPr/>
        </p:nvSpPr>
        <p:spPr>
          <a:xfrm>
            <a:off x="3733800" y="2628900"/>
            <a:ext cx="11081496" cy="5410200"/>
          </a:xfrm>
          <a:custGeom>
            <a:avLst/>
            <a:gdLst/>
            <a:ahLst/>
            <a:cxnLst/>
            <a:rect l="l" t="t" r="r" b="b"/>
            <a:pathLst>
              <a:path w="11614896" h="6422442">
                <a:moveTo>
                  <a:pt x="0" y="0"/>
                </a:moveTo>
                <a:lnTo>
                  <a:pt x="11614896" y="0"/>
                </a:lnTo>
                <a:lnTo>
                  <a:pt x="11614896" y="6422442"/>
                </a:lnTo>
                <a:lnTo>
                  <a:pt x="0" y="64224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endParaRPr lang="x-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11792-B684-EA86-13EA-504591193E9D}"/>
              </a:ext>
            </a:extLst>
          </p:cNvPr>
          <p:cNvSpPr txBox="1"/>
          <p:nvPr/>
        </p:nvSpPr>
        <p:spPr>
          <a:xfrm>
            <a:off x="5562600" y="43053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Montserrat Classic Bold" panose="020B0604020202020204" charset="0"/>
              </a:rPr>
              <a:t>NBC/ CERAMIC 11KV</a:t>
            </a:r>
            <a:endParaRPr lang="x-none" sz="7200" dirty="0">
              <a:latin typeface="Montserrat Classic Bold" panose="020B06040202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21000" y="119203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  <p:sp>
        <p:nvSpPr>
          <p:cNvPr id="14" name="bg object 17">
            <a:extLst>
              <a:ext uri="{FF2B5EF4-FFF2-40B4-BE49-F238E27FC236}">
                <a16:creationId xmlns:a16="http://schemas.microsoft.com/office/drawing/2014/main" id="{20E23625-D6DB-AB38-2AD9-F131DABD73F2}"/>
              </a:ext>
            </a:extLst>
          </p:cNvPr>
          <p:cNvSpPr/>
          <p:nvPr/>
        </p:nvSpPr>
        <p:spPr>
          <a:xfrm>
            <a:off x="16676774" y="8229600"/>
            <a:ext cx="1595438" cy="2057400"/>
          </a:xfrm>
          <a:custGeom>
            <a:avLst/>
            <a:gdLst/>
            <a:ahLst/>
            <a:cxnLst/>
            <a:rect l="l" t="t" r="r" b="b"/>
            <a:pathLst>
              <a:path w="1063625" h="1371600">
                <a:moveTo>
                  <a:pt x="687607" y="704011"/>
                </a:moveTo>
                <a:lnTo>
                  <a:pt x="498079" y="704011"/>
                </a:lnTo>
                <a:lnTo>
                  <a:pt x="0" y="1371598"/>
                </a:lnTo>
                <a:lnTo>
                  <a:pt x="7879" y="1371598"/>
                </a:lnTo>
                <a:lnTo>
                  <a:pt x="687607" y="704011"/>
                </a:lnTo>
                <a:close/>
              </a:path>
              <a:path w="1063625" h="1371600">
                <a:moveTo>
                  <a:pt x="1063483" y="0"/>
                </a:moveTo>
                <a:lnTo>
                  <a:pt x="215631" y="725678"/>
                </a:lnTo>
                <a:lnTo>
                  <a:pt x="498079" y="704011"/>
                </a:lnTo>
                <a:lnTo>
                  <a:pt x="687607" y="704011"/>
                </a:lnTo>
                <a:lnTo>
                  <a:pt x="946188" y="450049"/>
                </a:lnTo>
                <a:lnTo>
                  <a:pt x="726552" y="450049"/>
                </a:lnTo>
                <a:lnTo>
                  <a:pt x="1063483" y="0"/>
                </a:lnTo>
                <a:close/>
              </a:path>
              <a:path w="1063625" h="1371600">
                <a:moveTo>
                  <a:pt x="976615" y="420166"/>
                </a:moveTo>
                <a:lnTo>
                  <a:pt x="726552" y="450049"/>
                </a:lnTo>
                <a:lnTo>
                  <a:pt x="946188" y="450049"/>
                </a:lnTo>
                <a:lnTo>
                  <a:pt x="976615" y="420166"/>
                </a:lnTo>
                <a:close/>
              </a:path>
            </a:pathLst>
          </a:custGeom>
          <a:solidFill>
            <a:srgbClr val="FFDC63"/>
          </a:solidFill>
        </p:spPr>
        <p:txBody>
          <a:bodyPr wrap="square" lIns="0" tIns="0" rIns="0" bIns="0" rtlCol="0"/>
          <a:lstStyle/>
          <a:p>
            <a:pPr defTabSz="1371600"/>
            <a:endParaRPr sz="2700" dirty="0">
              <a:solidFill>
                <a:srgbClr val="000000"/>
              </a:solidFill>
              <a:latin typeface="Helvetic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40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21041" y="-815257"/>
            <a:ext cx="6381527" cy="6634510"/>
            <a:chOff x="0" y="0"/>
            <a:chExt cx="406400" cy="4225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299678" y="8892729"/>
            <a:ext cx="5743236" cy="2738195"/>
            <a:chOff x="0" y="0"/>
            <a:chExt cx="406400" cy="422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86861" y="8125138"/>
            <a:ext cx="10410666" cy="339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DISTRIBUTION INVESTMENT REQUIREMENT:</a:t>
            </a:r>
            <a:r>
              <a:rPr lang="en-US" sz="2000" dirty="0">
                <a:solidFill>
                  <a:srgbClr val="3DD9E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2000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NGN 140 million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658551" y="1240399"/>
            <a:ext cx="8255183" cy="8750565"/>
            <a:chOff x="0" y="-47625"/>
            <a:chExt cx="2174205" cy="24615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74204" cy="2413949"/>
            </a:xfrm>
            <a:custGeom>
              <a:avLst/>
              <a:gdLst/>
              <a:ahLst/>
              <a:cxnLst/>
              <a:rect l="l" t="t" r="r" b="b"/>
              <a:pathLst>
                <a:path w="2174204" h="2413949">
                  <a:moveTo>
                    <a:pt x="15943" y="0"/>
                  </a:moveTo>
                  <a:lnTo>
                    <a:pt x="2158261" y="0"/>
                  </a:lnTo>
                  <a:cubicBezTo>
                    <a:pt x="2162490" y="0"/>
                    <a:pt x="2166545" y="1680"/>
                    <a:pt x="2169535" y="4670"/>
                  </a:cubicBezTo>
                  <a:cubicBezTo>
                    <a:pt x="2172525" y="7660"/>
                    <a:pt x="2174204" y="11715"/>
                    <a:pt x="2174204" y="15943"/>
                  </a:cubicBezTo>
                  <a:lnTo>
                    <a:pt x="2174204" y="2398006"/>
                  </a:lnTo>
                  <a:cubicBezTo>
                    <a:pt x="2174204" y="2406811"/>
                    <a:pt x="2167067" y="2413949"/>
                    <a:pt x="2158261" y="2413949"/>
                  </a:cubicBezTo>
                  <a:lnTo>
                    <a:pt x="15943" y="2413949"/>
                  </a:lnTo>
                  <a:cubicBezTo>
                    <a:pt x="11715" y="2413949"/>
                    <a:pt x="7660" y="2412269"/>
                    <a:pt x="4670" y="2409279"/>
                  </a:cubicBezTo>
                  <a:cubicBezTo>
                    <a:pt x="1680" y="2406289"/>
                    <a:pt x="0" y="2402234"/>
                    <a:pt x="0" y="2398006"/>
                  </a:cubicBezTo>
                  <a:lnTo>
                    <a:pt x="0" y="15943"/>
                  </a:lnTo>
                  <a:cubicBezTo>
                    <a:pt x="0" y="11715"/>
                    <a:pt x="1680" y="7660"/>
                    <a:pt x="4670" y="4670"/>
                  </a:cubicBezTo>
                  <a:cubicBezTo>
                    <a:pt x="7660" y="1680"/>
                    <a:pt x="11715" y="0"/>
                    <a:pt x="1594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174205" cy="246157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n-US" sz="2400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4452997" y="8003283"/>
            <a:ext cx="1372314" cy="1277499"/>
          </a:xfrm>
          <a:custGeom>
            <a:avLst/>
            <a:gdLst/>
            <a:ahLst/>
            <a:cxnLst/>
            <a:rect l="l" t="t" r="r" b="b"/>
            <a:pathLst>
              <a:path w="1372314" h="1277499">
                <a:moveTo>
                  <a:pt x="0" y="0"/>
                </a:moveTo>
                <a:lnTo>
                  <a:pt x="1372314" y="0"/>
                </a:lnTo>
                <a:lnTo>
                  <a:pt x="1372314" y="1277499"/>
                </a:lnTo>
                <a:lnTo>
                  <a:pt x="0" y="127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460297" y="8039519"/>
            <a:ext cx="1184910" cy="1184910"/>
          </a:xfrm>
          <a:custGeom>
            <a:avLst/>
            <a:gdLst/>
            <a:ahLst/>
            <a:cxnLst/>
            <a:rect l="l" t="t" r="r" b="b"/>
            <a:pathLst>
              <a:path w="1184910" h="1184910">
                <a:moveTo>
                  <a:pt x="0" y="0"/>
                </a:moveTo>
                <a:lnTo>
                  <a:pt x="1184910" y="0"/>
                </a:lnTo>
                <a:lnTo>
                  <a:pt x="1184910" y="1184910"/>
                </a:lnTo>
                <a:lnTo>
                  <a:pt x="0" y="1184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571941" y="6813634"/>
            <a:ext cx="6038107" cy="33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LOCATION:</a:t>
            </a:r>
            <a:r>
              <a:rPr lang="en-US" sz="2000" dirty="0">
                <a:solidFill>
                  <a:srgbClr val="3DD9E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2000" dirty="0" err="1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Chalawa</a:t>
            </a:r>
            <a:r>
              <a:rPr lang="en-US" sz="2000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 Phase 2, Kano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97498" y="9425940"/>
            <a:ext cx="650542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000" dirty="0">
                <a:solidFill>
                  <a:srgbClr val="064472"/>
                </a:solidFill>
                <a:latin typeface="Montserrat"/>
                <a:ea typeface="Montserrat"/>
                <a:cs typeface="Montserrat"/>
                <a:sym typeface="Montserrat"/>
              </a:rPr>
              <a:t>RESIDENTIAL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780909" y="8614917"/>
            <a:ext cx="1987935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  <a:spcBef>
                <a:spcPct val="0"/>
              </a:spcBef>
            </a:pPr>
            <a:r>
              <a:rPr lang="en-US" sz="3999" dirty="0">
                <a:solidFill>
                  <a:srgbClr val="06447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15%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106930" y="8614975"/>
            <a:ext cx="13919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4"/>
              </a:lnSpc>
              <a:spcBef>
                <a:spcPct val="0"/>
              </a:spcBef>
            </a:pPr>
            <a:r>
              <a:rPr lang="en-US" sz="3995" dirty="0">
                <a:solidFill>
                  <a:srgbClr val="06447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85%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068578" y="9425940"/>
            <a:ext cx="376222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000" dirty="0">
                <a:solidFill>
                  <a:srgbClr val="064472"/>
                </a:solidFill>
                <a:latin typeface="Montserrat"/>
                <a:ea typeface="Montserrat"/>
                <a:cs typeface="Montserrat"/>
                <a:sym typeface="Montserrat"/>
              </a:rPr>
              <a:t>COMMERCIAL &amp; INDUSTRIAL</a:t>
            </a:r>
          </a:p>
        </p:txBody>
      </p:sp>
      <p:graphicFrame>
        <p:nvGraphicFramePr>
          <p:cNvPr id="25" name="Table 27">
            <a:extLst>
              <a:ext uri="{FF2B5EF4-FFF2-40B4-BE49-F238E27FC236}">
                <a16:creationId xmlns:a16="http://schemas.microsoft.com/office/drawing/2014/main" id="{7E5DD2DE-275E-0423-B4BC-AA53573F9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740307"/>
              </p:ext>
            </p:extLst>
          </p:nvPr>
        </p:nvGraphicFramePr>
        <p:xfrm>
          <a:off x="9983555" y="1745796"/>
          <a:ext cx="7605169" cy="53192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80018">
                  <a:extLst>
                    <a:ext uri="{9D8B030D-6E8A-4147-A177-3AD203B41FA5}">
                      <a16:colId xmlns:a16="http://schemas.microsoft.com/office/drawing/2014/main" val="3986285712"/>
                    </a:ext>
                  </a:extLst>
                </a:gridCol>
                <a:gridCol w="4476427">
                  <a:extLst>
                    <a:ext uri="{9D8B030D-6E8A-4147-A177-3AD203B41FA5}">
                      <a16:colId xmlns:a16="http://schemas.microsoft.com/office/drawing/2014/main" val="4052686176"/>
                    </a:ext>
                  </a:extLst>
                </a:gridCol>
                <a:gridCol w="2348724">
                  <a:extLst>
                    <a:ext uri="{9D8B030D-6E8A-4147-A177-3AD203B41FA5}">
                      <a16:colId xmlns:a16="http://schemas.microsoft.com/office/drawing/2014/main" val="103977881"/>
                    </a:ext>
                  </a:extLst>
                </a:gridCol>
              </a:tblGrid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S/N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538468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Average Hours of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22.55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61170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Number of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141143"/>
                  </a:ext>
                </a:extLst>
              </a:tr>
              <a:tr h="6923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Estimated Customer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70330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ATC&amp;C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241570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Metering Penetration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306881"/>
                  </a:ext>
                </a:extLst>
              </a:tr>
              <a:tr h="105765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Average Monthly Collections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NGN123.5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563697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FCFD750E-E6CF-B6D2-952A-4A14FD540B2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6"/>
          <a:stretch/>
        </p:blipFill>
        <p:spPr bwMode="auto">
          <a:xfrm>
            <a:off x="586861" y="1680437"/>
            <a:ext cx="8201391" cy="4635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DC2AC9B7-558D-08BF-7B63-69462F816826}"/>
              </a:ext>
            </a:extLst>
          </p:cNvPr>
          <p:cNvSpPr txBox="1"/>
          <p:nvPr/>
        </p:nvSpPr>
        <p:spPr>
          <a:xfrm>
            <a:off x="586857" y="7758938"/>
            <a:ext cx="10410669" cy="339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ESTIMATED LOAD DEMAND:</a:t>
            </a:r>
            <a:r>
              <a:rPr lang="en-US" sz="2000" dirty="0">
                <a:solidFill>
                  <a:srgbClr val="3DD9E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2000" dirty="0">
                <a:latin typeface="Montserrat Ultra-Bold"/>
                <a:ea typeface="Montserrat Ultra-Bold"/>
                <a:cs typeface="Montserrat Ultra-Bold"/>
                <a:sym typeface="Montserrat Ultra-Bold"/>
              </a:rPr>
              <a:t>15</a:t>
            </a:r>
            <a:r>
              <a:rPr lang="en-US" sz="2000" dirty="0">
                <a:solidFill>
                  <a:srgbClr val="3DD9E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2000" b="1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MW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A8A2FE2C-9CF7-544B-C93F-088DD70551F9}"/>
              </a:ext>
            </a:extLst>
          </p:cNvPr>
          <p:cNvSpPr txBox="1"/>
          <p:nvPr/>
        </p:nvSpPr>
        <p:spPr>
          <a:xfrm>
            <a:off x="571941" y="952500"/>
            <a:ext cx="10425587" cy="39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Overview of </a:t>
            </a:r>
            <a:r>
              <a:rPr lang="en-US" sz="3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Chalawa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Industrial Cluster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73132A-D811-4AF1-B451-F2078BCA33A3}"/>
              </a:ext>
            </a:extLst>
          </p:cNvPr>
          <p:cNvCxnSpPr>
            <a:cxnSpLocks/>
          </p:cNvCxnSpPr>
          <p:nvPr/>
        </p:nvCxnSpPr>
        <p:spPr>
          <a:xfrm>
            <a:off x="586861" y="1427446"/>
            <a:ext cx="20039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6230600" y="0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</p:spTree>
    <p:extLst>
      <p:ext uri="{BB962C8B-B14F-4D97-AF65-F5344CB8AC3E}">
        <p14:creationId xmlns:p14="http://schemas.microsoft.com/office/powerpoint/2010/main" val="553915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BA109A1A-9983-3988-2905-20C05793E035}"/>
              </a:ext>
            </a:extLst>
          </p:cNvPr>
          <p:cNvSpPr/>
          <p:nvPr/>
        </p:nvSpPr>
        <p:spPr>
          <a:xfrm>
            <a:off x="762000" y="7588697"/>
            <a:ext cx="4593404" cy="1060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6" name="Picture 14" descr="Route gps distance icon. Route location ...">
            <a:extLst>
              <a:ext uri="{FF2B5EF4-FFF2-40B4-BE49-F238E27FC236}">
                <a16:creationId xmlns:a16="http://schemas.microsoft.com/office/drawing/2014/main" id="{0A833E3A-046C-333C-FB3A-C68240ACD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350" y="5606552"/>
            <a:ext cx="842962" cy="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D618AF2-90D9-8E8D-CC2C-8268D146CCAA}"/>
              </a:ext>
            </a:extLst>
          </p:cNvPr>
          <p:cNvSpPr/>
          <p:nvPr/>
        </p:nvSpPr>
        <p:spPr>
          <a:xfrm>
            <a:off x="762000" y="4102787"/>
            <a:ext cx="4593404" cy="926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7B7DC3-0A78-C53B-A087-8AF011E5922F}"/>
              </a:ext>
            </a:extLst>
          </p:cNvPr>
          <p:cNvSpPr/>
          <p:nvPr/>
        </p:nvSpPr>
        <p:spPr>
          <a:xfrm>
            <a:off x="762000" y="5779178"/>
            <a:ext cx="4593404" cy="1060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84A289-4984-823F-3E7A-95E27236D68F}"/>
              </a:ext>
            </a:extLst>
          </p:cNvPr>
          <p:cNvSpPr/>
          <p:nvPr/>
        </p:nvSpPr>
        <p:spPr>
          <a:xfrm>
            <a:off x="762000" y="2426396"/>
            <a:ext cx="4593404" cy="926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Electricity Grid Icon Images – Browse 28,002 Stock Photos ...">
            <a:extLst>
              <a:ext uri="{FF2B5EF4-FFF2-40B4-BE49-F238E27FC236}">
                <a16:creationId xmlns:a16="http://schemas.microsoft.com/office/drawing/2014/main" id="{7BAB7F4C-83A3-A587-633A-9504D3A7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76" y="2547459"/>
            <a:ext cx="1068610" cy="6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/>
          <p:cNvGrpSpPr/>
          <p:nvPr/>
        </p:nvGrpSpPr>
        <p:grpSpPr>
          <a:xfrm>
            <a:off x="-914400" y="9228188"/>
            <a:ext cx="3962400" cy="1935112"/>
            <a:chOff x="0" y="0"/>
            <a:chExt cx="406400" cy="422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14101" y="862964"/>
            <a:ext cx="13030499" cy="47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0"/>
              </a:lnSpc>
              <a:spcBef>
                <a:spcPct val="0"/>
              </a:spcBef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Infrastructure </a:t>
            </a: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FC9C61E6-98F4-0DFE-5FA2-2BD58CBA00F5}"/>
              </a:ext>
            </a:extLst>
          </p:cNvPr>
          <p:cNvGrpSpPr/>
          <p:nvPr/>
        </p:nvGrpSpPr>
        <p:grpSpPr>
          <a:xfrm>
            <a:off x="14630400" y="-604396"/>
            <a:ext cx="4764568" cy="2668147"/>
            <a:chOff x="0" y="0"/>
            <a:chExt cx="406400" cy="42251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00A28AA-CA13-0147-46C4-07CE21826ED7}"/>
                </a:ext>
              </a:extLst>
            </p:cNvPr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7120296D-AC77-18BE-C738-086EFA3A78DE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3076" name="Picture 4" descr="Road Route icon PNG and SVG Vector Free Download">
            <a:extLst>
              <a:ext uri="{FF2B5EF4-FFF2-40B4-BE49-F238E27FC236}">
                <a16:creationId xmlns:a16="http://schemas.microsoft.com/office/drawing/2014/main" id="{7CED2792-ACFF-3148-19F0-E288DC737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0" y="4212933"/>
            <a:ext cx="1018790" cy="77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8D33DB9-741B-E08D-A185-63805A75AE73}"/>
              </a:ext>
            </a:extLst>
          </p:cNvPr>
          <p:cNvSpPr txBox="1"/>
          <p:nvPr/>
        </p:nvSpPr>
        <p:spPr>
          <a:xfrm>
            <a:off x="1905000" y="4171019"/>
            <a:ext cx="3499073" cy="98488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Montserrat Bold" panose="020B0604020202020204" charset="0"/>
              </a:rPr>
              <a:t>GOOD</a:t>
            </a:r>
          </a:p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Montserrat Classic" panose="020B0604020202020204" charset="0"/>
              </a:rPr>
              <a:t>ROAD ACCESSIBILITY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  <p:pic>
        <p:nvPicPr>
          <p:cNvPr id="3078" name="Picture 6" descr="Security Vector SVG Icon (15) - SVG Repo">
            <a:extLst>
              <a:ext uri="{FF2B5EF4-FFF2-40B4-BE49-F238E27FC236}">
                <a16:creationId xmlns:a16="http://schemas.microsoft.com/office/drawing/2014/main" id="{B8BB984B-7B2F-CD03-93D5-9076304FD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72" y="5829300"/>
            <a:ext cx="1078114" cy="95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DB7A3C-6C7F-DE18-D5C0-0AC69B35C9DC}"/>
              </a:ext>
            </a:extLst>
          </p:cNvPr>
          <p:cNvSpPr txBox="1"/>
          <p:nvPr/>
        </p:nvSpPr>
        <p:spPr>
          <a:xfrm>
            <a:off x="1828800" y="5915642"/>
            <a:ext cx="3570217" cy="98488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92D050"/>
                </a:solidFill>
                <a:latin typeface="Montserrat Bold" panose="020B0604020202020204" charset="0"/>
              </a:rPr>
              <a:t>GOOD</a:t>
            </a:r>
          </a:p>
          <a:p>
            <a:pPr algn="ctr"/>
            <a:r>
              <a:rPr lang="en-GB" dirty="0">
                <a:latin typeface="Montserrat Classic" panose="020B0604020202020204" charset="0"/>
              </a:rPr>
              <a:t>SECURITY STATUS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  <p:pic>
        <p:nvPicPr>
          <p:cNvPr id="3082" name="Picture 10" descr="Business plan - Free business icons">
            <a:extLst>
              <a:ext uri="{FF2B5EF4-FFF2-40B4-BE49-F238E27FC236}">
                <a16:creationId xmlns:a16="http://schemas.microsoft.com/office/drawing/2014/main" id="{6CA9FD67-2E54-5411-B6F0-4F2C0B261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60265"/>
            <a:ext cx="1243842" cy="9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F9F945C-C94E-83A3-E221-3FEA90DA6028}"/>
              </a:ext>
            </a:extLst>
          </p:cNvPr>
          <p:cNvSpPr txBox="1"/>
          <p:nvPr/>
        </p:nvSpPr>
        <p:spPr>
          <a:xfrm>
            <a:off x="1988406" y="7587025"/>
            <a:ext cx="3332260" cy="1024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Montserrat Bold" panose="020B0604020202020204" charset="0"/>
              </a:rPr>
              <a:t>NO</a:t>
            </a:r>
          </a:p>
          <a:p>
            <a:pPr algn="ctr"/>
            <a:r>
              <a:rPr lang="en-GB" dirty="0">
                <a:latin typeface="Montserrat Classic" panose="020B0604020202020204" charset="0"/>
              </a:rPr>
              <a:t>PIP FOCUSED AREA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17B5C0ED-2105-E62A-2576-298A4375B6CA}"/>
              </a:ext>
            </a:extLst>
          </p:cNvPr>
          <p:cNvSpPr txBox="1"/>
          <p:nvPr/>
        </p:nvSpPr>
        <p:spPr>
          <a:xfrm>
            <a:off x="6019800" y="2432779"/>
            <a:ext cx="843910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4"/>
              </a:lnSpc>
              <a:spcBef>
                <a:spcPct val="0"/>
              </a:spcBef>
            </a:pPr>
            <a:r>
              <a:rPr lang="en-US" sz="2795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Top 3 Economic Activities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7A84C608-C982-4499-7E6E-0567F1A5F8FD}"/>
              </a:ext>
            </a:extLst>
          </p:cNvPr>
          <p:cNvSpPr txBox="1"/>
          <p:nvPr/>
        </p:nvSpPr>
        <p:spPr>
          <a:xfrm>
            <a:off x="6019800" y="2966085"/>
            <a:ext cx="6505422" cy="1454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1. Manufacturing </a:t>
            </a:r>
          </a:p>
          <a:p>
            <a:pPr>
              <a:lnSpc>
                <a:spcPts val="3899"/>
              </a:lnSpc>
            </a:pP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2. Processing &amp; Packaging</a:t>
            </a:r>
          </a:p>
          <a:p>
            <a:pPr lvl="0">
              <a:lnSpc>
                <a:spcPts val="3899"/>
              </a:lnSpc>
            </a:pP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3. Trading &amp; Marketing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7B6D3-D5BF-C434-A788-C5C59ED9CA88}"/>
              </a:ext>
            </a:extLst>
          </p:cNvPr>
          <p:cNvSpPr txBox="1"/>
          <p:nvPr/>
        </p:nvSpPr>
        <p:spPr>
          <a:xfrm>
            <a:off x="6058759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Feeder Route Length</a:t>
            </a:r>
          </a:p>
          <a:p>
            <a:endParaRPr lang="en-GB" dirty="0">
              <a:latin typeface="Montserrat Classic" panose="020B0604020202020204" charset="0"/>
            </a:endParaRPr>
          </a:p>
          <a:p>
            <a:r>
              <a:rPr lang="en-GB" b="1" u="sng" dirty="0">
                <a:latin typeface="Montserrat Classic" panose="020B0604020202020204" charset="0"/>
              </a:rPr>
              <a:t>8km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DA15E9-B809-500D-9DB3-A57CCE1F0670}"/>
              </a:ext>
            </a:extLst>
          </p:cNvPr>
          <p:cNvSpPr txBox="1"/>
          <p:nvPr/>
        </p:nvSpPr>
        <p:spPr>
          <a:xfrm>
            <a:off x="8811414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Voltage Level</a:t>
            </a:r>
          </a:p>
          <a:p>
            <a:endParaRPr lang="en-GB" dirty="0">
              <a:latin typeface="Montserrat Classic" panose="020B0604020202020204" charset="0"/>
            </a:endParaRPr>
          </a:p>
          <a:p>
            <a:endParaRPr lang="en-GB" dirty="0">
              <a:latin typeface="Montserrat Classic" panose="020B0604020202020204" charset="0"/>
            </a:endParaRPr>
          </a:p>
          <a:p>
            <a:r>
              <a:rPr lang="en-GB" b="1" dirty="0">
                <a:latin typeface="Montserrat Classic" panose="020B0604020202020204" charset="0"/>
              </a:rPr>
              <a:t>11KV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13B68E-9A6B-9F55-14C4-0B4168EB6F54}"/>
              </a:ext>
            </a:extLst>
          </p:cNvPr>
          <p:cNvSpPr txBox="1"/>
          <p:nvPr/>
        </p:nvSpPr>
        <p:spPr>
          <a:xfrm>
            <a:off x="11564069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Daily Load Profile</a:t>
            </a:r>
          </a:p>
          <a:p>
            <a:endParaRPr lang="en-GB" dirty="0">
              <a:latin typeface="Montserrat Classic" panose="020B0604020202020204" charset="0"/>
            </a:endParaRPr>
          </a:p>
          <a:p>
            <a:endParaRPr lang="en-GB" dirty="0">
              <a:latin typeface="Montserrat Classic" panose="020B0604020202020204" charset="0"/>
            </a:endParaRPr>
          </a:p>
          <a:p>
            <a:r>
              <a:rPr lang="en-GB" b="1" dirty="0">
                <a:latin typeface="Montserrat Classic" panose="020B0604020202020204" charset="0"/>
              </a:rPr>
              <a:t>5 MWh</a:t>
            </a: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E6362CDC-D3D3-5286-6FEB-8A9CE978BE78}"/>
              </a:ext>
            </a:extLst>
          </p:cNvPr>
          <p:cNvSpPr txBox="1"/>
          <p:nvPr/>
        </p:nvSpPr>
        <p:spPr>
          <a:xfrm>
            <a:off x="6019800" y="6992645"/>
            <a:ext cx="5250546" cy="3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30"/>
              </a:lnSpc>
              <a:spcBef>
                <a:spcPct val="0"/>
              </a:spcBef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Network Limitations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6A5614-9554-F325-8CFA-AA7848190616}"/>
              </a:ext>
            </a:extLst>
          </p:cNvPr>
          <p:cNvSpPr txBox="1"/>
          <p:nvPr/>
        </p:nvSpPr>
        <p:spPr>
          <a:xfrm>
            <a:off x="5929354" y="7397565"/>
            <a:ext cx="5340991" cy="716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ts val="2530"/>
              </a:lnSpc>
              <a:spcBef>
                <a:spcPct val="0"/>
              </a:spcBef>
            </a:pPr>
            <a:r>
              <a:rPr lang="en-US" sz="2000" dirty="0">
                <a:latin typeface="Montserrat" panose="00000500000000000000" pitchFamily="2" charset="0"/>
                <a:ea typeface="Montserrat Ultra-Bold"/>
                <a:cs typeface="Montserrat Ultra-Bold"/>
                <a:sym typeface="Montserrat Ultra-Bold"/>
              </a:rPr>
              <a:t>There are no transmission bottlenecks on the feeder.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5975D0-836F-6929-5025-4E81716EF716}"/>
              </a:ext>
            </a:extLst>
          </p:cNvPr>
          <p:cNvCxnSpPr>
            <a:cxnSpLocks/>
          </p:cNvCxnSpPr>
          <p:nvPr/>
        </p:nvCxnSpPr>
        <p:spPr>
          <a:xfrm>
            <a:off x="967861" y="1427446"/>
            <a:ext cx="20039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8768B0-DA30-A0DA-7D0B-07722A2B389B}"/>
              </a:ext>
            </a:extLst>
          </p:cNvPr>
          <p:cNvSpPr txBox="1"/>
          <p:nvPr/>
        </p:nvSpPr>
        <p:spPr>
          <a:xfrm>
            <a:off x="14316725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Approx. Installed Transformer  Capacity </a:t>
            </a:r>
          </a:p>
          <a:p>
            <a:r>
              <a:rPr lang="en-GB" b="1" dirty="0">
                <a:latin typeface="Montserrat Classic" panose="020B0604020202020204" charset="0"/>
              </a:rPr>
              <a:t>30,000KVA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9EFB4530-E557-2185-0BD5-4DF8443F9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12946"/>
              </p:ext>
            </p:extLst>
          </p:nvPr>
        </p:nvGraphicFramePr>
        <p:xfrm>
          <a:off x="12192000" y="6893530"/>
          <a:ext cx="5551053" cy="1219200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4267518">
                  <a:extLst>
                    <a:ext uri="{9D8B030D-6E8A-4147-A177-3AD203B41FA5}">
                      <a16:colId xmlns:a16="http://schemas.microsoft.com/office/drawing/2014/main" val="1988881099"/>
                    </a:ext>
                  </a:extLst>
                </a:gridCol>
                <a:gridCol w="1283535">
                  <a:extLst>
                    <a:ext uri="{9D8B030D-6E8A-4147-A177-3AD203B41FA5}">
                      <a16:colId xmlns:a16="http://schemas.microsoft.com/office/drawing/2014/main" val="639486561"/>
                    </a:ext>
                  </a:extLst>
                </a:gridCol>
              </a:tblGrid>
              <a:tr h="282209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Montserrat Bold" panose="020B0604020202020204" charset="0"/>
                        </a:rPr>
                        <a:t>Business Model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Montserrat Classic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1789780"/>
                  </a:ext>
                </a:extLst>
              </a:tr>
              <a:tr h="25730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Montserrat" panose="00000500000000000000" pitchFamily="2" charset="0"/>
                        </a:rPr>
                        <a:t>Embedded Generation/ IPP Solar – Hybrid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361322"/>
                  </a:ext>
                </a:extLst>
              </a:tr>
            </a:tbl>
          </a:graphicData>
        </a:graphic>
      </p:graphicFrame>
      <p:pic>
        <p:nvPicPr>
          <p:cNvPr id="3088" name="Picture 16" descr="Image result for voltage level icon">
            <a:extLst>
              <a:ext uri="{FF2B5EF4-FFF2-40B4-BE49-F238E27FC236}">
                <a16:creationId xmlns:a16="http://schemas.microsoft.com/office/drawing/2014/main" id="{214F9489-C1F1-4CA5-3C2C-F87F2F83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5961050"/>
            <a:ext cx="526146" cy="3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Energy Consumption Icons - Free SVG &amp; PNG Energy Consumption ...">
            <a:extLst>
              <a:ext uri="{FF2B5EF4-FFF2-40B4-BE49-F238E27FC236}">
                <a16:creationId xmlns:a16="http://schemas.microsoft.com/office/drawing/2014/main" id="{9FEE3360-F2CA-95D6-BB55-48BE6585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235" y="5961049"/>
            <a:ext cx="371454" cy="3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11,896 Transformer Icon Images, Stock Photos, 3D objects ...">
            <a:extLst>
              <a:ext uri="{FF2B5EF4-FFF2-40B4-BE49-F238E27FC236}">
                <a16:creationId xmlns:a16="http://schemas.microsoft.com/office/drawing/2014/main" id="{1261DDD8-A424-814A-F2F0-2D48FE191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587" y="5817845"/>
            <a:ext cx="504825" cy="4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Green checkmark icon - Free green check mark icons">
            <a:extLst>
              <a:ext uri="{FF2B5EF4-FFF2-40B4-BE49-F238E27FC236}">
                <a16:creationId xmlns:a16="http://schemas.microsoft.com/office/drawing/2014/main" id="{373234CC-1EFD-E512-FD78-7B0CB88D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274" y="7296633"/>
            <a:ext cx="321488" cy="27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B6EFE-7FD5-927C-3A3E-F6C8F702B02D}"/>
              </a:ext>
            </a:extLst>
          </p:cNvPr>
          <p:cNvSpPr txBox="1"/>
          <p:nvPr/>
        </p:nvSpPr>
        <p:spPr>
          <a:xfrm>
            <a:off x="1987270" y="2426397"/>
            <a:ext cx="3333396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Montserrat Bold" panose="020B0604020202020204" charset="0"/>
              </a:rPr>
              <a:t>FAIR</a:t>
            </a:r>
          </a:p>
          <a:p>
            <a:pPr algn="ctr"/>
            <a:r>
              <a:rPr lang="en-GB" dirty="0">
                <a:latin typeface="Montserrat Classic" panose="020B0604020202020204" charset="0"/>
              </a:rPr>
              <a:t>STATE OF NETWORK</a:t>
            </a:r>
          </a:p>
          <a:p>
            <a:pPr algn="ctr"/>
            <a:endParaRPr lang="en-GB" sz="1200" dirty="0">
              <a:latin typeface="Montserrat Classic" panose="020B060402020202020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478730" y="-2532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  <p:sp>
        <p:nvSpPr>
          <p:cNvPr id="2" name="bg object 17">
            <a:extLst>
              <a:ext uri="{FF2B5EF4-FFF2-40B4-BE49-F238E27FC236}">
                <a16:creationId xmlns:a16="http://schemas.microsoft.com/office/drawing/2014/main" id="{49081E0A-5CAD-72C6-6D08-3CF73307CED0}"/>
              </a:ext>
            </a:extLst>
          </p:cNvPr>
          <p:cNvSpPr/>
          <p:nvPr/>
        </p:nvSpPr>
        <p:spPr>
          <a:xfrm>
            <a:off x="16676774" y="8229600"/>
            <a:ext cx="1595438" cy="2057400"/>
          </a:xfrm>
          <a:custGeom>
            <a:avLst/>
            <a:gdLst/>
            <a:ahLst/>
            <a:cxnLst/>
            <a:rect l="l" t="t" r="r" b="b"/>
            <a:pathLst>
              <a:path w="1063625" h="1371600">
                <a:moveTo>
                  <a:pt x="687607" y="704011"/>
                </a:moveTo>
                <a:lnTo>
                  <a:pt x="498079" y="704011"/>
                </a:lnTo>
                <a:lnTo>
                  <a:pt x="0" y="1371598"/>
                </a:lnTo>
                <a:lnTo>
                  <a:pt x="7879" y="1371598"/>
                </a:lnTo>
                <a:lnTo>
                  <a:pt x="687607" y="704011"/>
                </a:lnTo>
                <a:close/>
              </a:path>
              <a:path w="1063625" h="1371600">
                <a:moveTo>
                  <a:pt x="1063483" y="0"/>
                </a:moveTo>
                <a:lnTo>
                  <a:pt x="215631" y="725678"/>
                </a:lnTo>
                <a:lnTo>
                  <a:pt x="498079" y="704011"/>
                </a:lnTo>
                <a:lnTo>
                  <a:pt x="687607" y="704011"/>
                </a:lnTo>
                <a:lnTo>
                  <a:pt x="946188" y="450049"/>
                </a:lnTo>
                <a:lnTo>
                  <a:pt x="726552" y="450049"/>
                </a:lnTo>
                <a:lnTo>
                  <a:pt x="1063483" y="0"/>
                </a:lnTo>
                <a:close/>
              </a:path>
              <a:path w="1063625" h="1371600">
                <a:moveTo>
                  <a:pt x="976615" y="420166"/>
                </a:moveTo>
                <a:lnTo>
                  <a:pt x="726552" y="450049"/>
                </a:lnTo>
                <a:lnTo>
                  <a:pt x="946188" y="450049"/>
                </a:lnTo>
                <a:lnTo>
                  <a:pt x="976615" y="420166"/>
                </a:lnTo>
                <a:close/>
              </a:path>
            </a:pathLst>
          </a:custGeom>
          <a:solidFill>
            <a:srgbClr val="FFDC63"/>
          </a:solidFill>
        </p:spPr>
        <p:txBody>
          <a:bodyPr wrap="square" lIns="0" tIns="0" rIns="0" bIns="0" rtlCol="0"/>
          <a:lstStyle/>
          <a:p>
            <a:pPr defTabSz="1371600"/>
            <a:endParaRPr sz="2700" dirty="0">
              <a:solidFill>
                <a:srgbClr val="000000"/>
              </a:solidFill>
              <a:latin typeface="Helvetic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6902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79ED860B-94EB-CF87-341F-E5C6C9D7F22E}"/>
              </a:ext>
            </a:extLst>
          </p:cNvPr>
          <p:cNvGrpSpPr/>
          <p:nvPr/>
        </p:nvGrpSpPr>
        <p:grpSpPr>
          <a:xfrm>
            <a:off x="-1784590" y="7423809"/>
            <a:ext cx="6381527" cy="6634510"/>
            <a:chOff x="0" y="0"/>
            <a:chExt cx="406400" cy="42251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50A5172-3FC8-BE76-9378-B1644832FA2C}"/>
                </a:ext>
              </a:extLst>
            </p:cNvPr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C524BEB9-30FD-396E-51C4-1203547CDAC7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2">
            <a:extLst>
              <a:ext uri="{FF2B5EF4-FFF2-40B4-BE49-F238E27FC236}">
                <a16:creationId xmlns:a16="http://schemas.microsoft.com/office/drawing/2014/main" id="{F6DF86FC-3DAD-BB46-1657-BA4573877454}"/>
              </a:ext>
            </a:extLst>
          </p:cNvPr>
          <p:cNvGrpSpPr/>
          <p:nvPr/>
        </p:nvGrpSpPr>
        <p:grpSpPr>
          <a:xfrm>
            <a:off x="13232959" y="-2519930"/>
            <a:ext cx="6381527" cy="6634510"/>
            <a:chOff x="0" y="0"/>
            <a:chExt cx="406400" cy="42251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2E94B73A-BC0C-8B0C-680E-13C46E5C7D51}"/>
                </a:ext>
              </a:extLst>
            </p:cNvPr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BB31C566-0911-C7E0-9A78-42C3428DA677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" name="Freeform 4"/>
          <p:cNvSpPr/>
          <p:nvPr/>
        </p:nvSpPr>
        <p:spPr>
          <a:xfrm>
            <a:off x="3733800" y="2628900"/>
            <a:ext cx="11081496" cy="5410200"/>
          </a:xfrm>
          <a:custGeom>
            <a:avLst/>
            <a:gdLst/>
            <a:ahLst/>
            <a:cxnLst/>
            <a:rect l="l" t="t" r="r" b="b"/>
            <a:pathLst>
              <a:path w="11614896" h="6422442">
                <a:moveTo>
                  <a:pt x="0" y="0"/>
                </a:moveTo>
                <a:lnTo>
                  <a:pt x="11614896" y="0"/>
                </a:lnTo>
                <a:lnTo>
                  <a:pt x="11614896" y="6422442"/>
                </a:lnTo>
                <a:lnTo>
                  <a:pt x="0" y="64224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endParaRPr lang="x-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11792-B684-EA86-13EA-504591193E9D}"/>
              </a:ext>
            </a:extLst>
          </p:cNvPr>
          <p:cNvSpPr txBox="1"/>
          <p:nvPr/>
        </p:nvSpPr>
        <p:spPr>
          <a:xfrm>
            <a:off x="5562600" y="43053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Montserrat Classic Bold" panose="020B0604020202020204" charset="0"/>
              </a:rPr>
              <a:t>G.R.A 11KV</a:t>
            </a:r>
            <a:endParaRPr lang="x-none" sz="7200" dirty="0">
              <a:latin typeface="Montserrat Classic Bold" panose="020B06040202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16200" y="119203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  <p:sp>
        <p:nvSpPr>
          <p:cNvPr id="13" name="bg object 17">
            <a:extLst>
              <a:ext uri="{FF2B5EF4-FFF2-40B4-BE49-F238E27FC236}">
                <a16:creationId xmlns:a16="http://schemas.microsoft.com/office/drawing/2014/main" id="{8C7CB728-94AF-63FC-4C62-D907432786BF}"/>
              </a:ext>
            </a:extLst>
          </p:cNvPr>
          <p:cNvSpPr/>
          <p:nvPr/>
        </p:nvSpPr>
        <p:spPr>
          <a:xfrm>
            <a:off x="16676774" y="8229600"/>
            <a:ext cx="1595438" cy="2057400"/>
          </a:xfrm>
          <a:custGeom>
            <a:avLst/>
            <a:gdLst/>
            <a:ahLst/>
            <a:cxnLst/>
            <a:rect l="l" t="t" r="r" b="b"/>
            <a:pathLst>
              <a:path w="1063625" h="1371600">
                <a:moveTo>
                  <a:pt x="687607" y="704011"/>
                </a:moveTo>
                <a:lnTo>
                  <a:pt x="498079" y="704011"/>
                </a:lnTo>
                <a:lnTo>
                  <a:pt x="0" y="1371598"/>
                </a:lnTo>
                <a:lnTo>
                  <a:pt x="7879" y="1371598"/>
                </a:lnTo>
                <a:lnTo>
                  <a:pt x="687607" y="704011"/>
                </a:lnTo>
                <a:close/>
              </a:path>
              <a:path w="1063625" h="1371600">
                <a:moveTo>
                  <a:pt x="1063483" y="0"/>
                </a:moveTo>
                <a:lnTo>
                  <a:pt x="215631" y="725678"/>
                </a:lnTo>
                <a:lnTo>
                  <a:pt x="498079" y="704011"/>
                </a:lnTo>
                <a:lnTo>
                  <a:pt x="687607" y="704011"/>
                </a:lnTo>
                <a:lnTo>
                  <a:pt x="946188" y="450049"/>
                </a:lnTo>
                <a:lnTo>
                  <a:pt x="726552" y="450049"/>
                </a:lnTo>
                <a:lnTo>
                  <a:pt x="1063483" y="0"/>
                </a:lnTo>
                <a:close/>
              </a:path>
              <a:path w="1063625" h="1371600">
                <a:moveTo>
                  <a:pt x="976615" y="420166"/>
                </a:moveTo>
                <a:lnTo>
                  <a:pt x="726552" y="450049"/>
                </a:lnTo>
                <a:lnTo>
                  <a:pt x="946188" y="450049"/>
                </a:lnTo>
                <a:lnTo>
                  <a:pt x="976615" y="420166"/>
                </a:lnTo>
                <a:close/>
              </a:path>
            </a:pathLst>
          </a:custGeom>
          <a:solidFill>
            <a:srgbClr val="FFDC63"/>
          </a:solidFill>
        </p:spPr>
        <p:txBody>
          <a:bodyPr wrap="square" lIns="0" tIns="0" rIns="0" bIns="0" rtlCol="0"/>
          <a:lstStyle/>
          <a:p>
            <a:pPr defTabSz="1371600"/>
            <a:endParaRPr sz="2700" dirty="0">
              <a:solidFill>
                <a:srgbClr val="000000"/>
              </a:solidFill>
              <a:latin typeface="Helvetic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07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21041" y="-815257"/>
            <a:ext cx="6381527" cy="6634510"/>
            <a:chOff x="0" y="0"/>
            <a:chExt cx="406400" cy="4225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E538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299678" y="8892729"/>
            <a:ext cx="5743236" cy="2738195"/>
            <a:chOff x="0" y="0"/>
            <a:chExt cx="406400" cy="422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E538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71940" y="8125139"/>
            <a:ext cx="10425587" cy="33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DISTRIBUTION INVESTMENT REQUIREMENT:</a:t>
            </a:r>
            <a:r>
              <a:rPr lang="en-US" sz="2000" dirty="0">
                <a:solidFill>
                  <a:srgbClr val="3DD9E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2000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NGN137 million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658551" y="1240399"/>
            <a:ext cx="8255183" cy="8750565"/>
            <a:chOff x="0" y="-47625"/>
            <a:chExt cx="2174205" cy="24615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74204" cy="2413949"/>
            </a:xfrm>
            <a:custGeom>
              <a:avLst/>
              <a:gdLst/>
              <a:ahLst/>
              <a:cxnLst/>
              <a:rect l="l" t="t" r="r" b="b"/>
              <a:pathLst>
                <a:path w="2174204" h="2413949">
                  <a:moveTo>
                    <a:pt x="15943" y="0"/>
                  </a:moveTo>
                  <a:lnTo>
                    <a:pt x="2158261" y="0"/>
                  </a:lnTo>
                  <a:cubicBezTo>
                    <a:pt x="2162490" y="0"/>
                    <a:pt x="2166545" y="1680"/>
                    <a:pt x="2169535" y="4670"/>
                  </a:cubicBezTo>
                  <a:cubicBezTo>
                    <a:pt x="2172525" y="7660"/>
                    <a:pt x="2174204" y="11715"/>
                    <a:pt x="2174204" y="15943"/>
                  </a:cubicBezTo>
                  <a:lnTo>
                    <a:pt x="2174204" y="2398006"/>
                  </a:lnTo>
                  <a:cubicBezTo>
                    <a:pt x="2174204" y="2406811"/>
                    <a:pt x="2167067" y="2413949"/>
                    <a:pt x="2158261" y="2413949"/>
                  </a:cubicBezTo>
                  <a:lnTo>
                    <a:pt x="15943" y="2413949"/>
                  </a:lnTo>
                  <a:cubicBezTo>
                    <a:pt x="11715" y="2413949"/>
                    <a:pt x="7660" y="2412269"/>
                    <a:pt x="4670" y="2409279"/>
                  </a:cubicBezTo>
                  <a:cubicBezTo>
                    <a:pt x="1680" y="2406289"/>
                    <a:pt x="0" y="2402234"/>
                    <a:pt x="0" y="2398006"/>
                  </a:cubicBezTo>
                  <a:lnTo>
                    <a:pt x="0" y="15943"/>
                  </a:lnTo>
                  <a:cubicBezTo>
                    <a:pt x="0" y="11715"/>
                    <a:pt x="1680" y="7660"/>
                    <a:pt x="4670" y="4670"/>
                  </a:cubicBezTo>
                  <a:cubicBezTo>
                    <a:pt x="7660" y="1680"/>
                    <a:pt x="11715" y="0"/>
                    <a:pt x="1594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174205" cy="246157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n-US" sz="2400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4452997" y="8003283"/>
            <a:ext cx="1372314" cy="1277499"/>
          </a:xfrm>
          <a:custGeom>
            <a:avLst/>
            <a:gdLst/>
            <a:ahLst/>
            <a:cxnLst/>
            <a:rect l="l" t="t" r="r" b="b"/>
            <a:pathLst>
              <a:path w="1372314" h="1277499">
                <a:moveTo>
                  <a:pt x="0" y="0"/>
                </a:moveTo>
                <a:lnTo>
                  <a:pt x="1372314" y="0"/>
                </a:lnTo>
                <a:lnTo>
                  <a:pt x="1372314" y="1277499"/>
                </a:lnTo>
                <a:lnTo>
                  <a:pt x="0" y="127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460297" y="8039519"/>
            <a:ext cx="1184910" cy="1184910"/>
          </a:xfrm>
          <a:custGeom>
            <a:avLst/>
            <a:gdLst/>
            <a:ahLst/>
            <a:cxnLst/>
            <a:rect l="l" t="t" r="r" b="b"/>
            <a:pathLst>
              <a:path w="1184910" h="1184910">
                <a:moveTo>
                  <a:pt x="0" y="0"/>
                </a:moveTo>
                <a:lnTo>
                  <a:pt x="1184910" y="0"/>
                </a:lnTo>
                <a:lnTo>
                  <a:pt x="1184910" y="1184910"/>
                </a:lnTo>
                <a:lnTo>
                  <a:pt x="0" y="1184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571941" y="6813634"/>
            <a:ext cx="6038107" cy="33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LOCATION:</a:t>
            </a:r>
            <a:r>
              <a:rPr lang="en-US" sz="2000" dirty="0">
                <a:solidFill>
                  <a:srgbClr val="3DD9E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2000" dirty="0" err="1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Barhim</a:t>
            </a:r>
            <a:r>
              <a:rPr lang="en-US" sz="2000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 Estate, </a:t>
            </a:r>
            <a:r>
              <a:rPr lang="en-US" sz="2000" dirty="0" err="1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Katsina</a:t>
            </a:r>
            <a:endParaRPr lang="en-US" sz="2000" dirty="0">
              <a:latin typeface="Montserrat Classic" panose="020B0604020202020204" charset="0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297498" y="9425940"/>
            <a:ext cx="650542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000" dirty="0">
                <a:solidFill>
                  <a:srgbClr val="064472"/>
                </a:solidFill>
                <a:latin typeface="Montserrat"/>
                <a:ea typeface="Montserrat"/>
                <a:cs typeface="Montserrat"/>
                <a:sym typeface="Montserrat"/>
              </a:rPr>
              <a:t>RESIDENTIAL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780909" y="8614917"/>
            <a:ext cx="1987935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  <a:spcBef>
                <a:spcPct val="0"/>
              </a:spcBef>
            </a:pPr>
            <a:r>
              <a:rPr lang="en-US" sz="3999" dirty="0">
                <a:solidFill>
                  <a:srgbClr val="06447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92%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106930" y="8614975"/>
            <a:ext cx="13919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4"/>
              </a:lnSpc>
              <a:spcBef>
                <a:spcPct val="0"/>
              </a:spcBef>
            </a:pPr>
            <a:r>
              <a:rPr lang="en-US" sz="3995" dirty="0">
                <a:solidFill>
                  <a:srgbClr val="06447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8%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068578" y="9425940"/>
            <a:ext cx="376222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000" dirty="0">
                <a:solidFill>
                  <a:srgbClr val="064472"/>
                </a:solidFill>
                <a:latin typeface="Montserrat"/>
                <a:ea typeface="Montserrat"/>
                <a:cs typeface="Montserrat"/>
                <a:sym typeface="Montserrat"/>
              </a:rPr>
              <a:t>COMMERCIAL &amp; INDUSTRIAL</a:t>
            </a:r>
          </a:p>
        </p:txBody>
      </p:sp>
      <p:graphicFrame>
        <p:nvGraphicFramePr>
          <p:cNvPr id="25" name="Table 27">
            <a:extLst>
              <a:ext uri="{FF2B5EF4-FFF2-40B4-BE49-F238E27FC236}">
                <a16:creationId xmlns:a16="http://schemas.microsoft.com/office/drawing/2014/main" id="{7E5DD2DE-275E-0423-B4BC-AA53573F9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35500"/>
              </p:ext>
            </p:extLst>
          </p:nvPr>
        </p:nvGraphicFramePr>
        <p:xfrm>
          <a:off x="9983555" y="1745796"/>
          <a:ext cx="7605169" cy="53192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80018">
                  <a:extLst>
                    <a:ext uri="{9D8B030D-6E8A-4147-A177-3AD203B41FA5}">
                      <a16:colId xmlns:a16="http://schemas.microsoft.com/office/drawing/2014/main" val="3986285712"/>
                    </a:ext>
                  </a:extLst>
                </a:gridCol>
                <a:gridCol w="4476427">
                  <a:extLst>
                    <a:ext uri="{9D8B030D-6E8A-4147-A177-3AD203B41FA5}">
                      <a16:colId xmlns:a16="http://schemas.microsoft.com/office/drawing/2014/main" val="4052686176"/>
                    </a:ext>
                  </a:extLst>
                </a:gridCol>
                <a:gridCol w="2348724">
                  <a:extLst>
                    <a:ext uri="{9D8B030D-6E8A-4147-A177-3AD203B41FA5}">
                      <a16:colId xmlns:a16="http://schemas.microsoft.com/office/drawing/2014/main" val="103977881"/>
                    </a:ext>
                  </a:extLst>
                </a:gridCol>
              </a:tblGrid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S/N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538468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Average Hours of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11.03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61170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Number of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141143"/>
                  </a:ext>
                </a:extLst>
              </a:tr>
              <a:tr h="6923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Estimated Customer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70330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ATC&amp;C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22.3%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241570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Metering Penetration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306881"/>
                  </a:ext>
                </a:extLst>
              </a:tr>
              <a:tr h="105765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Average Monthly Collections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NGN 31.4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563697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FCFD750E-E6CF-B6D2-952A-4A14FD540B2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6"/>
          <a:stretch/>
        </p:blipFill>
        <p:spPr bwMode="auto">
          <a:xfrm>
            <a:off x="586861" y="1680437"/>
            <a:ext cx="8201391" cy="4635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DC2AC9B7-558D-08BF-7B63-69462F816826}"/>
              </a:ext>
            </a:extLst>
          </p:cNvPr>
          <p:cNvSpPr txBox="1"/>
          <p:nvPr/>
        </p:nvSpPr>
        <p:spPr>
          <a:xfrm>
            <a:off x="571941" y="7449856"/>
            <a:ext cx="10425587" cy="33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ESTIMATED LOAD DEMAND:</a:t>
            </a:r>
            <a:r>
              <a:rPr lang="en-US" sz="2000" dirty="0">
                <a:solidFill>
                  <a:srgbClr val="3DD9E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2000" dirty="0">
                <a:latin typeface="Montserrat Ultra-Bold"/>
                <a:ea typeface="Montserrat Ultra-Bold"/>
                <a:cs typeface="Montserrat Ultra-Bold"/>
                <a:sym typeface="Montserrat Ultra-Bold"/>
              </a:rPr>
              <a:t>3</a:t>
            </a:r>
            <a:r>
              <a:rPr lang="en-US" sz="2000" b="1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MW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A8A2FE2C-9CF7-544B-C93F-088DD70551F9}"/>
              </a:ext>
            </a:extLst>
          </p:cNvPr>
          <p:cNvSpPr txBox="1"/>
          <p:nvPr/>
        </p:nvSpPr>
        <p:spPr>
          <a:xfrm>
            <a:off x="571941" y="952500"/>
            <a:ext cx="10425587" cy="39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Overview of </a:t>
            </a:r>
            <a:r>
              <a:rPr lang="en-US" sz="3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Barhim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Estate Cluster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73132A-D811-4AF1-B451-F2078BCA33A3}"/>
              </a:ext>
            </a:extLst>
          </p:cNvPr>
          <p:cNvCxnSpPr>
            <a:cxnSpLocks/>
          </p:cNvCxnSpPr>
          <p:nvPr/>
        </p:nvCxnSpPr>
        <p:spPr>
          <a:xfrm>
            <a:off x="586861" y="1427446"/>
            <a:ext cx="20039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6106930" y="95754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</p:spTree>
    <p:extLst>
      <p:ext uri="{BB962C8B-B14F-4D97-AF65-F5344CB8AC3E}">
        <p14:creationId xmlns:p14="http://schemas.microsoft.com/office/powerpoint/2010/main" val="2146265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BA109A1A-9983-3988-2905-20C05793E035}"/>
              </a:ext>
            </a:extLst>
          </p:cNvPr>
          <p:cNvSpPr/>
          <p:nvPr/>
        </p:nvSpPr>
        <p:spPr>
          <a:xfrm>
            <a:off x="762000" y="7588697"/>
            <a:ext cx="4593404" cy="1060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6" name="Picture 14" descr="Route gps distance icon. Route location ...">
            <a:extLst>
              <a:ext uri="{FF2B5EF4-FFF2-40B4-BE49-F238E27FC236}">
                <a16:creationId xmlns:a16="http://schemas.microsoft.com/office/drawing/2014/main" id="{0A833E3A-046C-333C-FB3A-C68240ACD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350" y="5606552"/>
            <a:ext cx="842962" cy="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D618AF2-90D9-8E8D-CC2C-8268D146CCAA}"/>
              </a:ext>
            </a:extLst>
          </p:cNvPr>
          <p:cNvSpPr/>
          <p:nvPr/>
        </p:nvSpPr>
        <p:spPr>
          <a:xfrm>
            <a:off x="762000" y="4102787"/>
            <a:ext cx="4593404" cy="926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7B7DC3-0A78-C53B-A087-8AF011E5922F}"/>
              </a:ext>
            </a:extLst>
          </p:cNvPr>
          <p:cNvSpPr/>
          <p:nvPr/>
        </p:nvSpPr>
        <p:spPr>
          <a:xfrm>
            <a:off x="762000" y="5779178"/>
            <a:ext cx="4593404" cy="1060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84A289-4984-823F-3E7A-95E27236D68F}"/>
              </a:ext>
            </a:extLst>
          </p:cNvPr>
          <p:cNvSpPr/>
          <p:nvPr/>
        </p:nvSpPr>
        <p:spPr>
          <a:xfrm>
            <a:off x="762000" y="2426396"/>
            <a:ext cx="4593404" cy="926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Electricity Grid Icon Images – Browse 28,002 Stock Photos ...">
            <a:extLst>
              <a:ext uri="{FF2B5EF4-FFF2-40B4-BE49-F238E27FC236}">
                <a16:creationId xmlns:a16="http://schemas.microsoft.com/office/drawing/2014/main" id="{7BAB7F4C-83A3-A587-633A-9504D3A7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76" y="2547459"/>
            <a:ext cx="1068610" cy="6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/>
          <p:cNvGrpSpPr/>
          <p:nvPr/>
        </p:nvGrpSpPr>
        <p:grpSpPr>
          <a:xfrm>
            <a:off x="-914400" y="9228188"/>
            <a:ext cx="3962400" cy="1935112"/>
            <a:chOff x="0" y="0"/>
            <a:chExt cx="406400" cy="422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E538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14101" y="862964"/>
            <a:ext cx="13030499" cy="47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0"/>
              </a:lnSpc>
              <a:spcBef>
                <a:spcPct val="0"/>
              </a:spcBef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Infrastructure </a:t>
            </a: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FC9C61E6-98F4-0DFE-5FA2-2BD58CBA00F5}"/>
              </a:ext>
            </a:extLst>
          </p:cNvPr>
          <p:cNvGrpSpPr/>
          <p:nvPr/>
        </p:nvGrpSpPr>
        <p:grpSpPr>
          <a:xfrm>
            <a:off x="14630400" y="-604396"/>
            <a:ext cx="4764568" cy="2668147"/>
            <a:chOff x="0" y="0"/>
            <a:chExt cx="406400" cy="42251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00A28AA-CA13-0147-46C4-07CE21826ED7}"/>
                </a:ext>
              </a:extLst>
            </p:cNvPr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E538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7120296D-AC77-18BE-C738-086EFA3A78DE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3076" name="Picture 4" descr="Road Route icon PNG and SVG Vector Free Download">
            <a:extLst>
              <a:ext uri="{FF2B5EF4-FFF2-40B4-BE49-F238E27FC236}">
                <a16:creationId xmlns:a16="http://schemas.microsoft.com/office/drawing/2014/main" id="{7CED2792-ACFF-3148-19F0-E288DC737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0" y="4212933"/>
            <a:ext cx="1018790" cy="77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8D33DB9-741B-E08D-A185-63805A75AE73}"/>
              </a:ext>
            </a:extLst>
          </p:cNvPr>
          <p:cNvSpPr txBox="1"/>
          <p:nvPr/>
        </p:nvSpPr>
        <p:spPr>
          <a:xfrm>
            <a:off x="1905000" y="4171019"/>
            <a:ext cx="3499073" cy="98488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Montserrat Bold" panose="020B0604020202020204" charset="0"/>
              </a:rPr>
              <a:t>GOOD</a:t>
            </a:r>
          </a:p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Montserrat Classic" panose="020B0604020202020204" charset="0"/>
              </a:rPr>
              <a:t>ROAD ACCESSIBILITY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  <p:pic>
        <p:nvPicPr>
          <p:cNvPr id="3078" name="Picture 6" descr="Security Vector SVG Icon (15) - SVG Repo">
            <a:extLst>
              <a:ext uri="{FF2B5EF4-FFF2-40B4-BE49-F238E27FC236}">
                <a16:creationId xmlns:a16="http://schemas.microsoft.com/office/drawing/2014/main" id="{B8BB984B-7B2F-CD03-93D5-9076304FD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72" y="5829300"/>
            <a:ext cx="1078114" cy="95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DB7A3C-6C7F-DE18-D5C0-0AC69B35C9DC}"/>
              </a:ext>
            </a:extLst>
          </p:cNvPr>
          <p:cNvSpPr txBox="1"/>
          <p:nvPr/>
        </p:nvSpPr>
        <p:spPr>
          <a:xfrm>
            <a:off x="1828800" y="5915642"/>
            <a:ext cx="3570217" cy="98488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92D050"/>
                </a:solidFill>
                <a:latin typeface="Montserrat Bold" panose="020B0604020202020204" charset="0"/>
              </a:rPr>
              <a:t>GOOD</a:t>
            </a:r>
          </a:p>
          <a:p>
            <a:pPr algn="ctr"/>
            <a:r>
              <a:rPr lang="en-GB" dirty="0">
                <a:latin typeface="Montserrat Classic" panose="020B0604020202020204" charset="0"/>
              </a:rPr>
              <a:t>SECURITY STATUS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  <p:pic>
        <p:nvPicPr>
          <p:cNvPr id="3082" name="Picture 10" descr="Business plan - Free business icons">
            <a:extLst>
              <a:ext uri="{FF2B5EF4-FFF2-40B4-BE49-F238E27FC236}">
                <a16:creationId xmlns:a16="http://schemas.microsoft.com/office/drawing/2014/main" id="{6CA9FD67-2E54-5411-B6F0-4F2C0B261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60265"/>
            <a:ext cx="1243842" cy="9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F9F945C-C94E-83A3-E221-3FEA90DA6028}"/>
              </a:ext>
            </a:extLst>
          </p:cNvPr>
          <p:cNvSpPr txBox="1"/>
          <p:nvPr/>
        </p:nvSpPr>
        <p:spPr>
          <a:xfrm>
            <a:off x="1988406" y="7587025"/>
            <a:ext cx="3332260" cy="1024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Montserrat Bold" panose="020B0604020202020204" charset="0"/>
              </a:rPr>
              <a:t>NO</a:t>
            </a:r>
          </a:p>
          <a:p>
            <a:pPr algn="ctr"/>
            <a:r>
              <a:rPr lang="en-GB" dirty="0">
                <a:latin typeface="Montserrat Classic" panose="020B0604020202020204" charset="0"/>
              </a:rPr>
              <a:t>PIP FOCUSED AREA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17B5C0ED-2105-E62A-2576-298A4375B6CA}"/>
              </a:ext>
            </a:extLst>
          </p:cNvPr>
          <p:cNvSpPr txBox="1"/>
          <p:nvPr/>
        </p:nvSpPr>
        <p:spPr>
          <a:xfrm>
            <a:off x="6019800" y="2432779"/>
            <a:ext cx="843910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4"/>
              </a:lnSpc>
              <a:spcBef>
                <a:spcPct val="0"/>
              </a:spcBef>
            </a:pPr>
            <a:r>
              <a:rPr lang="en-US" sz="2795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Top 3 Economic Activities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7A84C608-C982-4499-7E6E-0567F1A5F8FD}"/>
              </a:ext>
            </a:extLst>
          </p:cNvPr>
          <p:cNvSpPr txBox="1"/>
          <p:nvPr/>
        </p:nvSpPr>
        <p:spPr>
          <a:xfrm>
            <a:off x="6019800" y="2966085"/>
            <a:ext cx="6505422" cy="954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899"/>
              </a:lnSpc>
              <a:buAutoNum type="arabicPeriod"/>
            </a:pP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Residential</a:t>
            </a:r>
          </a:p>
          <a:p>
            <a:pPr marL="457200" indent="-457200">
              <a:lnSpc>
                <a:spcPts val="3899"/>
              </a:lnSpc>
              <a:buAutoNum type="arabicPeriod"/>
            </a:pP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Petty Trading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7B6D3-D5BF-C434-A788-C5C59ED9CA88}"/>
              </a:ext>
            </a:extLst>
          </p:cNvPr>
          <p:cNvSpPr txBox="1"/>
          <p:nvPr/>
        </p:nvSpPr>
        <p:spPr>
          <a:xfrm>
            <a:off x="6058759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Feeder Route Length</a:t>
            </a:r>
          </a:p>
          <a:p>
            <a:endParaRPr lang="en-GB" dirty="0">
              <a:latin typeface="Montserrat Classic" panose="020B0604020202020204" charset="0"/>
            </a:endParaRPr>
          </a:p>
          <a:p>
            <a:r>
              <a:rPr lang="en-GB" b="1" dirty="0">
                <a:latin typeface="Montserrat Classic" panose="020B0604020202020204" charset="0"/>
              </a:rPr>
              <a:t>17km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DA15E9-B809-500D-9DB3-A57CCE1F0670}"/>
              </a:ext>
            </a:extLst>
          </p:cNvPr>
          <p:cNvSpPr txBox="1"/>
          <p:nvPr/>
        </p:nvSpPr>
        <p:spPr>
          <a:xfrm>
            <a:off x="8811414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Voltage Level</a:t>
            </a:r>
          </a:p>
          <a:p>
            <a:endParaRPr lang="en-GB" dirty="0">
              <a:latin typeface="Montserrat Classic" panose="020B0604020202020204" charset="0"/>
            </a:endParaRPr>
          </a:p>
          <a:p>
            <a:endParaRPr lang="en-GB" dirty="0">
              <a:latin typeface="Montserrat Classic" panose="020B0604020202020204" charset="0"/>
            </a:endParaRPr>
          </a:p>
          <a:p>
            <a:r>
              <a:rPr lang="en-GB" b="1" dirty="0">
                <a:latin typeface="Montserrat Classic" panose="020B0604020202020204" charset="0"/>
              </a:rPr>
              <a:t>11KV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13B68E-9A6B-9F55-14C4-0B4168EB6F54}"/>
              </a:ext>
            </a:extLst>
          </p:cNvPr>
          <p:cNvSpPr txBox="1"/>
          <p:nvPr/>
        </p:nvSpPr>
        <p:spPr>
          <a:xfrm>
            <a:off x="11564069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Daily Load Profile</a:t>
            </a:r>
          </a:p>
          <a:p>
            <a:endParaRPr lang="en-GB" dirty="0">
              <a:latin typeface="Montserrat Classic" panose="020B0604020202020204" charset="0"/>
            </a:endParaRPr>
          </a:p>
          <a:p>
            <a:endParaRPr lang="en-GB" dirty="0">
              <a:latin typeface="Montserrat Classic" panose="020B0604020202020204" charset="0"/>
            </a:endParaRPr>
          </a:p>
          <a:p>
            <a:r>
              <a:rPr lang="en-GB" b="1" dirty="0">
                <a:latin typeface="Montserrat Classic" panose="020B0604020202020204" charset="0"/>
              </a:rPr>
              <a:t>6.8 MWh</a:t>
            </a: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E6362CDC-D3D3-5286-6FEB-8A9CE978BE78}"/>
              </a:ext>
            </a:extLst>
          </p:cNvPr>
          <p:cNvSpPr txBox="1"/>
          <p:nvPr/>
        </p:nvSpPr>
        <p:spPr>
          <a:xfrm>
            <a:off x="6019800" y="6992645"/>
            <a:ext cx="5250546" cy="3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30"/>
              </a:lnSpc>
              <a:spcBef>
                <a:spcPct val="0"/>
              </a:spcBef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Network Limitations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6A5614-9554-F325-8CFA-AA7848190616}"/>
              </a:ext>
            </a:extLst>
          </p:cNvPr>
          <p:cNvSpPr txBox="1"/>
          <p:nvPr/>
        </p:nvSpPr>
        <p:spPr>
          <a:xfrm>
            <a:off x="5929354" y="7397565"/>
            <a:ext cx="5340991" cy="716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ts val="2530"/>
              </a:lnSpc>
              <a:spcBef>
                <a:spcPct val="0"/>
              </a:spcBef>
            </a:pPr>
            <a:r>
              <a:rPr lang="en-US" sz="2000" dirty="0">
                <a:latin typeface="Montserrat" panose="00000500000000000000" pitchFamily="2" charset="0"/>
                <a:ea typeface="Montserrat Ultra-Bold"/>
                <a:cs typeface="Montserrat Ultra-Bold"/>
                <a:sym typeface="Montserrat Ultra-Bold"/>
              </a:rPr>
              <a:t>Inadequate grid supply resulting in poor supply.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5975D0-836F-6929-5025-4E81716EF716}"/>
              </a:ext>
            </a:extLst>
          </p:cNvPr>
          <p:cNvCxnSpPr>
            <a:cxnSpLocks/>
          </p:cNvCxnSpPr>
          <p:nvPr/>
        </p:nvCxnSpPr>
        <p:spPr>
          <a:xfrm>
            <a:off x="967861" y="1427446"/>
            <a:ext cx="20039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8768B0-DA30-A0DA-7D0B-07722A2B389B}"/>
              </a:ext>
            </a:extLst>
          </p:cNvPr>
          <p:cNvSpPr txBox="1"/>
          <p:nvPr/>
        </p:nvSpPr>
        <p:spPr>
          <a:xfrm>
            <a:off x="14316725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Installed Transformer  Capacity </a:t>
            </a:r>
          </a:p>
          <a:p>
            <a:r>
              <a:rPr lang="en-GB" b="1" dirty="0">
                <a:latin typeface="Montserrat Classic" panose="020B0604020202020204" charset="0"/>
              </a:rPr>
              <a:t>1500KVA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9EFB4530-E557-2185-0BD5-4DF8443F9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74506"/>
              </p:ext>
            </p:extLst>
          </p:nvPr>
        </p:nvGraphicFramePr>
        <p:xfrm>
          <a:off x="12192000" y="6893530"/>
          <a:ext cx="5551053" cy="914400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4267518">
                  <a:extLst>
                    <a:ext uri="{9D8B030D-6E8A-4147-A177-3AD203B41FA5}">
                      <a16:colId xmlns:a16="http://schemas.microsoft.com/office/drawing/2014/main" val="1988881099"/>
                    </a:ext>
                  </a:extLst>
                </a:gridCol>
                <a:gridCol w="1283535">
                  <a:extLst>
                    <a:ext uri="{9D8B030D-6E8A-4147-A177-3AD203B41FA5}">
                      <a16:colId xmlns:a16="http://schemas.microsoft.com/office/drawing/2014/main" val="639486561"/>
                    </a:ext>
                  </a:extLst>
                </a:gridCol>
              </a:tblGrid>
              <a:tr h="282209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Montserrat Bold" panose="020B0604020202020204" charset="0"/>
                        </a:rPr>
                        <a:t>Business Model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Montserrat Classic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1789780"/>
                  </a:ext>
                </a:extLst>
              </a:tr>
              <a:tr h="25730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Montserrat" panose="00000500000000000000" pitchFamily="2" charset="0"/>
                        </a:rPr>
                        <a:t>Interconnected Mini-grid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361322"/>
                  </a:ext>
                </a:extLst>
              </a:tr>
            </a:tbl>
          </a:graphicData>
        </a:graphic>
      </p:graphicFrame>
      <p:pic>
        <p:nvPicPr>
          <p:cNvPr id="3088" name="Picture 16" descr="Image result for voltage level icon">
            <a:extLst>
              <a:ext uri="{FF2B5EF4-FFF2-40B4-BE49-F238E27FC236}">
                <a16:creationId xmlns:a16="http://schemas.microsoft.com/office/drawing/2014/main" id="{214F9489-C1F1-4CA5-3C2C-F87F2F83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5961050"/>
            <a:ext cx="526146" cy="3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Energy Consumption Icons - Free SVG &amp; PNG Energy Consumption ...">
            <a:extLst>
              <a:ext uri="{FF2B5EF4-FFF2-40B4-BE49-F238E27FC236}">
                <a16:creationId xmlns:a16="http://schemas.microsoft.com/office/drawing/2014/main" id="{9FEE3360-F2CA-95D6-BB55-48BE6585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235" y="5961049"/>
            <a:ext cx="371454" cy="3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11,896 Transformer Icon Images, Stock Photos, 3D objects ...">
            <a:extLst>
              <a:ext uri="{FF2B5EF4-FFF2-40B4-BE49-F238E27FC236}">
                <a16:creationId xmlns:a16="http://schemas.microsoft.com/office/drawing/2014/main" id="{1261DDD8-A424-814A-F2F0-2D48FE191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587" y="5817845"/>
            <a:ext cx="504825" cy="4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Green checkmark icon - Free green check mark icons">
            <a:extLst>
              <a:ext uri="{FF2B5EF4-FFF2-40B4-BE49-F238E27FC236}">
                <a16:creationId xmlns:a16="http://schemas.microsoft.com/office/drawing/2014/main" id="{373234CC-1EFD-E512-FD78-7B0CB88D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274" y="7296633"/>
            <a:ext cx="321488" cy="27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B6EFE-7FD5-927C-3A3E-F6C8F702B02D}"/>
              </a:ext>
            </a:extLst>
          </p:cNvPr>
          <p:cNvSpPr txBox="1"/>
          <p:nvPr/>
        </p:nvSpPr>
        <p:spPr>
          <a:xfrm>
            <a:off x="1987270" y="2426397"/>
            <a:ext cx="3333396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Montserrat Bold" panose="020B0604020202020204" charset="0"/>
              </a:rPr>
              <a:t>FAIR</a:t>
            </a:r>
          </a:p>
          <a:p>
            <a:pPr algn="ctr"/>
            <a:r>
              <a:rPr lang="en-GB" dirty="0">
                <a:latin typeface="Montserrat Classic" panose="020B0604020202020204" charset="0"/>
              </a:rPr>
              <a:t>STATE OF NETWORK</a:t>
            </a:r>
          </a:p>
          <a:p>
            <a:pPr algn="ctr"/>
            <a:endParaRPr lang="en-GB" sz="1200" dirty="0">
              <a:latin typeface="Montserrat Classic" panose="020B060402020202020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394556" y="30587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  <p:sp>
        <p:nvSpPr>
          <p:cNvPr id="2" name="bg object 17">
            <a:extLst>
              <a:ext uri="{FF2B5EF4-FFF2-40B4-BE49-F238E27FC236}">
                <a16:creationId xmlns:a16="http://schemas.microsoft.com/office/drawing/2014/main" id="{FA986DF0-9CAA-4220-73AA-2C20CC82EDEB}"/>
              </a:ext>
            </a:extLst>
          </p:cNvPr>
          <p:cNvSpPr/>
          <p:nvPr/>
        </p:nvSpPr>
        <p:spPr>
          <a:xfrm>
            <a:off x="16676774" y="8229600"/>
            <a:ext cx="1595438" cy="2057400"/>
          </a:xfrm>
          <a:custGeom>
            <a:avLst/>
            <a:gdLst/>
            <a:ahLst/>
            <a:cxnLst/>
            <a:rect l="l" t="t" r="r" b="b"/>
            <a:pathLst>
              <a:path w="1063625" h="1371600">
                <a:moveTo>
                  <a:pt x="687607" y="704011"/>
                </a:moveTo>
                <a:lnTo>
                  <a:pt x="498079" y="704011"/>
                </a:lnTo>
                <a:lnTo>
                  <a:pt x="0" y="1371598"/>
                </a:lnTo>
                <a:lnTo>
                  <a:pt x="7879" y="1371598"/>
                </a:lnTo>
                <a:lnTo>
                  <a:pt x="687607" y="704011"/>
                </a:lnTo>
                <a:close/>
              </a:path>
              <a:path w="1063625" h="1371600">
                <a:moveTo>
                  <a:pt x="1063483" y="0"/>
                </a:moveTo>
                <a:lnTo>
                  <a:pt x="215631" y="725678"/>
                </a:lnTo>
                <a:lnTo>
                  <a:pt x="498079" y="704011"/>
                </a:lnTo>
                <a:lnTo>
                  <a:pt x="687607" y="704011"/>
                </a:lnTo>
                <a:lnTo>
                  <a:pt x="946188" y="450049"/>
                </a:lnTo>
                <a:lnTo>
                  <a:pt x="726552" y="450049"/>
                </a:lnTo>
                <a:lnTo>
                  <a:pt x="1063483" y="0"/>
                </a:lnTo>
                <a:close/>
              </a:path>
              <a:path w="1063625" h="1371600">
                <a:moveTo>
                  <a:pt x="976615" y="420166"/>
                </a:moveTo>
                <a:lnTo>
                  <a:pt x="726552" y="450049"/>
                </a:lnTo>
                <a:lnTo>
                  <a:pt x="946188" y="450049"/>
                </a:lnTo>
                <a:lnTo>
                  <a:pt x="976615" y="420166"/>
                </a:lnTo>
                <a:close/>
              </a:path>
            </a:pathLst>
          </a:custGeom>
          <a:solidFill>
            <a:srgbClr val="FFDC63"/>
          </a:solidFill>
        </p:spPr>
        <p:txBody>
          <a:bodyPr wrap="square" lIns="0" tIns="0" rIns="0" bIns="0" rtlCol="0"/>
          <a:lstStyle/>
          <a:p>
            <a:pPr defTabSz="1371600"/>
            <a:endParaRPr sz="2700" dirty="0">
              <a:solidFill>
                <a:srgbClr val="000000"/>
              </a:solidFill>
              <a:latin typeface="Helvetic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34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914400" y="9228188"/>
            <a:ext cx="3962400" cy="1935112"/>
            <a:chOff x="0" y="0"/>
            <a:chExt cx="406400" cy="422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14101" y="862964"/>
            <a:ext cx="13030499" cy="47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0"/>
              </a:lnSpc>
              <a:spcBef>
                <a:spcPct val="0"/>
              </a:spcBef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Summary of KEDCO DER </a:t>
            </a: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FC9C61E6-98F4-0DFE-5FA2-2BD58CBA00F5}"/>
              </a:ext>
            </a:extLst>
          </p:cNvPr>
          <p:cNvGrpSpPr/>
          <p:nvPr/>
        </p:nvGrpSpPr>
        <p:grpSpPr>
          <a:xfrm>
            <a:off x="14630400" y="-604396"/>
            <a:ext cx="4764568" cy="2668147"/>
            <a:chOff x="0" y="0"/>
            <a:chExt cx="406400" cy="42251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00A28AA-CA13-0147-46C4-07CE21826ED7}"/>
                </a:ext>
              </a:extLst>
            </p:cNvPr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7120296D-AC77-18BE-C738-086EFA3A78DE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5975D0-836F-6929-5025-4E81716EF716}"/>
              </a:ext>
            </a:extLst>
          </p:cNvPr>
          <p:cNvCxnSpPr>
            <a:cxnSpLocks/>
          </p:cNvCxnSpPr>
          <p:nvPr/>
        </p:nvCxnSpPr>
        <p:spPr>
          <a:xfrm>
            <a:off x="967861" y="1427446"/>
            <a:ext cx="20039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6AF44B-531E-D1B1-C3D3-31775358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594029"/>
              </p:ext>
            </p:extLst>
          </p:nvPr>
        </p:nvGraphicFramePr>
        <p:xfrm>
          <a:off x="943281" y="1866897"/>
          <a:ext cx="15973119" cy="699265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69964">
                  <a:extLst>
                    <a:ext uri="{9D8B030D-6E8A-4147-A177-3AD203B41FA5}">
                      <a16:colId xmlns:a16="http://schemas.microsoft.com/office/drawing/2014/main" val="2460949157"/>
                    </a:ext>
                  </a:extLst>
                </a:gridCol>
                <a:gridCol w="2516943">
                  <a:extLst>
                    <a:ext uri="{9D8B030D-6E8A-4147-A177-3AD203B41FA5}">
                      <a16:colId xmlns:a16="http://schemas.microsoft.com/office/drawing/2014/main" val="197646180"/>
                    </a:ext>
                  </a:extLst>
                </a:gridCol>
                <a:gridCol w="1944103">
                  <a:extLst>
                    <a:ext uri="{9D8B030D-6E8A-4147-A177-3AD203B41FA5}">
                      <a16:colId xmlns:a16="http://schemas.microsoft.com/office/drawing/2014/main" val="4165680379"/>
                    </a:ext>
                  </a:extLst>
                </a:gridCol>
                <a:gridCol w="1869329">
                  <a:extLst>
                    <a:ext uri="{9D8B030D-6E8A-4147-A177-3AD203B41FA5}">
                      <a16:colId xmlns:a16="http://schemas.microsoft.com/office/drawing/2014/main" val="1965279327"/>
                    </a:ext>
                  </a:extLst>
                </a:gridCol>
                <a:gridCol w="2018876">
                  <a:extLst>
                    <a:ext uri="{9D8B030D-6E8A-4147-A177-3AD203B41FA5}">
                      <a16:colId xmlns:a16="http://schemas.microsoft.com/office/drawing/2014/main" val="3975527351"/>
                    </a:ext>
                  </a:extLst>
                </a:gridCol>
                <a:gridCol w="1645009">
                  <a:extLst>
                    <a:ext uri="{9D8B030D-6E8A-4147-A177-3AD203B41FA5}">
                      <a16:colId xmlns:a16="http://schemas.microsoft.com/office/drawing/2014/main" val="233450078"/>
                    </a:ext>
                  </a:extLst>
                </a:gridCol>
                <a:gridCol w="2467515">
                  <a:extLst>
                    <a:ext uri="{9D8B030D-6E8A-4147-A177-3AD203B41FA5}">
                      <a16:colId xmlns:a16="http://schemas.microsoft.com/office/drawing/2014/main" val="4022515811"/>
                    </a:ext>
                  </a:extLst>
                </a:gridCol>
                <a:gridCol w="2841380">
                  <a:extLst>
                    <a:ext uri="{9D8B030D-6E8A-4147-A177-3AD203B41FA5}">
                      <a16:colId xmlns:a16="http://schemas.microsoft.com/office/drawing/2014/main" val="3057084985"/>
                    </a:ext>
                  </a:extLst>
                </a:gridCol>
              </a:tblGrid>
              <a:tr h="1782442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Bold" panose="020B0604020202020204" charset="0"/>
                        </a:rPr>
                        <a:t>S/N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Bold" panose="020B0604020202020204" charset="0"/>
                        </a:rPr>
                        <a:t>Project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Bold" panose="020B0604020202020204" charset="0"/>
                        </a:rPr>
                        <a:t>Estimated Load Demand (MW)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Bold" panose="020B0604020202020204" charset="0"/>
                        </a:rPr>
                        <a:t>Number of Connections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Bold" panose="020B0604020202020204" charset="0"/>
                        </a:rPr>
                        <a:t>Average Monthly Collections</a:t>
                      </a:r>
                    </a:p>
                    <a:p>
                      <a:pPr algn="l"/>
                      <a:r>
                        <a:rPr lang="en-GB" dirty="0">
                          <a:latin typeface="Montserrat Bold" panose="020B0604020202020204" charset="0"/>
                        </a:rPr>
                        <a:t>(NGN) 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Montserrat Bold" panose="020B0604020202020204" charset="0"/>
                        </a:rPr>
                        <a:t>Distribution Investment Required (NGN)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Bold" panose="020B0604020202020204" charset="0"/>
                        </a:rPr>
                        <a:t>Installed </a:t>
                      </a:r>
                      <a:r>
                        <a:rPr lang="en-GB" dirty="0" err="1">
                          <a:latin typeface="Montserrat Bold" panose="020B0604020202020204" charset="0"/>
                        </a:rPr>
                        <a:t>Distribition</a:t>
                      </a:r>
                      <a:r>
                        <a:rPr lang="en-GB" dirty="0">
                          <a:latin typeface="Montserrat Bold" panose="020B0604020202020204" charset="0"/>
                        </a:rPr>
                        <a:t> Transformer Capacity (kVA)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Bold" panose="020B0604020202020204" charset="0"/>
                        </a:rPr>
                        <a:t>Proposed Business Model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388796"/>
                  </a:ext>
                </a:extLst>
              </a:tr>
              <a:tr h="959775"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latin typeface="Montserrat Classic" panose="020B060402020202020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Classic" panose="020B0604020202020204" charset="0"/>
                        </a:rPr>
                        <a:t>Tokarawa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Classic" panose="020B0604020202020204" charset="0"/>
                        </a:rPr>
                        <a:t> 11KV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57.5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284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30,000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Embedded Generation/ IPP Solar Hybrid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8542379"/>
                  </a:ext>
                </a:extLst>
              </a:tr>
              <a:tr h="959775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latin typeface="Montserrat Classic" panose="020B0604020202020204" charset="0"/>
                        </a:rPr>
                        <a:t>Bagauda</a:t>
                      </a:r>
                      <a:r>
                        <a:rPr lang="en-GB" dirty="0">
                          <a:latin typeface="Montserrat Classic" panose="020B0604020202020204" charset="0"/>
                        </a:rPr>
                        <a:t> 33KV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13.3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1000kVA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Montserrat Classic" panose="020B0604020202020204" charset="0"/>
                        </a:rPr>
                        <a:t>Interconnected Mini-grid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9399355"/>
                  </a:ext>
                </a:extLst>
              </a:tr>
              <a:tr h="959775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latin typeface="Montserrat Classic" panose="020B0604020202020204" charset="0"/>
                        </a:rPr>
                        <a:t>Karkasara</a:t>
                      </a:r>
                      <a:r>
                        <a:rPr lang="en-GB" dirty="0">
                          <a:latin typeface="Montserrat Classic" panose="020B0604020202020204" charset="0"/>
                        </a:rPr>
                        <a:t> 11KV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138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Montserrat Classic" panose="020B0604020202020204" charset="0"/>
                        </a:rPr>
                        <a:t>1500kVA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Interconnected Mini-grid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154910"/>
                  </a:ext>
                </a:extLst>
              </a:tr>
              <a:tr h="959775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NBC/Ceramic 11KV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123.5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30,000KVA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Montserrat Classic" panose="020B0604020202020204" charset="0"/>
                        </a:rPr>
                        <a:t>Embedded Generation/ IPP Solar Hybrid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237632"/>
                  </a:ext>
                </a:extLst>
              </a:tr>
              <a:tr h="1371109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G.R.A. 11KV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31.3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137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Montserrat Classic" panose="020B0604020202020204" charset="0"/>
                        </a:rPr>
                        <a:t>1500kVA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Montserrat Classic" panose="020B0604020202020204" charset="0"/>
                        </a:rPr>
                        <a:t>Interconnected Mini-grid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809159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6611600" y="-62912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  <p:sp>
        <p:nvSpPr>
          <p:cNvPr id="3" name="bg object 17">
            <a:extLst>
              <a:ext uri="{FF2B5EF4-FFF2-40B4-BE49-F238E27FC236}">
                <a16:creationId xmlns:a16="http://schemas.microsoft.com/office/drawing/2014/main" id="{154C1DAB-E5F6-A539-2876-2C7B66EEC309}"/>
              </a:ext>
            </a:extLst>
          </p:cNvPr>
          <p:cNvSpPr/>
          <p:nvPr/>
        </p:nvSpPr>
        <p:spPr>
          <a:xfrm>
            <a:off x="16676774" y="8229600"/>
            <a:ext cx="1595438" cy="2057400"/>
          </a:xfrm>
          <a:custGeom>
            <a:avLst/>
            <a:gdLst/>
            <a:ahLst/>
            <a:cxnLst/>
            <a:rect l="l" t="t" r="r" b="b"/>
            <a:pathLst>
              <a:path w="1063625" h="1371600">
                <a:moveTo>
                  <a:pt x="687607" y="704011"/>
                </a:moveTo>
                <a:lnTo>
                  <a:pt x="498079" y="704011"/>
                </a:lnTo>
                <a:lnTo>
                  <a:pt x="0" y="1371598"/>
                </a:lnTo>
                <a:lnTo>
                  <a:pt x="7879" y="1371598"/>
                </a:lnTo>
                <a:lnTo>
                  <a:pt x="687607" y="704011"/>
                </a:lnTo>
                <a:close/>
              </a:path>
              <a:path w="1063625" h="1371600">
                <a:moveTo>
                  <a:pt x="1063483" y="0"/>
                </a:moveTo>
                <a:lnTo>
                  <a:pt x="215631" y="725678"/>
                </a:lnTo>
                <a:lnTo>
                  <a:pt x="498079" y="704011"/>
                </a:lnTo>
                <a:lnTo>
                  <a:pt x="687607" y="704011"/>
                </a:lnTo>
                <a:lnTo>
                  <a:pt x="946188" y="450049"/>
                </a:lnTo>
                <a:lnTo>
                  <a:pt x="726552" y="450049"/>
                </a:lnTo>
                <a:lnTo>
                  <a:pt x="1063483" y="0"/>
                </a:lnTo>
                <a:close/>
              </a:path>
              <a:path w="1063625" h="1371600">
                <a:moveTo>
                  <a:pt x="976615" y="420166"/>
                </a:moveTo>
                <a:lnTo>
                  <a:pt x="726552" y="450049"/>
                </a:lnTo>
                <a:lnTo>
                  <a:pt x="946188" y="450049"/>
                </a:lnTo>
                <a:lnTo>
                  <a:pt x="976615" y="420166"/>
                </a:lnTo>
                <a:close/>
              </a:path>
            </a:pathLst>
          </a:custGeom>
          <a:solidFill>
            <a:srgbClr val="FFDC63"/>
          </a:solidFill>
        </p:spPr>
        <p:txBody>
          <a:bodyPr wrap="square" lIns="0" tIns="0" rIns="0" bIns="0" rtlCol="0"/>
          <a:lstStyle/>
          <a:p>
            <a:pPr defTabSz="1371600"/>
            <a:endParaRPr sz="2700" dirty="0">
              <a:solidFill>
                <a:srgbClr val="000000"/>
              </a:solidFill>
              <a:latin typeface="Helvetic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19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1641" y="-2019300"/>
            <a:ext cx="6176559" cy="4825813"/>
            <a:chOff x="0" y="-47625"/>
            <a:chExt cx="406400" cy="4701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524000" y="6286500"/>
            <a:ext cx="5743236" cy="7156844"/>
            <a:chOff x="5392" y="-47625"/>
            <a:chExt cx="406400" cy="506429"/>
          </a:xfrm>
        </p:grpSpPr>
        <p:sp>
          <p:nvSpPr>
            <p:cNvPr id="8" name="Freeform 8"/>
            <p:cNvSpPr/>
            <p:nvPr/>
          </p:nvSpPr>
          <p:spPr>
            <a:xfrm>
              <a:off x="5392" y="36293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737115" y="0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  <p:sp>
        <p:nvSpPr>
          <p:cNvPr id="14" name="bg object 17">
            <a:extLst>
              <a:ext uri="{FF2B5EF4-FFF2-40B4-BE49-F238E27FC236}">
                <a16:creationId xmlns:a16="http://schemas.microsoft.com/office/drawing/2014/main" id="{E24EE967-E421-779E-C547-5E00E3270020}"/>
              </a:ext>
            </a:extLst>
          </p:cNvPr>
          <p:cNvSpPr/>
          <p:nvPr/>
        </p:nvSpPr>
        <p:spPr>
          <a:xfrm>
            <a:off x="16676774" y="8229600"/>
            <a:ext cx="1595438" cy="2057400"/>
          </a:xfrm>
          <a:custGeom>
            <a:avLst/>
            <a:gdLst/>
            <a:ahLst/>
            <a:cxnLst/>
            <a:rect l="l" t="t" r="r" b="b"/>
            <a:pathLst>
              <a:path w="1063625" h="1371600">
                <a:moveTo>
                  <a:pt x="687607" y="704011"/>
                </a:moveTo>
                <a:lnTo>
                  <a:pt x="498079" y="704011"/>
                </a:lnTo>
                <a:lnTo>
                  <a:pt x="0" y="1371598"/>
                </a:lnTo>
                <a:lnTo>
                  <a:pt x="7879" y="1371598"/>
                </a:lnTo>
                <a:lnTo>
                  <a:pt x="687607" y="704011"/>
                </a:lnTo>
                <a:close/>
              </a:path>
              <a:path w="1063625" h="1371600">
                <a:moveTo>
                  <a:pt x="1063483" y="0"/>
                </a:moveTo>
                <a:lnTo>
                  <a:pt x="215631" y="725678"/>
                </a:lnTo>
                <a:lnTo>
                  <a:pt x="498079" y="704011"/>
                </a:lnTo>
                <a:lnTo>
                  <a:pt x="687607" y="704011"/>
                </a:lnTo>
                <a:lnTo>
                  <a:pt x="946188" y="450049"/>
                </a:lnTo>
                <a:lnTo>
                  <a:pt x="726552" y="450049"/>
                </a:lnTo>
                <a:lnTo>
                  <a:pt x="1063483" y="0"/>
                </a:lnTo>
                <a:close/>
              </a:path>
              <a:path w="1063625" h="1371600">
                <a:moveTo>
                  <a:pt x="976615" y="420166"/>
                </a:moveTo>
                <a:lnTo>
                  <a:pt x="726552" y="450049"/>
                </a:lnTo>
                <a:lnTo>
                  <a:pt x="946188" y="450049"/>
                </a:lnTo>
                <a:lnTo>
                  <a:pt x="976615" y="420166"/>
                </a:lnTo>
                <a:close/>
              </a:path>
            </a:pathLst>
          </a:custGeom>
          <a:solidFill>
            <a:srgbClr val="FFDC63"/>
          </a:solidFill>
        </p:spPr>
        <p:txBody>
          <a:bodyPr wrap="square" lIns="0" tIns="0" rIns="0" bIns="0" rtlCol="0"/>
          <a:lstStyle/>
          <a:p>
            <a:pPr defTabSz="1371600"/>
            <a:endParaRPr sz="2700" dirty="0">
              <a:solidFill>
                <a:srgbClr val="000000"/>
              </a:solidFill>
              <a:latin typeface="Helvetica" pitchFamily="2" charset="0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5C52C1-9D23-C63B-824D-238E448BD16F}"/>
              </a:ext>
            </a:extLst>
          </p:cNvPr>
          <p:cNvSpPr/>
          <p:nvPr/>
        </p:nvSpPr>
        <p:spPr>
          <a:xfrm>
            <a:off x="479879" y="537448"/>
            <a:ext cx="17335803" cy="1554935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2CFEE8-87D6-3B6A-692F-3A717BA1FDF8}"/>
              </a:ext>
            </a:extLst>
          </p:cNvPr>
          <p:cNvSpPr txBox="1"/>
          <p:nvPr/>
        </p:nvSpPr>
        <p:spPr>
          <a:xfrm>
            <a:off x="433655" y="114300"/>
            <a:ext cx="845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03864"/>
                </a:solidFill>
                <a:latin typeface="Century Gothic" panose="020B0502020202020204" pitchFamily="34" charset="0"/>
              </a:rPr>
              <a:t>About KEDCO</a:t>
            </a:r>
            <a:endParaRPr lang="en-GB" b="1" i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359CA1-8AA0-352E-29DE-EAD30036E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2326704"/>
            <a:ext cx="5155383" cy="52193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3C972B-275B-ABC1-823A-0F53E354D76E}"/>
              </a:ext>
            </a:extLst>
          </p:cNvPr>
          <p:cNvSpPr txBox="1"/>
          <p:nvPr/>
        </p:nvSpPr>
        <p:spPr>
          <a:xfrm>
            <a:off x="5505196" y="2347925"/>
            <a:ext cx="3896178" cy="7259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defTabSz="1371600">
              <a:buFont typeface="Arial" panose="020B0604020202020204" pitchFamily="34" charset="0"/>
              <a:buChar char="•"/>
              <a:defRPr/>
            </a:pPr>
            <a:r>
              <a:rPr lang="en-GB" sz="165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rebuchet MS"/>
              </a:rPr>
              <a:t>Coverage States</a:t>
            </a:r>
            <a:endParaRPr lang="en-GB" sz="165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rebuchet MS"/>
            </a:endParaRPr>
          </a:p>
          <a:p>
            <a:pPr defTabSz="1371600">
              <a:defRPr/>
            </a:pPr>
            <a:r>
              <a:rPr lang="en-GB" sz="1575" dirty="0">
                <a:latin typeface="Century Gothic" panose="020B0502020202020204" pitchFamily="34" charset="0"/>
                <a:cs typeface="Trebuchet MS"/>
              </a:rPr>
              <a:t>     Kano, Katsina and Jigawa</a:t>
            </a:r>
          </a:p>
          <a:p>
            <a:pPr defTabSz="1371600">
              <a:defRPr/>
            </a:pPr>
            <a:endParaRPr lang="en-GB" sz="1575" dirty="0">
              <a:latin typeface="Century Gothic" panose="020B0502020202020204" pitchFamily="34" charset="0"/>
              <a:cs typeface="Trebuchet MS"/>
            </a:endParaRPr>
          </a:p>
          <a:p>
            <a:pPr defTabSz="1371600">
              <a:defRPr/>
            </a:pPr>
            <a:endParaRPr lang="en-GB" sz="1575" dirty="0">
              <a:latin typeface="Century Gothic" panose="020B0502020202020204" pitchFamily="34" charset="0"/>
              <a:cs typeface="Trebuchet MS"/>
            </a:endParaRPr>
          </a:p>
          <a:p>
            <a:pPr defTabSz="1371600">
              <a:defRPr/>
            </a:pPr>
            <a:endParaRPr lang="en-GB" sz="600" dirty="0">
              <a:latin typeface="Century Gothic" panose="020B0502020202020204" pitchFamily="34" charset="0"/>
              <a:cs typeface="Trebuchet MS"/>
            </a:endParaRPr>
          </a:p>
          <a:p>
            <a:pPr marL="257175" indent="-257175" defTabSz="1371600">
              <a:buFont typeface="Arial" panose="020B0604020202020204" pitchFamily="34" charset="0"/>
              <a:buChar char="•"/>
              <a:defRPr/>
            </a:pPr>
            <a:r>
              <a:rPr lang="en-GB" sz="165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rebuchet MS"/>
              </a:rPr>
              <a:t>Area</a:t>
            </a:r>
            <a:r>
              <a:rPr lang="en-GB" sz="1650" b="1" spc="-6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lang="en-GB" sz="165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rebuchet MS"/>
              </a:rPr>
              <a:t>covered</a:t>
            </a:r>
            <a:r>
              <a:rPr lang="en-GB" sz="1650" spc="-68" dirty="0">
                <a:latin typeface="Century Gothic" panose="020B0502020202020204" pitchFamily="34" charset="0"/>
                <a:cs typeface="Trebuchet MS"/>
              </a:rPr>
              <a:t>           </a:t>
            </a:r>
          </a:p>
          <a:p>
            <a:pPr defTabSz="1371600">
              <a:defRPr/>
            </a:pPr>
            <a:r>
              <a:rPr lang="en-GB" sz="1575" spc="-15" dirty="0">
                <a:latin typeface="Century Gothic" panose="020B0502020202020204" pitchFamily="34" charset="0"/>
                <a:cs typeface="Trebuchet MS"/>
              </a:rPr>
              <a:t>     67,128</a:t>
            </a:r>
            <a:r>
              <a:rPr lang="en-GB" sz="1575" spc="-23" dirty="0">
                <a:latin typeface="Century Gothic" panose="020B0502020202020204" pitchFamily="34" charset="0"/>
                <a:cs typeface="Trebuchet MS"/>
              </a:rPr>
              <a:t> </a:t>
            </a:r>
            <a:r>
              <a:rPr lang="en-GB" sz="1575" spc="-15" dirty="0">
                <a:latin typeface="Century Gothic" panose="020B0502020202020204" pitchFamily="34" charset="0"/>
                <a:cs typeface="Trebuchet MS"/>
              </a:rPr>
              <a:t>km2</a:t>
            </a:r>
          </a:p>
          <a:p>
            <a:pPr defTabSz="1371600">
              <a:defRPr/>
            </a:pPr>
            <a:endParaRPr lang="en-GB" sz="1575" spc="-15" dirty="0">
              <a:latin typeface="Century Gothic" panose="020B0502020202020204" pitchFamily="34" charset="0"/>
              <a:cs typeface="Trebuchet MS"/>
            </a:endParaRPr>
          </a:p>
          <a:p>
            <a:pPr defTabSz="1371600">
              <a:defRPr/>
            </a:pPr>
            <a:endParaRPr lang="en-GB" sz="1575" spc="-15" dirty="0">
              <a:latin typeface="Century Gothic" panose="020B0502020202020204" pitchFamily="34" charset="0"/>
              <a:cs typeface="Trebuchet MS"/>
            </a:endParaRPr>
          </a:p>
          <a:p>
            <a:pPr defTabSz="1371600">
              <a:defRPr/>
            </a:pPr>
            <a:endParaRPr lang="en-GB" sz="600" dirty="0">
              <a:latin typeface="Century Gothic" panose="020B0502020202020204" pitchFamily="34" charset="0"/>
              <a:cs typeface="Trebuchet MS"/>
            </a:endParaRPr>
          </a:p>
          <a:p>
            <a:pPr marL="257175" indent="-257175" defTabSz="1371600">
              <a:buFont typeface="Arial" panose="020B0604020202020204" pitchFamily="34" charset="0"/>
              <a:buChar char="•"/>
              <a:tabLst>
                <a:tab pos="543878" algn="l"/>
                <a:tab pos="544830" algn="l"/>
              </a:tabLst>
              <a:defRPr/>
            </a:pPr>
            <a:r>
              <a:rPr lang="en-GB" sz="1650" b="1" spc="-3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rebuchet MS"/>
              </a:rPr>
              <a:t>MYTO</a:t>
            </a:r>
            <a:r>
              <a:rPr lang="en-GB" sz="1650" b="1" spc="-1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lang="en-GB" sz="1650" b="1" spc="-8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rebuchet MS"/>
              </a:rPr>
              <a:t>load</a:t>
            </a:r>
            <a:r>
              <a:rPr lang="en-GB" sz="1650" b="1" spc="-3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lang="en-GB" sz="1650" b="1" spc="-8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rebuchet MS"/>
              </a:rPr>
              <a:t>allocation</a:t>
            </a:r>
            <a:endParaRPr lang="en-GB" sz="1650" b="1" spc="-53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rebuchet MS"/>
            </a:endParaRPr>
          </a:p>
          <a:p>
            <a:pPr defTabSz="1371600">
              <a:tabLst>
                <a:tab pos="543878" algn="l"/>
                <a:tab pos="544830" algn="l"/>
              </a:tabLst>
              <a:defRPr/>
            </a:pPr>
            <a:r>
              <a:rPr lang="en-GB" sz="1575" spc="-8" dirty="0">
                <a:latin typeface="Century Gothic" panose="020B0502020202020204" pitchFamily="34" charset="0"/>
                <a:cs typeface="Trebuchet MS"/>
              </a:rPr>
              <a:t>     8% (6.7% actual)</a:t>
            </a:r>
          </a:p>
          <a:p>
            <a:pPr defTabSz="1371600">
              <a:tabLst>
                <a:tab pos="543878" algn="l"/>
                <a:tab pos="544830" algn="l"/>
              </a:tabLst>
              <a:defRPr/>
            </a:pPr>
            <a:endParaRPr lang="en-GB" sz="1575" spc="-8" dirty="0">
              <a:latin typeface="Century Gothic" panose="020B0502020202020204" pitchFamily="34" charset="0"/>
              <a:cs typeface="Trebuchet MS"/>
            </a:endParaRPr>
          </a:p>
          <a:p>
            <a:pPr defTabSz="1371600">
              <a:tabLst>
                <a:tab pos="543878" algn="l"/>
                <a:tab pos="544830" algn="l"/>
              </a:tabLst>
              <a:defRPr/>
            </a:pPr>
            <a:endParaRPr lang="en-GB" sz="1575" spc="-8" dirty="0">
              <a:latin typeface="Century Gothic" panose="020B0502020202020204" pitchFamily="34" charset="0"/>
              <a:cs typeface="Trebuchet MS"/>
            </a:endParaRPr>
          </a:p>
          <a:p>
            <a:pPr defTabSz="1371600">
              <a:tabLst>
                <a:tab pos="543878" algn="l"/>
                <a:tab pos="544830" algn="l"/>
              </a:tabLst>
              <a:defRPr/>
            </a:pPr>
            <a:endParaRPr lang="en-GB" sz="600" spc="-8" dirty="0">
              <a:latin typeface="Century Gothic" panose="020B0502020202020204" pitchFamily="34" charset="0"/>
              <a:cs typeface="Trebuchet MS"/>
            </a:endParaRPr>
          </a:p>
          <a:p>
            <a:pPr marL="257175" indent="-257175" defTabSz="1371600">
              <a:buFont typeface="Arial" panose="020B0604020202020204" pitchFamily="34" charset="0"/>
              <a:buChar char="•"/>
              <a:tabLst>
                <a:tab pos="543878" algn="l"/>
                <a:tab pos="544830" algn="l"/>
              </a:tabLst>
              <a:defRPr/>
            </a:pPr>
            <a:r>
              <a:rPr lang="en-GB" sz="1650" b="1" spc="-8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rebuchet MS"/>
              </a:rPr>
              <a:t>Staff Strength</a:t>
            </a:r>
          </a:p>
          <a:p>
            <a:pPr defTabSz="1371600">
              <a:tabLst>
                <a:tab pos="543878" algn="l"/>
                <a:tab pos="544830" algn="l"/>
              </a:tabLst>
              <a:defRPr/>
            </a:pPr>
            <a:r>
              <a:rPr lang="en-GB" sz="1575" spc="-8" dirty="0">
                <a:latin typeface="Century Gothic" panose="020B0502020202020204" pitchFamily="34" charset="0"/>
                <a:cs typeface="Trebuchet MS"/>
              </a:rPr>
              <a:t>     3293</a:t>
            </a:r>
          </a:p>
          <a:p>
            <a:pPr defTabSz="1371600">
              <a:tabLst>
                <a:tab pos="543878" algn="l"/>
                <a:tab pos="544830" algn="l"/>
              </a:tabLst>
              <a:defRPr/>
            </a:pPr>
            <a:endParaRPr lang="en-GB" sz="1575" spc="-8" dirty="0">
              <a:latin typeface="Century Gothic" panose="020B0502020202020204" pitchFamily="34" charset="0"/>
              <a:cs typeface="Trebuchet MS"/>
            </a:endParaRPr>
          </a:p>
          <a:p>
            <a:pPr defTabSz="1371600">
              <a:tabLst>
                <a:tab pos="543878" algn="l"/>
                <a:tab pos="544830" algn="l"/>
              </a:tabLst>
              <a:defRPr/>
            </a:pPr>
            <a:endParaRPr lang="en-GB" sz="1575" spc="-8" dirty="0">
              <a:latin typeface="Century Gothic" panose="020B0502020202020204" pitchFamily="34" charset="0"/>
              <a:cs typeface="Trebuchet MS"/>
            </a:endParaRPr>
          </a:p>
          <a:p>
            <a:pPr defTabSz="1371600">
              <a:tabLst>
                <a:tab pos="543878" algn="l"/>
                <a:tab pos="544830" algn="l"/>
              </a:tabLst>
              <a:defRPr/>
            </a:pPr>
            <a:endParaRPr lang="en-GB" sz="600" spc="-8" dirty="0">
              <a:latin typeface="Century Gothic" panose="020B0502020202020204" pitchFamily="34" charset="0"/>
              <a:cs typeface="Trebuchet MS"/>
            </a:endParaRPr>
          </a:p>
          <a:p>
            <a:pPr marL="257175" indent="-257175">
              <a:buFont typeface="Arial" panose="020B0604020202020204" pitchFamily="34" charset="0"/>
              <a:buChar char="•"/>
              <a:tabLst>
                <a:tab pos="543878" algn="l"/>
                <a:tab pos="544830" algn="l"/>
              </a:tabLst>
              <a:defRPr/>
            </a:pPr>
            <a:r>
              <a:rPr lang="en-GB" sz="1650" b="1" spc="-8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Regions</a:t>
            </a:r>
          </a:p>
          <a:p>
            <a:pPr defTabSz="1371600">
              <a:tabLst>
                <a:tab pos="543878" algn="l"/>
                <a:tab pos="544830" algn="l"/>
              </a:tabLst>
              <a:defRPr/>
            </a:pPr>
            <a:r>
              <a:rPr lang="en-GB" sz="1575" spc="-8" dirty="0">
                <a:latin typeface="Century Gothic" panose="020B0502020202020204" pitchFamily="34" charset="0"/>
                <a:cs typeface="Trebuchet MS"/>
              </a:rPr>
              <a:t>     14 Regions </a:t>
            </a:r>
          </a:p>
          <a:p>
            <a:pPr defTabSz="1371600">
              <a:tabLst>
                <a:tab pos="543878" algn="l"/>
                <a:tab pos="544830" algn="l"/>
              </a:tabLst>
              <a:defRPr/>
            </a:pPr>
            <a:endParaRPr lang="en-GB" sz="1575" spc="-8" dirty="0">
              <a:latin typeface="Century Gothic" panose="020B0502020202020204" pitchFamily="34" charset="0"/>
              <a:cs typeface="Trebuchet MS"/>
            </a:endParaRPr>
          </a:p>
          <a:p>
            <a:pPr defTabSz="1371600">
              <a:tabLst>
                <a:tab pos="543878" algn="l"/>
                <a:tab pos="544830" algn="l"/>
              </a:tabLst>
              <a:defRPr/>
            </a:pPr>
            <a:endParaRPr lang="en-GB" sz="1575" spc="-8" dirty="0">
              <a:latin typeface="Century Gothic" panose="020B0502020202020204" pitchFamily="34" charset="0"/>
              <a:cs typeface="Trebuchet MS"/>
            </a:endParaRPr>
          </a:p>
          <a:p>
            <a:pPr defTabSz="1371600">
              <a:tabLst>
                <a:tab pos="543878" algn="l"/>
                <a:tab pos="544830" algn="l"/>
              </a:tabLst>
              <a:defRPr/>
            </a:pPr>
            <a:endParaRPr lang="en-GB" sz="600" spc="-8" dirty="0">
              <a:latin typeface="Century Gothic" panose="020B0502020202020204" pitchFamily="34" charset="0"/>
              <a:cs typeface="Trebuchet MS"/>
            </a:endParaRPr>
          </a:p>
          <a:p>
            <a:pPr marL="257175" indent="-257175">
              <a:buFont typeface="Arial" panose="020B0604020202020204" pitchFamily="34" charset="0"/>
              <a:buChar char="•"/>
              <a:tabLst>
                <a:tab pos="543878" algn="l"/>
                <a:tab pos="544830" algn="l"/>
              </a:tabLst>
              <a:defRPr/>
            </a:pPr>
            <a:r>
              <a:rPr lang="en-GB" sz="1650" b="1" spc="-8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Customer Number</a:t>
            </a:r>
          </a:p>
          <a:p>
            <a:pPr defTabSz="1371600">
              <a:tabLst>
                <a:tab pos="543878" algn="l"/>
                <a:tab pos="544830" algn="l"/>
              </a:tabLst>
              <a:defRPr/>
            </a:pPr>
            <a:r>
              <a:rPr lang="en-GB" sz="1575" spc="-8" dirty="0">
                <a:latin typeface="Century Gothic" panose="020B0502020202020204" pitchFamily="34" charset="0"/>
                <a:cs typeface="Trebuchet MS"/>
              </a:rPr>
              <a:t>     700,000+</a:t>
            </a:r>
          </a:p>
          <a:p>
            <a:pPr defTabSz="1371600">
              <a:tabLst>
                <a:tab pos="543878" algn="l"/>
                <a:tab pos="544830" algn="l"/>
              </a:tabLst>
              <a:defRPr/>
            </a:pPr>
            <a:endParaRPr lang="en-GB" sz="1575" spc="-8" dirty="0">
              <a:latin typeface="Century Gothic" panose="020B0502020202020204" pitchFamily="34" charset="0"/>
              <a:cs typeface="Trebuchet MS"/>
            </a:endParaRPr>
          </a:p>
          <a:p>
            <a:pPr defTabSz="1371600">
              <a:tabLst>
                <a:tab pos="543878" algn="l"/>
                <a:tab pos="544830" algn="l"/>
              </a:tabLst>
              <a:defRPr/>
            </a:pPr>
            <a:endParaRPr lang="en-GB" sz="1575" spc="-8" dirty="0">
              <a:latin typeface="Century Gothic" panose="020B0502020202020204" pitchFamily="34" charset="0"/>
              <a:cs typeface="Trebuchet MS"/>
            </a:endParaRPr>
          </a:p>
          <a:p>
            <a:pPr defTabSz="1371600">
              <a:tabLst>
                <a:tab pos="543878" algn="l"/>
                <a:tab pos="544830" algn="l"/>
              </a:tabLst>
              <a:defRPr/>
            </a:pPr>
            <a:endParaRPr lang="en-GB" sz="600" spc="-8" dirty="0">
              <a:latin typeface="Century Gothic" panose="020B0502020202020204" pitchFamily="34" charset="0"/>
              <a:cs typeface="Trebuchet MS"/>
            </a:endParaRPr>
          </a:p>
          <a:p>
            <a:pPr marL="257175" indent="-257175">
              <a:buFont typeface="Arial" panose="020B0604020202020204" pitchFamily="34" charset="0"/>
              <a:buChar char="•"/>
              <a:tabLst>
                <a:tab pos="543878" algn="l"/>
                <a:tab pos="544830" algn="l"/>
              </a:tabLst>
              <a:defRPr/>
            </a:pPr>
            <a:r>
              <a:rPr lang="en-GB" sz="1650" b="1" spc="-8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Transmission Sources</a:t>
            </a:r>
          </a:p>
          <a:p>
            <a:pPr defTabSz="1371600">
              <a:tabLst>
                <a:tab pos="543878" algn="l"/>
                <a:tab pos="544830" algn="l"/>
              </a:tabLst>
              <a:defRPr/>
            </a:pPr>
            <a:r>
              <a:rPr lang="en-GB" sz="1575" spc="-8" dirty="0">
                <a:latin typeface="Century Gothic" panose="020B0502020202020204" pitchFamily="34" charset="0"/>
                <a:cs typeface="Trebuchet MS"/>
              </a:rPr>
              <a:t>     14 Transmission Stations</a:t>
            </a:r>
          </a:p>
          <a:p>
            <a:pPr defTabSz="1371600">
              <a:tabLst>
                <a:tab pos="543878" algn="l"/>
                <a:tab pos="544830" algn="l"/>
              </a:tabLst>
              <a:defRPr/>
            </a:pPr>
            <a:endParaRPr lang="en-GB" sz="1500" dirty="0">
              <a:latin typeface="Century Gothic" panose="020B0502020202020204" pitchFamily="34" charset="0"/>
              <a:cs typeface="Trebuchet M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5D359C-B1CC-5176-9479-48A69A1C1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905" y="4808942"/>
            <a:ext cx="378000" cy="3780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9108CE-9D7C-91B0-FCA1-C62EB71D3CB9}"/>
              </a:ext>
            </a:extLst>
          </p:cNvPr>
          <p:cNvCxnSpPr>
            <a:cxnSpLocks/>
          </p:cNvCxnSpPr>
          <p:nvPr/>
        </p:nvCxnSpPr>
        <p:spPr>
          <a:xfrm flipH="1">
            <a:off x="9124176" y="2230952"/>
            <a:ext cx="0" cy="7039145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269CACF-5A6E-4D9A-F52F-8BD526BB33C5}"/>
              </a:ext>
            </a:extLst>
          </p:cNvPr>
          <p:cNvSpPr txBox="1"/>
          <p:nvPr/>
        </p:nvSpPr>
        <p:spPr>
          <a:xfrm>
            <a:off x="9321589" y="2257195"/>
            <a:ext cx="4616390" cy="4154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Assets and Inventory of KEDCO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11CA0F-32DD-AE78-E937-502990FB7A13}"/>
              </a:ext>
            </a:extLst>
          </p:cNvPr>
          <p:cNvSpPr txBox="1"/>
          <p:nvPr/>
        </p:nvSpPr>
        <p:spPr>
          <a:xfrm>
            <a:off x="720833" y="757196"/>
            <a:ext cx="1681605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100" b="1" spc="-8" dirty="0">
                <a:solidFill>
                  <a:schemeClr val="bg1"/>
                </a:solidFill>
                <a:latin typeface="Century Gothic" panose="020B0502020202020204" pitchFamily="34" charset="0"/>
              </a:rPr>
              <a:t>Kano Electricity Distribution Company (KEDCO) is a utility company licensed to distribute electricity within Kano, Jigawa and Katsina States. Futures Energy Africa (FEA) is the company core investor with 60% stake while the Bureau of Public Enterprise (BPE)/ MOFI, own 40% stake on behalf of the Federal Government of Nigeria.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B2AFFA-74DC-EC52-28F1-B41EB018F50F}"/>
              </a:ext>
            </a:extLst>
          </p:cNvPr>
          <p:cNvSpPr txBox="1"/>
          <p:nvPr/>
        </p:nvSpPr>
        <p:spPr>
          <a:xfrm>
            <a:off x="11618025" y="7296388"/>
            <a:ext cx="3933351" cy="6463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en-US" b="1">
              <a:solidFill>
                <a:schemeClr val="tx2"/>
              </a:solidFill>
              <a:highlight>
                <a:srgbClr val="FFFF00"/>
              </a:highlight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  <a:p>
            <a:endParaRPr lang="en-US" b="1">
              <a:solidFill>
                <a:schemeClr val="tx2"/>
              </a:solidFill>
              <a:highlight>
                <a:srgbClr val="FFFF00"/>
              </a:highlight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753A4B-822C-FE55-7606-956312E6BEC4}"/>
              </a:ext>
            </a:extLst>
          </p:cNvPr>
          <p:cNvSpPr txBox="1"/>
          <p:nvPr/>
        </p:nvSpPr>
        <p:spPr>
          <a:xfrm>
            <a:off x="9537818" y="7285257"/>
            <a:ext cx="1971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Reliability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BF34BE-C080-DC2F-DEA4-CBA88952DEBB}"/>
              </a:ext>
            </a:extLst>
          </p:cNvPr>
          <p:cNvSpPr txBox="1"/>
          <p:nvPr/>
        </p:nvSpPr>
        <p:spPr>
          <a:xfrm>
            <a:off x="15357813" y="7268246"/>
            <a:ext cx="21527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Excellence</a:t>
            </a:r>
            <a:endParaRPr lang="en-GB" sz="2100" dirty="0">
              <a:solidFill>
                <a:schemeClr val="bg1"/>
              </a:solidFill>
            </a:endParaRPr>
          </a:p>
        </p:txBody>
      </p:sp>
      <p:pic>
        <p:nvPicPr>
          <p:cNvPr id="41" name="Picture 40" descr="A picture containing line, symmetry, design, art&#10;&#10;Description automatically generated">
            <a:extLst>
              <a:ext uri="{FF2B5EF4-FFF2-40B4-BE49-F238E27FC236}">
                <a16:creationId xmlns:a16="http://schemas.microsoft.com/office/drawing/2014/main" id="{6DB7D7DE-EB1F-51EB-F44B-E77597ECE8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82" y="3191271"/>
            <a:ext cx="378000" cy="378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6A3B816-A309-0A43-248A-F73EB8963FA3}"/>
              </a:ext>
            </a:extLst>
          </p:cNvPr>
          <p:cNvSpPr txBox="1"/>
          <p:nvPr/>
        </p:nvSpPr>
        <p:spPr>
          <a:xfrm>
            <a:off x="10118246" y="3172885"/>
            <a:ext cx="217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Century Gothic" panose="020B0502020202020204" pitchFamily="34" charset="0"/>
              </a:rPr>
              <a:t>68 </a:t>
            </a:r>
            <a:r>
              <a:rPr lang="en-GB">
                <a:latin typeface="Century Gothic" panose="020B0502020202020204" pitchFamily="34" charset="0"/>
              </a:rPr>
              <a:t>33kV Feeders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643AB9-A0CB-01B7-6A47-1837A55746D7}"/>
              </a:ext>
            </a:extLst>
          </p:cNvPr>
          <p:cNvSpPr txBox="1"/>
          <p:nvPr/>
        </p:nvSpPr>
        <p:spPr>
          <a:xfrm>
            <a:off x="10118246" y="4810745"/>
            <a:ext cx="410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Century Gothic" panose="020B0502020202020204" pitchFamily="34" charset="0"/>
              </a:rPr>
              <a:t>8850</a:t>
            </a:r>
            <a:r>
              <a:rPr lang="en-GB">
                <a:latin typeface="Century Gothic" panose="020B0502020202020204" pitchFamily="34" charset="0"/>
              </a:rPr>
              <a:t> Distribution Transformers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E2B2DE-77E5-B377-8F2B-8C0669207C41}"/>
              </a:ext>
            </a:extLst>
          </p:cNvPr>
          <p:cNvSpPr txBox="1"/>
          <p:nvPr/>
        </p:nvSpPr>
        <p:spPr>
          <a:xfrm>
            <a:off x="10118246" y="4266715"/>
            <a:ext cx="358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Century Gothic" panose="020B0502020202020204" pitchFamily="34" charset="0"/>
              </a:rPr>
              <a:t>42</a:t>
            </a:r>
            <a:r>
              <a:rPr lang="en-GB">
                <a:latin typeface="Century Gothic" panose="020B0502020202020204" pitchFamily="34" charset="0"/>
              </a:rPr>
              <a:t> Injection Substations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40ECF5-0D24-01CC-2B72-F61F3051BB7F}"/>
              </a:ext>
            </a:extLst>
          </p:cNvPr>
          <p:cNvSpPr txBox="1"/>
          <p:nvPr/>
        </p:nvSpPr>
        <p:spPr>
          <a:xfrm>
            <a:off x="10118246" y="5354775"/>
            <a:ext cx="647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202</a:t>
            </a:r>
            <a:r>
              <a:rPr lang="en-GB" dirty="0">
                <a:latin typeface="Century Gothic" panose="020B0502020202020204" pitchFamily="34" charset="0"/>
              </a:rPr>
              <a:t> Customer Service Points</a:t>
            </a:r>
          </a:p>
        </p:txBody>
      </p:sp>
      <p:pic>
        <p:nvPicPr>
          <p:cNvPr id="46" name="Picture 45" descr="A person sitting at a desk with a clock above him&#10;&#10;Description automatically generated with low confidence">
            <a:extLst>
              <a:ext uri="{FF2B5EF4-FFF2-40B4-BE49-F238E27FC236}">
                <a16:creationId xmlns:a16="http://schemas.microsoft.com/office/drawing/2014/main" id="{5D5AD547-A014-6B12-5135-E667BC603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989" y="5342474"/>
            <a:ext cx="378000" cy="378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BA9C42A-451F-FAC9-9F95-70FDE552B304}"/>
              </a:ext>
            </a:extLst>
          </p:cNvPr>
          <p:cNvSpPr txBox="1"/>
          <p:nvPr/>
        </p:nvSpPr>
        <p:spPr>
          <a:xfrm>
            <a:off x="10118246" y="5898803"/>
            <a:ext cx="4961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61</a:t>
            </a:r>
            <a:r>
              <a:rPr lang="en-GB" dirty="0">
                <a:latin typeface="Century Gothic" panose="020B0502020202020204" pitchFamily="34" charset="0"/>
              </a:rPr>
              <a:t> Technical Service Points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D8F851-4345-1BD0-1E8E-4E8E212A0910}"/>
              </a:ext>
            </a:extLst>
          </p:cNvPr>
          <p:cNvSpPr txBox="1"/>
          <p:nvPr/>
        </p:nvSpPr>
        <p:spPr>
          <a:xfrm>
            <a:off x="10118246" y="3716915"/>
            <a:ext cx="2263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latin typeface="Century Gothic" panose="020B0502020202020204" pitchFamily="34" charset="0"/>
              </a:rPr>
              <a:t>123 </a:t>
            </a:r>
            <a:r>
              <a:rPr lang="en-GB">
                <a:latin typeface="Century Gothic" panose="020B0502020202020204" pitchFamily="34" charset="0"/>
              </a:rPr>
              <a:t>11kV Feeders</a:t>
            </a:r>
            <a:endParaRPr lang="en-GB"/>
          </a:p>
        </p:txBody>
      </p:sp>
      <p:pic>
        <p:nvPicPr>
          <p:cNvPr id="60" name="Picture 59" descr="A picture containing line, symmetry, design, art&#10;&#10;Description automatically generated">
            <a:extLst>
              <a:ext uri="{FF2B5EF4-FFF2-40B4-BE49-F238E27FC236}">
                <a16:creationId xmlns:a16="http://schemas.microsoft.com/office/drawing/2014/main" id="{61DE2D27-30B0-0AA0-932A-323D616C8A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314" y="3738548"/>
            <a:ext cx="378000" cy="378000"/>
          </a:xfrm>
          <a:prstGeom prst="rect">
            <a:avLst/>
          </a:prstGeom>
        </p:spPr>
      </p:pic>
      <p:pic>
        <p:nvPicPr>
          <p:cNvPr id="61" name="Picture 2" descr="Electrical, power, substation, transformer, voltage icon - Download on  Iconfinder">
            <a:extLst>
              <a:ext uri="{FF2B5EF4-FFF2-40B4-BE49-F238E27FC236}">
                <a16:creationId xmlns:a16="http://schemas.microsoft.com/office/drawing/2014/main" id="{289BABFC-F35C-577C-67C0-BEB982D1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60905" y="4266714"/>
            <a:ext cx="378000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A person with a gear&#10;&#10;Description automatically generated">
            <a:extLst>
              <a:ext uri="{FF2B5EF4-FFF2-40B4-BE49-F238E27FC236}">
                <a16:creationId xmlns:a16="http://schemas.microsoft.com/office/drawing/2014/main" id="{75989758-D065-D983-73F9-437DA074F5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52" y="5902209"/>
            <a:ext cx="378000" cy="390681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86420FF-C7C4-4E37-5E47-587A31920D56}"/>
              </a:ext>
            </a:extLst>
          </p:cNvPr>
          <p:cNvSpPr/>
          <p:nvPr/>
        </p:nvSpPr>
        <p:spPr>
          <a:xfrm>
            <a:off x="9335651" y="2889623"/>
            <a:ext cx="4400703" cy="3545111"/>
          </a:xfrm>
          <a:prstGeom prst="roundRect">
            <a:avLst>
              <a:gd name="adj" fmla="val 770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06301AC-06E5-957D-152B-0132167BB20B}"/>
              </a:ext>
            </a:extLst>
          </p:cNvPr>
          <p:cNvSpPr txBox="1"/>
          <p:nvPr/>
        </p:nvSpPr>
        <p:spPr>
          <a:xfrm>
            <a:off x="9547254" y="2641361"/>
            <a:ext cx="136902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108DE-A20C-6B41-6E7F-05B6E78DFEC6}"/>
              </a:ext>
            </a:extLst>
          </p:cNvPr>
          <p:cNvSpPr txBox="1"/>
          <p:nvPr/>
        </p:nvSpPr>
        <p:spPr>
          <a:xfrm>
            <a:off x="9525002" y="6667500"/>
            <a:ext cx="1204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Mission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4C21A0-5BB4-D5B7-37DF-234A37995AD2}"/>
              </a:ext>
            </a:extLst>
          </p:cNvPr>
          <p:cNvSpPr txBox="1"/>
          <p:nvPr/>
        </p:nvSpPr>
        <p:spPr>
          <a:xfrm>
            <a:off x="9536214" y="7201046"/>
            <a:ext cx="7834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latin typeface="Century Gothic" panose="020B0502020202020204" pitchFamily="34" charset="0"/>
              </a:rPr>
              <a:t>To be an efficient power distributor focused on customer satisfaction.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D3AC5F-BA78-31BC-0920-93656C4FF65B}"/>
              </a:ext>
            </a:extLst>
          </p:cNvPr>
          <p:cNvSpPr txBox="1"/>
          <p:nvPr/>
        </p:nvSpPr>
        <p:spPr>
          <a:xfrm>
            <a:off x="9536213" y="8474214"/>
            <a:ext cx="7834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latin typeface="Century Gothic" panose="020B0502020202020204" pitchFamily="34" charset="0"/>
              </a:rPr>
              <a:t>To enable re-industrialization and economic empowerment through safe and reliable power distribution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DF102-93C2-64E2-2E7B-465DCEB662B3}"/>
              </a:ext>
            </a:extLst>
          </p:cNvPr>
          <p:cNvSpPr txBox="1"/>
          <p:nvPr/>
        </p:nvSpPr>
        <p:spPr>
          <a:xfrm>
            <a:off x="9525000" y="8172390"/>
            <a:ext cx="4223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Vision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17E830-FA90-5873-E361-976E07C1AC5B}"/>
              </a:ext>
            </a:extLst>
          </p:cNvPr>
          <p:cNvGrpSpPr/>
          <p:nvPr/>
        </p:nvGrpSpPr>
        <p:grpSpPr>
          <a:xfrm>
            <a:off x="14081643" y="2742283"/>
            <a:ext cx="3977757" cy="3468017"/>
            <a:chOff x="9527049" y="6594601"/>
            <a:chExt cx="7983522" cy="25552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CF6217-0F97-727A-65EC-FCE62F90184C}"/>
                </a:ext>
              </a:extLst>
            </p:cNvPr>
            <p:cNvSpPr txBox="1"/>
            <p:nvPr/>
          </p:nvSpPr>
          <p:spPr>
            <a:xfrm>
              <a:off x="11589045" y="6594601"/>
              <a:ext cx="3933351" cy="415498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2100" b="1" dirty="0">
                  <a:solidFill>
                    <a:schemeClr val="tx2"/>
                  </a:solidFill>
                  <a:latin typeface="Century Gothic" panose="020B0502020202020204" pitchFamily="34" charset="0"/>
                  <a:ea typeface="League Spartan" charset="0"/>
                  <a:cs typeface="Poppins" pitchFamily="2" charset="77"/>
                </a:rPr>
                <a:t>Core Values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CB5415DA-9B7C-623F-AB2D-784849090958}"/>
                </a:ext>
              </a:extLst>
            </p:cNvPr>
            <p:cNvSpPr/>
            <p:nvPr/>
          </p:nvSpPr>
          <p:spPr>
            <a:xfrm>
              <a:off x="14034621" y="8394713"/>
              <a:ext cx="2658075" cy="751671"/>
            </a:xfrm>
            <a:prstGeom prst="roundRect">
              <a:avLst/>
            </a:prstGeom>
            <a:solidFill>
              <a:srgbClr val="203864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>
                <a:solidFill>
                  <a:schemeClr val="bg1"/>
                </a:solidFill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346A208-010F-9849-24C4-74FD81072EB2}"/>
                </a:ext>
              </a:extLst>
            </p:cNvPr>
            <p:cNvSpPr/>
            <p:nvPr/>
          </p:nvSpPr>
          <p:spPr>
            <a:xfrm>
              <a:off x="10119896" y="8398145"/>
              <a:ext cx="2805496" cy="751671"/>
            </a:xfrm>
            <a:prstGeom prst="roundRect">
              <a:avLst/>
            </a:prstGeom>
            <a:solidFill>
              <a:srgbClr val="203864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>
                <a:solidFill>
                  <a:schemeClr val="bg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74AD1B97-B635-DAAD-7997-82A6A4F40918}"/>
                </a:ext>
              </a:extLst>
            </p:cNvPr>
            <p:cNvSpPr/>
            <p:nvPr/>
          </p:nvSpPr>
          <p:spPr>
            <a:xfrm>
              <a:off x="15448584" y="7140255"/>
              <a:ext cx="1971216" cy="751671"/>
            </a:xfrm>
            <a:prstGeom prst="roundRect">
              <a:avLst/>
            </a:prstGeom>
            <a:solidFill>
              <a:srgbClr val="203864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>
                <a:solidFill>
                  <a:schemeClr val="bg1"/>
                </a:solidFill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E48CCBF5-EB9C-B9DE-E578-7C0D85A4CACF}"/>
                </a:ext>
              </a:extLst>
            </p:cNvPr>
            <p:cNvSpPr/>
            <p:nvPr/>
          </p:nvSpPr>
          <p:spPr>
            <a:xfrm>
              <a:off x="12487817" y="7123797"/>
              <a:ext cx="1971216" cy="751671"/>
            </a:xfrm>
            <a:prstGeom prst="roundRect">
              <a:avLst/>
            </a:prstGeom>
            <a:solidFill>
              <a:srgbClr val="203864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>
                <a:solidFill>
                  <a:schemeClr val="bg1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D4FF78A-F827-CECC-65A1-95A917192B8B}"/>
                </a:ext>
              </a:extLst>
            </p:cNvPr>
            <p:cNvSpPr/>
            <p:nvPr/>
          </p:nvSpPr>
          <p:spPr>
            <a:xfrm>
              <a:off x="9527049" y="7123244"/>
              <a:ext cx="1971216" cy="751671"/>
            </a:xfrm>
            <a:prstGeom prst="roundRect">
              <a:avLst/>
            </a:prstGeom>
            <a:solidFill>
              <a:srgbClr val="203864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>
                <a:solidFill>
                  <a:schemeClr val="bg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1FECFCA-C31C-6481-FAEE-A051473441F2}"/>
                </a:ext>
              </a:extLst>
            </p:cNvPr>
            <p:cNvSpPr txBox="1"/>
            <p:nvPr/>
          </p:nvSpPr>
          <p:spPr>
            <a:xfrm>
              <a:off x="9537818" y="7388506"/>
              <a:ext cx="1971215" cy="192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League Spartan" charset="0"/>
                  <a:cs typeface="Poppins" pitchFamily="2" charset="77"/>
                </a:rPr>
                <a:t>Reliability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C6C6237-5428-19BA-0E08-6A64C6D11721}"/>
                </a:ext>
              </a:extLst>
            </p:cNvPr>
            <p:cNvSpPr txBox="1"/>
            <p:nvPr/>
          </p:nvSpPr>
          <p:spPr>
            <a:xfrm>
              <a:off x="12653381" y="7388506"/>
              <a:ext cx="1640086" cy="192398"/>
            </a:xfrm>
            <a:prstGeom prst="rect">
              <a:avLst/>
            </a:prstGeom>
            <a:solidFill>
              <a:srgbClr val="203864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League Spartan" charset="0"/>
                  <a:cs typeface="Poppins" pitchFamily="2" charset="77"/>
                </a:rPr>
                <a:t>Integrity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78A874B-0A06-FA74-BF95-E56BF375A25D}"/>
                </a:ext>
              </a:extLst>
            </p:cNvPr>
            <p:cNvSpPr txBox="1"/>
            <p:nvPr/>
          </p:nvSpPr>
          <p:spPr>
            <a:xfrm>
              <a:off x="15357813" y="7388506"/>
              <a:ext cx="2152758" cy="192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League Spartan" charset="0"/>
                  <a:cs typeface="Poppins" pitchFamily="2" charset="77"/>
                </a:rPr>
                <a:t>Excellence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1DC3706-1711-7980-70A0-A791145D43F6}"/>
                </a:ext>
              </a:extLst>
            </p:cNvPr>
            <p:cNvSpPr txBox="1"/>
            <p:nvPr/>
          </p:nvSpPr>
          <p:spPr>
            <a:xfrm>
              <a:off x="10871589" y="8678064"/>
              <a:ext cx="1592077" cy="192398"/>
            </a:xfrm>
            <a:prstGeom prst="rect">
              <a:avLst/>
            </a:prstGeom>
            <a:solidFill>
              <a:srgbClr val="203864"/>
            </a:solidFill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League Spartan" charset="0"/>
                  <a:cs typeface="Poppins" pitchFamily="2" charset="77"/>
                </a:rPr>
                <a:t>Equity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5745919-2B55-9305-317E-212945F922E2}"/>
                </a:ext>
              </a:extLst>
            </p:cNvPr>
            <p:cNvSpPr txBox="1"/>
            <p:nvPr/>
          </p:nvSpPr>
          <p:spPr>
            <a:xfrm>
              <a:off x="14420860" y="8678064"/>
              <a:ext cx="2172092" cy="192398"/>
            </a:xfrm>
            <a:prstGeom prst="rect">
              <a:avLst/>
            </a:prstGeom>
            <a:solidFill>
              <a:srgbClr val="203864"/>
            </a:solidFill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League Spartan" charset="0"/>
                  <a:cs typeface="Poppins" pitchFamily="2" charset="77"/>
                </a:rPr>
                <a:t>Innovation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490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32959" y="-2519930"/>
            <a:ext cx="6381527" cy="6634510"/>
            <a:chOff x="0" y="0"/>
            <a:chExt cx="406400" cy="4225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784590" y="7423809"/>
            <a:ext cx="6381527" cy="6634510"/>
            <a:chOff x="0" y="0"/>
            <a:chExt cx="406400" cy="422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36552" y="2110022"/>
            <a:ext cx="11614896" cy="6066956"/>
            <a:chOff x="0" y="0"/>
            <a:chExt cx="1556067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56067" cy="812800"/>
            </a:xfrm>
            <a:custGeom>
              <a:avLst/>
              <a:gdLst/>
              <a:ahLst/>
              <a:cxnLst/>
              <a:rect l="l" t="t" r="r" b="b"/>
              <a:pathLst>
                <a:path w="1556067" h="812800">
                  <a:moveTo>
                    <a:pt x="0" y="0"/>
                  </a:moveTo>
                  <a:lnTo>
                    <a:pt x="1556067" y="0"/>
                  </a:lnTo>
                  <a:lnTo>
                    <a:pt x="155606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55606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348638" y="3586079"/>
            <a:ext cx="9590723" cy="3610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46"/>
              </a:lnSpc>
            </a:pPr>
            <a:r>
              <a:rPr lang="en-US" sz="15685" dirty="0">
                <a:solidFill>
                  <a:srgbClr val="06447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THANK</a:t>
            </a:r>
          </a:p>
          <a:p>
            <a:pPr marL="0" lvl="0" indent="0" algn="ctr">
              <a:lnSpc>
                <a:spcPts val="13646"/>
              </a:lnSpc>
            </a:pPr>
            <a:r>
              <a:rPr lang="en-US" sz="15685" dirty="0">
                <a:solidFill>
                  <a:srgbClr val="06447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YOU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73400" y="119203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  <p:sp>
        <p:nvSpPr>
          <p:cNvPr id="12" name="bg object 17">
            <a:extLst>
              <a:ext uri="{FF2B5EF4-FFF2-40B4-BE49-F238E27FC236}">
                <a16:creationId xmlns:a16="http://schemas.microsoft.com/office/drawing/2014/main" id="{E1DB7371-6EA1-F1A8-44DE-FCFE38D914CB}"/>
              </a:ext>
            </a:extLst>
          </p:cNvPr>
          <p:cNvSpPr/>
          <p:nvPr/>
        </p:nvSpPr>
        <p:spPr>
          <a:xfrm>
            <a:off x="16676774" y="8229600"/>
            <a:ext cx="1595438" cy="2057400"/>
          </a:xfrm>
          <a:custGeom>
            <a:avLst/>
            <a:gdLst/>
            <a:ahLst/>
            <a:cxnLst/>
            <a:rect l="l" t="t" r="r" b="b"/>
            <a:pathLst>
              <a:path w="1063625" h="1371600">
                <a:moveTo>
                  <a:pt x="687607" y="704011"/>
                </a:moveTo>
                <a:lnTo>
                  <a:pt x="498079" y="704011"/>
                </a:lnTo>
                <a:lnTo>
                  <a:pt x="0" y="1371598"/>
                </a:lnTo>
                <a:lnTo>
                  <a:pt x="7879" y="1371598"/>
                </a:lnTo>
                <a:lnTo>
                  <a:pt x="687607" y="704011"/>
                </a:lnTo>
                <a:close/>
              </a:path>
              <a:path w="1063625" h="1371600">
                <a:moveTo>
                  <a:pt x="1063483" y="0"/>
                </a:moveTo>
                <a:lnTo>
                  <a:pt x="215631" y="725678"/>
                </a:lnTo>
                <a:lnTo>
                  <a:pt x="498079" y="704011"/>
                </a:lnTo>
                <a:lnTo>
                  <a:pt x="687607" y="704011"/>
                </a:lnTo>
                <a:lnTo>
                  <a:pt x="946188" y="450049"/>
                </a:lnTo>
                <a:lnTo>
                  <a:pt x="726552" y="450049"/>
                </a:lnTo>
                <a:lnTo>
                  <a:pt x="1063483" y="0"/>
                </a:lnTo>
                <a:close/>
              </a:path>
              <a:path w="1063625" h="1371600">
                <a:moveTo>
                  <a:pt x="976615" y="420166"/>
                </a:moveTo>
                <a:lnTo>
                  <a:pt x="726552" y="450049"/>
                </a:lnTo>
                <a:lnTo>
                  <a:pt x="946188" y="450049"/>
                </a:lnTo>
                <a:lnTo>
                  <a:pt x="976615" y="420166"/>
                </a:lnTo>
                <a:close/>
              </a:path>
            </a:pathLst>
          </a:custGeom>
          <a:solidFill>
            <a:srgbClr val="FFDC63"/>
          </a:solidFill>
        </p:spPr>
        <p:txBody>
          <a:bodyPr wrap="square" lIns="0" tIns="0" rIns="0" bIns="0" rtlCol="0"/>
          <a:lstStyle/>
          <a:p>
            <a:pPr defTabSz="1371600"/>
            <a:endParaRPr sz="2700" dirty="0">
              <a:solidFill>
                <a:srgbClr val="000000"/>
              </a:solidFill>
              <a:latin typeface="Helvetica" pitchFamily="2" charset="0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25400" y="-1288957"/>
            <a:ext cx="6176559" cy="4825813"/>
            <a:chOff x="0" y="-47625"/>
            <a:chExt cx="406400" cy="4701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83768" y="2247900"/>
            <a:ext cx="8717432" cy="6339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KEDCO’s DER plan will allow the </a:t>
            </a:r>
            <a:r>
              <a:rPr kumimoji="0" lang="en-GB" sz="3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DisCo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 to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accelerate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 the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replacement of aging infrastructure 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and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increase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 its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capacity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 to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meet growing demand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 by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integrating centralized 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and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decentralized energy solutions.</a:t>
            </a:r>
          </a:p>
          <a:p>
            <a:pPr marL="0" marR="0" lvl="0" indent="0" algn="l" defTabSz="13716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KEDCO intends to leverage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partnerships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 with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Electricity Supply Companies (ESCOs) 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to resolve the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energy shortage 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and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quality issues 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faced in the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Calibri"/>
                <a:sym typeface="Calibri"/>
              </a:rPr>
              <a:t>franchise area.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2362200" y="9611985"/>
            <a:ext cx="5743236" cy="5970915"/>
            <a:chOff x="0" y="0"/>
            <a:chExt cx="406400" cy="42251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737115" y="0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65842B0-85AA-7306-C945-392682835471}"/>
              </a:ext>
            </a:extLst>
          </p:cNvPr>
          <p:cNvSpPr txBox="1">
            <a:spLocks/>
          </p:cNvSpPr>
          <p:nvPr/>
        </p:nvSpPr>
        <p:spPr>
          <a:xfrm>
            <a:off x="10455181" y="-1"/>
            <a:ext cx="7832820" cy="10287001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3869BA-D221-9F79-FF9D-BD8415816CD7}"/>
              </a:ext>
            </a:extLst>
          </p:cNvPr>
          <p:cNvSpPr txBox="1"/>
          <p:nvPr/>
        </p:nvSpPr>
        <p:spPr>
          <a:xfrm>
            <a:off x="11157372" y="2097312"/>
            <a:ext cx="6629400" cy="5546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Calibri"/>
              </a:rPr>
              <a:t>The company has undertaken full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Calibri"/>
              </a:rPr>
              <a:t>clustering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Calibri"/>
              </a:rPr>
              <a:t> and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Calibri"/>
              </a:rPr>
              <a:t>segmentation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Calibri"/>
              </a:rPr>
              <a:t>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Calibri"/>
              </a:rPr>
              <a:t>analysis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Calibri"/>
              </a:rPr>
              <a:t> of its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Calibri"/>
              </a:rPr>
              <a:t>infrastructure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Calibri"/>
              </a:rPr>
              <a:t> and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Calibri"/>
              </a:rPr>
              <a:t>customer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Calibri"/>
              </a:rPr>
              <a:t>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Calibri"/>
              </a:rPr>
              <a:t>networks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Calibri"/>
              </a:rPr>
              <a:t> to appropriately determine and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Calibri"/>
              </a:rPr>
              <a:t>allocate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Calibri"/>
              </a:rPr>
              <a:t> sites for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Calibri"/>
              </a:rPr>
              <a:t>distributed energy supply, embedded generation and interconnected Mini-grid solutions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Calibri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60969" y="1092902"/>
            <a:ext cx="1041683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12"/>
              </a:lnSpc>
              <a:spcBef>
                <a:spcPct val="0"/>
              </a:spcBef>
            </a:pPr>
            <a:r>
              <a:rPr lang="en-US" sz="3647" dirty="0">
                <a:solidFill>
                  <a:srgbClr val="00206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Kano Electricity Distribution </a:t>
            </a:r>
            <a:r>
              <a:rPr lang="en-US" sz="3647" dirty="0" err="1">
                <a:solidFill>
                  <a:srgbClr val="00206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Plc</a:t>
            </a:r>
            <a:r>
              <a:rPr lang="en-US" sz="3647" dirty="0">
                <a:solidFill>
                  <a:srgbClr val="00206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3647" dirty="0">
                <a:solidFill>
                  <a:schemeClr val="bg1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(KEDCO)</a:t>
            </a:r>
          </a:p>
        </p:txBody>
      </p:sp>
      <p:sp>
        <p:nvSpPr>
          <p:cNvPr id="17" name="bg object 17">
            <a:extLst>
              <a:ext uri="{FF2B5EF4-FFF2-40B4-BE49-F238E27FC236}">
                <a16:creationId xmlns:a16="http://schemas.microsoft.com/office/drawing/2014/main" id="{8C1ADB07-B6EB-42BA-E935-AB44C0420A2D}"/>
              </a:ext>
            </a:extLst>
          </p:cNvPr>
          <p:cNvSpPr/>
          <p:nvPr/>
        </p:nvSpPr>
        <p:spPr>
          <a:xfrm>
            <a:off x="16676774" y="8229600"/>
            <a:ext cx="1595438" cy="2057400"/>
          </a:xfrm>
          <a:custGeom>
            <a:avLst/>
            <a:gdLst/>
            <a:ahLst/>
            <a:cxnLst/>
            <a:rect l="l" t="t" r="r" b="b"/>
            <a:pathLst>
              <a:path w="1063625" h="1371600">
                <a:moveTo>
                  <a:pt x="687607" y="704011"/>
                </a:moveTo>
                <a:lnTo>
                  <a:pt x="498079" y="704011"/>
                </a:lnTo>
                <a:lnTo>
                  <a:pt x="0" y="1371598"/>
                </a:lnTo>
                <a:lnTo>
                  <a:pt x="7879" y="1371598"/>
                </a:lnTo>
                <a:lnTo>
                  <a:pt x="687607" y="704011"/>
                </a:lnTo>
                <a:close/>
              </a:path>
              <a:path w="1063625" h="1371600">
                <a:moveTo>
                  <a:pt x="1063483" y="0"/>
                </a:moveTo>
                <a:lnTo>
                  <a:pt x="215631" y="725678"/>
                </a:lnTo>
                <a:lnTo>
                  <a:pt x="498079" y="704011"/>
                </a:lnTo>
                <a:lnTo>
                  <a:pt x="687607" y="704011"/>
                </a:lnTo>
                <a:lnTo>
                  <a:pt x="946188" y="450049"/>
                </a:lnTo>
                <a:lnTo>
                  <a:pt x="726552" y="450049"/>
                </a:lnTo>
                <a:lnTo>
                  <a:pt x="1063483" y="0"/>
                </a:lnTo>
                <a:close/>
              </a:path>
              <a:path w="1063625" h="1371600">
                <a:moveTo>
                  <a:pt x="976615" y="420166"/>
                </a:moveTo>
                <a:lnTo>
                  <a:pt x="726552" y="450049"/>
                </a:lnTo>
                <a:lnTo>
                  <a:pt x="946188" y="450049"/>
                </a:lnTo>
                <a:lnTo>
                  <a:pt x="976615" y="420166"/>
                </a:lnTo>
                <a:close/>
              </a:path>
            </a:pathLst>
          </a:custGeom>
          <a:solidFill>
            <a:srgbClr val="FFDC63"/>
          </a:solidFill>
        </p:spPr>
        <p:txBody>
          <a:bodyPr wrap="square" lIns="0" tIns="0" rIns="0" bIns="0" rtlCol="0"/>
          <a:lstStyle/>
          <a:p>
            <a:pPr defTabSz="1371600"/>
            <a:endParaRPr sz="2700" dirty="0">
              <a:solidFill>
                <a:srgbClr val="000000"/>
              </a:solidFill>
              <a:latin typeface="Helvetic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81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10E0FAC0-8935-A382-00D4-18556613FFDF}"/>
              </a:ext>
            </a:extLst>
          </p:cNvPr>
          <p:cNvGrpSpPr/>
          <p:nvPr/>
        </p:nvGrpSpPr>
        <p:grpSpPr>
          <a:xfrm>
            <a:off x="-1784590" y="7423809"/>
            <a:ext cx="6381527" cy="6634510"/>
            <a:chOff x="0" y="0"/>
            <a:chExt cx="406400" cy="42251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55ADA2C-3F81-BEA7-DE83-35233E3EFE39}"/>
                </a:ext>
              </a:extLst>
            </p:cNvPr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B1A74D6F-CA25-9B75-09B3-7C50D46EAF91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2">
            <a:extLst>
              <a:ext uri="{FF2B5EF4-FFF2-40B4-BE49-F238E27FC236}">
                <a16:creationId xmlns:a16="http://schemas.microsoft.com/office/drawing/2014/main" id="{6D5847CC-E78F-BE1E-7CD2-29F7B4C2251E}"/>
              </a:ext>
            </a:extLst>
          </p:cNvPr>
          <p:cNvGrpSpPr/>
          <p:nvPr/>
        </p:nvGrpSpPr>
        <p:grpSpPr>
          <a:xfrm>
            <a:off x="13232959" y="-2519930"/>
            <a:ext cx="6381527" cy="6634510"/>
            <a:chOff x="0" y="0"/>
            <a:chExt cx="406400" cy="42251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D86BB7DB-3023-83CA-053D-B0D6C50EEC9B}"/>
                </a:ext>
              </a:extLst>
            </p:cNvPr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655CA8A4-3205-4489-FA89-33FDC3E5B327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" name="Freeform 4"/>
          <p:cNvSpPr/>
          <p:nvPr/>
        </p:nvSpPr>
        <p:spPr>
          <a:xfrm>
            <a:off x="3733800" y="2628900"/>
            <a:ext cx="11081496" cy="5410200"/>
          </a:xfrm>
          <a:custGeom>
            <a:avLst/>
            <a:gdLst/>
            <a:ahLst/>
            <a:cxnLst/>
            <a:rect l="l" t="t" r="r" b="b"/>
            <a:pathLst>
              <a:path w="11614896" h="6422442">
                <a:moveTo>
                  <a:pt x="0" y="0"/>
                </a:moveTo>
                <a:lnTo>
                  <a:pt x="11614896" y="0"/>
                </a:lnTo>
                <a:lnTo>
                  <a:pt x="11614896" y="6422442"/>
                </a:lnTo>
                <a:lnTo>
                  <a:pt x="0" y="64224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endParaRPr lang="x-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11792-B684-EA86-13EA-504591193E9D}"/>
              </a:ext>
            </a:extLst>
          </p:cNvPr>
          <p:cNvSpPr txBox="1"/>
          <p:nvPr/>
        </p:nvSpPr>
        <p:spPr>
          <a:xfrm>
            <a:off x="5562599" y="4305300"/>
            <a:ext cx="7563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2060"/>
                </a:solidFill>
                <a:latin typeface="Montserrat Classic Bold" panose="020B0604020202020204" charset="0"/>
              </a:rPr>
              <a:t>Tokarawa</a:t>
            </a:r>
            <a:r>
              <a:rPr lang="en-US" sz="7200" dirty="0">
                <a:solidFill>
                  <a:srgbClr val="002060"/>
                </a:solidFill>
                <a:latin typeface="Montserrat Classic Bold" panose="020B0604020202020204" charset="0"/>
              </a:rPr>
              <a:t> 11KV</a:t>
            </a:r>
            <a:endParaRPr lang="x-none" sz="7200" dirty="0">
              <a:solidFill>
                <a:srgbClr val="002060"/>
              </a:solidFill>
              <a:latin typeface="Montserrat Classic Bold" panose="020B06040202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21000" y="7620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  <p:sp>
        <p:nvSpPr>
          <p:cNvPr id="13" name="bg object 17">
            <a:extLst>
              <a:ext uri="{FF2B5EF4-FFF2-40B4-BE49-F238E27FC236}">
                <a16:creationId xmlns:a16="http://schemas.microsoft.com/office/drawing/2014/main" id="{A4FD33F4-E6EE-947C-2C5C-8B975EBC563F}"/>
              </a:ext>
            </a:extLst>
          </p:cNvPr>
          <p:cNvSpPr/>
          <p:nvPr/>
        </p:nvSpPr>
        <p:spPr>
          <a:xfrm>
            <a:off x="16676774" y="8229600"/>
            <a:ext cx="1595438" cy="2057400"/>
          </a:xfrm>
          <a:custGeom>
            <a:avLst/>
            <a:gdLst/>
            <a:ahLst/>
            <a:cxnLst/>
            <a:rect l="l" t="t" r="r" b="b"/>
            <a:pathLst>
              <a:path w="1063625" h="1371600">
                <a:moveTo>
                  <a:pt x="687607" y="704011"/>
                </a:moveTo>
                <a:lnTo>
                  <a:pt x="498079" y="704011"/>
                </a:lnTo>
                <a:lnTo>
                  <a:pt x="0" y="1371598"/>
                </a:lnTo>
                <a:lnTo>
                  <a:pt x="7879" y="1371598"/>
                </a:lnTo>
                <a:lnTo>
                  <a:pt x="687607" y="704011"/>
                </a:lnTo>
                <a:close/>
              </a:path>
              <a:path w="1063625" h="1371600">
                <a:moveTo>
                  <a:pt x="1063483" y="0"/>
                </a:moveTo>
                <a:lnTo>
                  <a:pt x="215631" y="725678"/>
                </a:lnTo>
                <a:lnTo>
                  <a:pt x="498079" y="704011"/>
                </a:lnTo>
                <a:lnTo>
                  <a:pt x="687607" y="704011"/>
                </a:lnTo>
                <a:lnTo>
                  <a:pt x="946188" y="450049"/>
                </a:lnTo>
                <a:lnTo>
                  <a:pt x="726552" y="450049"/>
                </a:lnTo>
                <a:lnTo>
                  <a:pt x="1063483" y="0"/>
                </a:lnTo>
                <a:close/>
              </a:path>
              <a:path w="1063625" h="1371600">
                <a:moveTo>
                  <a:pt x="976615" y="420166"/>
                </a:moveTo>
                <a:lnTo>
                  <a:pt x="726552" y="450049"/>
                </a:lnTo>
                <a:lnTo>
                  <a:pt x="946188" y="450049"/>
                </a:lnTo>
                <a:lnTo>
                  <a:pt x="976615" y="420166"/>
                </a:lnTo>
                <a:close/>
              </a:path>
            </a:pathLst>
          </a:custGeom>
          <a:solidFill>
            <a:srgbClr val="FFDC63"/>
          </a:solidFill>
        </p:spPr>
        <p:txBody>
          <a:bodyPr wrap="square" lIns="0" tIns="0" rIns="0" bIns="0" rtlCol="0"/>
          <a:lstStyle/>
          <a:p>
            <a:pPr defTabSz="1371600"/>
            <a:endParaRPr sz="2700" dirty="0">
              <a:solidFill>
                <a:srgbClr val="000000"/>
              </a:solidFill>
              <a:latin typeface="Helvetic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54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21041" y="-815257"/>
            <a:ext cx="6381527" cy="6634510"/>
            <a:chOff x="0" y="0"/>
            <a:chExt cx="406400" cy="4225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299678" y="8892729"/>
            <a:ext cx="5743236" cy="2738195"/>
            <a:chOff x="0" y="0"/>
            <a:chExt cx="406400" cy="422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71940" y="8125139"/>
            <a:ext cx="10425587" cy="33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DISTRIBUTION INVESTMENT REQUIREMENT:</a:t>
            </a:r>
            <a:r>
              <a:rPr lang="en-US" sz="2000" dirty="0">
                <a:solidFill>
                  <a:srgbClr val="3DD9E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2000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NGN284 million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658551" y="1240399"/>
            <a:ext cx="8255183" cy="8750565"/>
            <a:chOff x="0" y="-47625"/>
            <a:chExt cx="2174205" cy="24615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74204" cy="2413949"/>
            </a:xfrm>
            <a:custGeom>
              <a:avLst/>
              <a:gdLst/>
              <a:ahLst/>
              <a:cxnLst/>
              <a:rect l="l" t="t" r="r" b="b"/>
              <a:pathLst>
                <a:path w="2174204" h="2413949">
                  <a:moveTo>
                    <a:pt x="15943" y="0"/>
                  </a:moveTo>
                  <a:lnTo>
                    <a:pt x="2158261" y="0"/>
                  </a:lnTo>
                  <a:cubicBezTo>
                    <a:pt x="2162490" y="0"/>
                    <a:pt x="2166545" y="1680"/>
                    <a:pt x="2169535" y="4670"/>
                  </a:cubicBezTo>
                  <a:cubicBezTo>
                    <a:pt x="2172525" y="7660"/>
                    <a:pt x="2174204" y="11715"/>
                    <a:pt x="2174204" y="15943"/>
                  </a:cubicBezTo>
                  <a:lnTo>
                    <a:pt x="2174204" y="2398006"/>
                  </a:lnTo>
                  <a:cubicBezTo>
                    <a:pt x="2174204" y="2406811"/>
                    <a:pt x="2167067" y="2413949"/>
                    <a:pt x="2158261" y="2413949"/>
                  </a:cubicBezTo>
                  <a:lnTo>
                    <a:pt x="15943" y="2413949"/>
                  </a:lnTo>
                  <a:cubicBezTo>
                    <a:pt x="11715" y="2413949"/>
                    <a:pt x="7660" y="2412269"/>
                    <a:pt x="4670" y="2409279"/>
                  </a:cubicBezTo>
                  <a:cubicBezTo>
                    <a:pt x="1680" y="2406289"/>
                    <a:pt x="0" y="2402234"/>
                    <a:pt x="0" y="2398006"/>
                  </a:cubicBezTo>
                  <a:lnTo>
                    <a:pt x="0" y="15943"/>
                  </a:lnTo>
                  <a:cubicBezTo>
                    <a:pt x="0" y="11715"/>
                    <a:pt x="1680" y="7660"/>
                    <a:pt x="4670" y="4670"/>
                  </a:cubicBezTo>
                  <a:cubicBezTo>
                    <a:pt x="7660" y="1680"/>
                    <a:pt x="11715" y="0"/>
                    <a:pt x="1594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174205" cy="246157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n-US" sz="2400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4452997" y="8003283"/>
            <a:ext cx="1372314" cy="1277499"/>
          </a:xfrm>
          <a:custGeom>
            <a:avLst/>
            <a:gdLst/>
            <a:ahLst/>
            <a:cxnLst/>
            <a:rect l="l" t="t" r="r" b="b"/>
            <a:pathLst>
              <a:path w="1372314" h="1277499">
                <a:moveTo>
                  <a:pt x="0" y="0"/>
                </a:moveTo>
                <a:lnTo>
                  <a:pt x="1372314" y="0"/>
                </a:lnTo>
                <a:lnTo>
                  <a:pt x="1372314" y="1277499"/>
                </a:lnTo>
                <a:lnTo>
                  <a:pt x="0" y="127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460297" y="8039519"/>
            <a:ext cx="1184910" cy="1184910"/>
          </a:xfrm>
          <a:custGeom>
            <a:avLst/>
            <a:gdLst/>
            <a:ahLst/>
            <a:cxnLst/>
            <a:rect l="l" t="t" r="r" b="b"/>
            <a:pathLst>
              <a:path w="1184910" h="1184910">
                <a:moveTo>
                  <a:pt x="0" y="0"/>
                </a:moveTo>
                <a:lnTo>
                  <a:pt x="1184910" y="0"/>
                </a:lnTo>
                <a:lnTo>
                  <a:pt x="1184910" y="1184910"/>
                </a:lnTo>
                <a:lnTo>
                  <a:pt x="0" y="1184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571941" y="6813634"/>
            <a:ext cx="6038107" cy="33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LOCATION:</a:t>
            </a:r>
            <a:r>
              <a:rPr lang="en-US" sz="2000" dirty="0">
                <a:solidFill>
                  <a:srgbClr val="3DD9E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2000" dirty="0" err="1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Tokarawa</a:t>
            </a:r>
            <a:r>
              <a:rPr lang="en-US" sz="2000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 Industrial Area, Kano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97498" y="9425940"/>
            <a:ext cx="650542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000">
                <a:solidFill>
                  <a:srgbClr val="064472"/>
                </a:solidFill>
                <a:latin typeface="Montserrat"/>
                <a:ea typeface="Montserrat"/>
                <a:cs typeface="Montserrat"/>
                <a:sym typeface="Montserrat"/>
              </a:rPr>
              <a:t>RESIDENTIAL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780909" y="8614917"/>
            <a:ext cx="1987935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  <a:spcBef>
                <a:spcPct val="0"/>
              </a:spcBef>
            </a:pPr>
            <a:r>
              <a:rPr lang="en-US" sz="3999" dirty="0">
                <a:solidFill>
                  <a:srgbClr val="06447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14%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106930" y="8614975"/>
            <a:ext cx="13919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4"/>
              </a:lnSpc>
              <a:spcBef>
                <a:spcPct val="0"/>
              </a:spcBef>
            </a:pPr>
            <a:r>
              <a:rPr lang="en-US" sz="3995" dirty="0">
                <a:solidFill>
                  <a:srgbClr val="06447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86%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068578" y="9425940"/>
            <a:ext cx="376222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000" dirty="0">
                <a:solidFill>
                  <a:srgbClr val="064472"/>
                </a:solidFill>
                <a:latin typeface="Montserrat"/>
                <a:ea typeface="Montserrat"/>
                <a:cs typeface="Montserrat"/>
                <a:sym typeface="Montserrat"/>
              </a:rPr>
              <a:t>COMMERCIAL &amp; INDUSTRIAL</a:t>
            </a:r>
          </a:p>
        </p:txBody>
      </p:sp>
      <p:graphicFrame>
        <p:nvGraphicFramePr>
          <p:cNvPr id="25" name="Table 27">
            <a:extLst>
              <a:ext uri="{FF2B5EF4-FFF2-40B4-BE49-F238E27FC236}">
                <a16:creationId xmlns:a16="http://schemas.microsoft.com/office/drawing/2014/main" id="{7E5DD2DE-275E-0423-B4BC-AA53573F9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907085"/>
              </p:ext>
            </p:extLst>
          </p:nvPr>
        </p:nvGraphicFramePr>
        <p:xfrm>
          <a:off x="9983555" y="1805455"/>
          <a:ext cx="7605169" cy="53192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80018">
                  <a:extLst>
                    <a:ext uri="{9D8B030D-6E8A-4147-A177-3AD203B41FA5}">
                      <a16:colId xmlns:a16="http://schemas.microsoft.com/office/drawing/2014/main" val="3986285712"/>
                    </a:ext>
                  </a:extLst>
                </a:gridCol>
                <a:gridCol w="4476427">
                  <a:extLst>
                    <a:ext uri="{9D8B030D-6E8A-4147-A177-3AD203B41FA5}">
                      <a16:colId xmlns:a16="http://schemas.microsoft.com/office/drawing/2014/main" val="4052686176"/>
                    </a:ext>
                  </a:extLst>
                </a:gridCol>
                <a:gridCol w="2348724">
                  <a:extLst>
                    <a:ext uri="{9D8B030D-6E8A-4147-A177-3AD203B41FA5}">
                      <a16:colId xmlns:a16="http://schemas.microsoft.com/office/drawing/2014/main" val="103977881"/>
                    </a:ext>
                  </a:extLst>
                </a:gridCol>
              </a:tblGrid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S/N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538468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Average Hours of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20.28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61170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Number of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141143"/>
                  </a:ext>
                </a:extLst>
              </a:tr>
              <a:tr h="6923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Estimated Customer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70330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ATC&amp;C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241570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Metering Penetration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306881"/>
                  </a:ext>
                </a:extLst>
              </a:tr>
              <a:tr h="105765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Average Monthly Collections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NGN57.5 million</a:t>
                      </a:r>
                      <a:endParaRPr lang="en-US" sz="1800" dirty="0">
                        <a:highlight>
                          <a:srgbClr val="FFFF00"/>
                        </a:highlight>
                        <a:latin typeface="Montserrat Classic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563697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FCFD750E-E6CF-B6D2-952A-4A14FD540B2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6"/>
          <a:stretch/>
        </p:blipFill>
        <p:spPr bwMode="auto">
          <a:xfrm>
            <a:off x="586861" y="1680437"/>
            <a:ext cx="8201391" cy="4635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DC2AC9B7-558D-08BF-7B63-69462F816826}"/>
              </a:ext>
            </a:extLst>
          </p:cNvPr>
          <p:cNvSpPr txBox="1"/>
          <p:nvPr/>
        </p:nvSpPr>
        <p:spPr>
          <a:xfrm>
            <a:off x="571941" y="7449856"/>
            <a:ext cx="10425587" cy="33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ESTIMATED LOAD DEMAND:</a:t>
            </a:r>
            <a:r>
              <a:rPr lang="en-US" sz="2000" dirty="0">
                <a:solidFill>
                  <a:srgbClr val="3DD9E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2000" b="1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20MW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A8A2FE2C-9CF7-544B-C93F-088DD70551F9}"/>
              </a:ext>
            </a:extLst>
          </p:cNvPr>
          <p:cNvSpPr txBox="1"/>
          <p:nvPr/>
        </p:nvSpPr>
        <p:spPr>
          <a:xfrm>
            <a:off x="571941" y="952500"/>
            <a:ext cx="10425587" cy="392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Overview of </a:t>
            </a:r>
            <a:r>
              <a:rPr lang="en-US" sz="3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Tokarawa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Industrial Cluster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949689" y="16478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</p:spTree>
    <p:extLst>
      <p:ext uri="{BB962C8B-B14F-4D97-AF65-F5344CB8AC3E}">
        <p14:creationId xmlns:p14="http://schemas.microsoft.com/office/powerpoint/2010/main" val="426752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BA109A1A-9983-3988-2905-20C05793E035}"/>
              </a:ext>
            </a:extLst>
          </p:cNvPr>
          <p:cNvSpPr/>
          <p:nvPr/>
        </p:nvSpPr>
        <p:spPr>
          <a:xfrm>
            <a:off x="762000" y="7588697"/>
            <a:ext cx="4593404" cy="1060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6" name="Picture 14" descr="Route gps distance icon. Route location ...">
            <a:extLst>
              <a:ext uri="{FF2B5EF4-FFF2-40B4-BE49-F238E27FC236}">
                <a16:creationId xmlns:a16="http://schemas.microsoft.com/office/drawing/2014/main" id="{0A833E3A-046C-333C-FB3A-C68240ACD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350" y="5606552"/>
            <a:ext cx="842962" cy="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D618AF2-90D9-8E8D-CC2C-8268D146CCAA}"/>
              </a:ext>
            </a:extLst>
          </p:cNvPr>
          <p:cNvSpPr/>
          <p:nvPr/>
        </p:nvSpPr>
        <p:spPr>
          <a:xfrm>
            <a:off x="762000" y="4102787"/>
            <a:ext cx="4593404" cy="926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7B7DC3-0A78-C53B-A087-8AF011E5922F}"/>
              </a:ext>
            </a:extLst>
          </p:cNvPr>
          <p:cNvSpPr/>
          <p:nvPr/>
        </p:nvSpPr>
        <p:spPr>
          <a:xfrm>
            <a:off x="762000" y="5779178"/>
            <a:ext cx="4593404" cy="1060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84A289-4984-823F-3E7A-95E27236D68F}"/>
              </a:ext>
            </a:extLst>
          </p:cNvPr>
          <p:cNvSpPr/>
          <p:nvPr/>
        </p:nvSpPr>
        <p:spPr>
          <a:xfrm>
            <a:off x="762000" y="2426396"/>
            <a:ext cx="4593404" cy="926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Electricity Grid Icon Images – Browse 28,002 Stock Photos ...">
            <a:extLst>
              <a:ext uri="{FF2B5EF4-FFF2-40B4-BE49-F238E27FC236}">
                <a16:creationId xmlns:a16="http://schemas.microsoft.com/office/drawing/2014/main" id="{7BAB7F4C-83A3-A587-633A-9504D3A7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76" y="2547459"/>
            <a:ext cx="1068610" cy="6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/>
          <p:cNvGrpSpPr/>
          <p:nvPr/>
        </p:nvGrpSpPr>
        <p:grpSpPr>
          <a:xfrm>
            <a:off x="-914400" y="9228188"/>
            <a:ext cx="3962400" cy="1935112"/>
            <a:chOff x="0" y="0"/>
            <a:chExt cx="406400" cy="422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14101" y="862964"/>
            <a:ext cx="13030499" cy="47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0"/>
              </a:lnSpc>
              <a:spcBef>
                <a:spcPct val="0"/>
              </a:spcBef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Infrastructure </a:t>
            </a: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FC9C61E6-98F4-0DFE-5FA2-2BD58CBA00F5}"/>
              </a:ext>
            </a:extLst>
          </p:cNvPr>
          <p:cNvGrpSpPr/>
          <p:nvPr/>
        </p:nvGrpSpPr>
        <p:grpSpPr>
          <a:xfrm>
            <a:off x="14630400" y="-604396"/>
            <a:ext cx="4764568" cy="2668147"/>
            <a:chOff x="0" y="0"/>
            <a:chExt cx="406400" cy="42251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00A28AA-CA13-0147-46C4-07CE21826ED7}"/>
                </a:ext>
              </a:extLst>
            </p:cNvPr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7120296D-AC77-18BE-C738-086EFA3A78DE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3076" name="Picture 4" descr="Road Route icon PNG and SVG Vector Free Download">
            <a:extLst>
              <a:ext uri="{FF2B5EF4-FFF2-40B4-BE49-F238E27FC236}">
                <a16:creationId xmlns:a16="http://schemas.microsoft.com/office/drawing/2014/main" id="{7CED2792-ACFF-3148-19F0-E288DC737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0" y="4212933"/>
            <a:ext cx="1018790" cy="77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8D33DB9-741B-E08D-A185-63805A75AE73}"/>
              </a:ext>
            </a:extLst>
          </p:cNvPr>
          <p:cNvSpPr txBox="1"/>
          <p:nvPr/>
        </p:nvSpPr>
        <p:spPr>
          <a:xfrm>
            <a:off x="1905000" y="4171019"/>
            <a:ext cx="3499073" cy="98488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Montserrat Bold" panose="020B0604020202020204" charset="0"/>
              </a:rPr>
              <a:t>GOOD</a:t>
            </a:r>
          </a:p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Montserrat Classic" panose="020B0604020202020204" charset="0"/>
              </a:rPr>
              <a:t>ROAD ACCESSIBILITY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  <p:pic>
        <p:nvPicPr>
          <p:cNvPr id="3078" name="Picture 6" descr="Security Vector SVG Icon (15) - SVG Repo">
            <a:extLst>
              <a:ext uri="{FF2B5EF4-FFF2-40B4-BE49-F238E27FC236}">
                <a16:creationId xmlns:a16="http://schemas.microsoft.com/office/drawing/2014/main" id="{B8BB984B-7B2F-CD03-93D5-9076304FD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72" y="5829300"/>
            <a:ext cx="1078114" cy="95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DB7A3C-6C7F-DE18-D5C0-0AC69B35C9DC}"/>
              </a:ext>
            </a:extLst>
          </p:cNvPr>
          <p:cNvSpPr txBox="1"/>
          <p:nvPr/>
        </p:nvSpPr>
        <p:spPr>
          <a:xfrm>
            <a:off x="1828800" y="5915642"/>
            <a:ext cx="3570217" cy="98488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92D050"/>
                </a:solidFill>
                <a:latin typeface="Montserrat Bold" panose="020B0604020202020204" charset="0"/>
              </a:rPr>
              <a:t>GOOD</a:t>
            </a:r>
          </a:p>
          <a:p>
            <a:pPr algn="ctr"/>
            <a:r>
              <a:rPr lang="en-GB" dirty="0">
                <a:latin typeface="Montserrat Classic" panose="020B0604020202020204" charset="0"/>
              </a:rPr>
              <a:t>SECURITY STATUS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  <p:pic>
        <p:nvPicPr>
          <p:cNvPr id="3082" name="Picture 10" descr="Business plan - Free business icons">
            <a:extLst>
              <a:ext uri="{FF2B5EF4-FFF2-40B4-BE49-F238E27FC236}">
                <a16:creationId xmlns:a16="http://schemas.microsoft.com/office/drawing/2014/main" id="{6CA9FD67-2E54-5411-B6F0-4F2C0B261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60265"/>
            <a:ext cx="1243842" cy="9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F9F945C-C94E-83A3-E221-3FEA90DA6028}"/>
              </a:ext>
            </a:extLst>
          </p:cNvPr>
          <p:cNvSpPr txBox="1"/>
          <p:nvPr/>
        </p:nvSpPr>
        <p:spPr>
          <a:xfrm>
            <a:off x="1988406" y="7587025"/>
            <a:ext cx="3332260" cy="1024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Montserrat Bold" panose="020B0604020202020204" charset="0"/>
              </a:rPr>
              <a:t>NO</a:t>
            </a:r>
          </a:p>
          <a:p>
            <a:pPr algn="ctr"/>
            <a:r>
              <a:rPr lang="en-GB" dirty="0">
                <a:latin typeface="Montserrat Classic" panose="020B0604020202020204" charset="0"/>
              </a:rPr>
              <a:t>PIP FOCUSED AREA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17B5C0ED-2105-E62A-2576-298A4375B6CA}"/>
              </a:ext>
            </a:extLst>
          </p:cNvPr>
          <p:cNvSpPr txBox="1"/>
          <p:nvPr/>
        </p:nvSpPr>
        <p:spPr>
          <a:xfrm>
            <a:off x="6019800" y="2432779"/>
            <a:ext cx="843910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4"/>
              </a:lnSpc>
              <a:spcBef>
                <a:spcPct val="0"/>
              </a:spcBef>
            </a:pPr>
            <a:r>
              <a:rPr lang="en-US" sz="2795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Top 3 Economic Activities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7A84C608-C982-4499-7E6E-0567F1A5F8FD}"/>
              </a:ext>
            </a:extLst>
          </p:cNvPr>
          <p:cNvSpPr txBox="1"/>
          <p:nvPr/>
        </p:nvSpPr>
        <p:spPr>
          <a:xfrm>
            <a:off x="6019800" y="2966085"/>
            <a:ext cx="6505422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1. Manufacturing </a:t>
            </a:r>
          </a:p>
          <a:p>
            <a:pPr>
              <a:lnSpc>
                <a:spcPts val="3899"/>
              </a:lnSpc>
            </a:pP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2. Processing</a:t>
            </a:r>
          </a:p>
          <a:p>
            <a:pPr lvl="0">
              <a:lnSpc>
                <a:spcPts val="3899"/>
              </a:lnSpc>
            </a:pP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3. Packaging &amp; Marketing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7B6D3-D5BF-C434-A788-C5C59ED9CA88}"/>
              </a:ext>
            </a:extLst>
          </p:cNvPr>
          <p:cNvSpPr txBox="1"/>
          <p:nvPr/>
        </p:nvSpPr>
        <p:spPr>
          <a:xfrm>
            <a:off x="6058759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Feeder Route Length</a:t>
            </a:r>
          </a:p>
          <a:p>
            <a:endParaRPr lang="en-GB" dirty="0">
              <a:latin typeface="Montserrat Classic" panose="020B0604020202020204" charset="0"/>
            </a:endParaRPr>
          </a:p>
          <a:p>
            <a:r>
              <a:rPr lang="en-GB" b="1" dirty="0">
                <a:latin typeface="Montserrat Classic" panose="020B0604020202020204" charset="0"/>
              </a:rPr>
              <a:t>22km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DA15E9-B809-500D-9DB3-A57CCE1F0670}"/>
              </a:ext>
            </a:extLst>
          </p:cNvPr>
          <p:cNvSpPr txBox="1"/>
          <p:nvPr/>
        </p:nvSpPr>
        <p:spPr>
          <a:xfrm>
            <a:off x="8811414" y="5143500"/>
            <a:ext cx="2209800" cy="923330"/>
          </a:xfrm>
          <a:prstGeom prst="rect">
            <a:avLst/>
          </a:prstGeom>
          <a:noFill/>
          <a:ln>
            <a:solidFill>
              <a:srgbClr val="3DD9E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Voltage Level</a:t>
            </a:r>
          </a:p>
          <a:p>
            <a:endParaRPr lang="en-GB" dirty="0">
              <a:latin typeface="Montserrat Classic" panose="020B0604020202020204" charset="0"/>
            </a:endParaRPr>
          </a:p>
          <a:p>
            <a:r>
              <a:rPr lang="en-GB" b="1" dirty="0">
                <a:latin typeface="Montserrat Classic" panose="020B0604020202020204" charset="0"/>
              </a:rPr>
              <a:t>11KV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13B68E-9A6B-9F55-14C4-0B4168EB6F54}"/>
              </a:ext>
            </a:extLst>
          </p:cNvPr>
          <p:cNvSpPr txBox="1"/>
          <p:nvPr/>
        </p:nvSpPr>
        <p:spPr>
          <a:xfrm>
            <a:off x="11564069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Daily Load Profile</a:t>
            </a:r>
          </a:p>
          <a:p>
            <a:endParaRPr lang="en-GB" dirty="0">
              <a:latin typeface="Montserrat Classic" panose="020B0604020202020204" charset="0"/>
            </a:endParaRPr>
          </a:p>
          <a:p>
            <a:endParaRPr lang="en-GB" dirty="0">
              <a:latin typeface="Montserrat Classic" panose="020B0604020202020204" charset="0"/>
            </a:endParaRPr>
          </a:p>
          <a:p>
            <a:r>
              <a:rPr lang="en-GB" b="1" dirty="0">
                <a:latin typeface="Montserrat Classic" panose="020B0604020202020204" charset="0"/>
              </a:rPr>
              <a:t>4.1 MWh</a:t>
            </a: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E6362CDC-D3D3-5286-6FEB-8A9CE978BE78}"/>
              </a:ext>
            </a:extLst>
          </p:cNvPr>
          <p:cNvSpPr txBox="1"/>
          <p:nvPr/>
        </p:nvSpPr>
        <p:spPr>
          <a:xfrm>
            <a:off x="6019800" y="6992645"/>
            <a:ext cx="5250546" cy="3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30"/>
              </a:lnSpc>
              <a:spcBef>
                <a:spcPct val="0"/>
              </a:spcBef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Network Limitations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6A5614-9554-F325-8CFA-AA7848190616}"/>
              </a:ext>
            </a:extLst>
          </p:cNvPr>
          <p:cNvSpPr txBox="1"/>
          <p:nvPr/>
        </p:nvSpPr>
        <p:spPr>
          <a:xfrm>
            <a:off x="5929354" y="7397565"/>
            <a:ext cx="5340991" cy="716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ts val="2530"/>
              </a:lnSpc>
              <a:spcBef>
                <a:spcPct val="0"/>
              </a:spcBef>
            </a:pPr>
            <a:r>
              <a:rPr lang="en-US" sz="2000" dirty="0">
                <a:latin typeface="Montserrat" panose="00000500000000000000" pitchFamily="2" charset="0"/>
                <a:ea typeface="Montserrat Ultra-Bold"/>
                <a:cs typeface="Montserrat Ultra-Bold"/>
                <a:sym typeface="Montserrat Ultra-Bold"/>
              </a:rPr>
              <a:t>There are no transmission bottlenecks on the feeder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5975D0-836F-6929-5025-4E81716EF716}"/>
              </a:ext>
            </a:extLst>
          </p:cNvPr>
          <p:cNvCxnSpPr>
            <a:cxnSpLocks/>
          </p:cNvCxnSpPr>
          <p:nvPr/>
        </p:nvCxnSpPr>
        <p:spPr>
          <a:xfrm>
            <a:off x="967861" y="1427446"/>
            <a:ext cx="20039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8768B0-DA30-A0DA-7D0B-07722A2B389B}"/>
              </a:ext>
            </a:extLst>
          </p:cNvPr>
          <p:cNvSpPr txBox="1"/>
          <p:nvPr/>
        </p:nvSpPr>
        <p:spPr>
          <a:xfrm>
            <a:off x="14316725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Approx. Installed Transformer  Capacity </a:t>
            </a:r>
          </a:p>
          <a:p>
            <a:r>
              <a:rPr lang="en-GB" b="1" dirty="0">
                <a:latin typeface="Montserrat Classic" panose="020B0604020202020204" charset="0"/>
              </a:rPr>
              <a:t>30,000KVA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9EFB4530-E557-2185-0BD5-4DF8443F9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738875"/>
              </p:ext>
            </p:extLst>
          </p:nvPr>
        </p:nvGraphicFramePr>
        <p:xfrm>
          <a:off x="12192000" y="6893530"/>
          <a:ext cx="5551053" cy="1219200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4267518">
                  <a:extLst>
                    <a:ext uri="{9D8B030D-6E8A-4147-A177-3AD203B41FA5}">
                      <a16:colId xmlns:a16="http://schemas.microsoft.com/office/drawing/2014/main" val="1988881099"/>
                    </a:ext>
                  </a:extLst>
                </a:gridCol>
                <a:gridCol w="1283535">
                  <a:extLst>
                    <a:ext uri="{9D8B030D-6E8A-4147-A177-3AD203B41FA5}">
                      <a16:colId xmlns:a16="http://schemas.microsoft.com/office/drawing/2014/main" val="639486561"/>
                    </a:ext>
                  </a:extLst>
                </a:gridCol>
              </a:tblGrid>
              <a:tr h="282209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Montserrat Bold" panose="020B0604020202020204" charset="0"/>
                        </a:rPr>
                        <a:t>Business Model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Montserrat Classic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1789780"/>
                  </a:ext>
                </a:extLst>
              </a:tr>
              <a:tr h="25730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Montserrat" panose="00000500000000000000" pitchFamily="2" charset="0"/>
                        </a:rPr>
                        <a:t>Embedded Generation/ IPP Solar – Hybrid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361322"/>
                  </a:ext>
                </a:extLst>
              </a:tr>
            </a:tbl>
          </a:graphicData>
        </a:graphic>
      </p:graphicFrame>
      <p:pic>
        <p:nvPicPr>
          <p:cNvPr id="3088" name="Picture 16" descr="Image result for voltage level icon">
            <a:extLst>
              <a:ext uri="{FF2B5EF4-FFF2-40B4-BE49-F238E27FC236}">
                <a16:creationId xmlns:a16="http://schemas.microsoft.com/office/drawing/2014/main" id="{214F9489-C1F1-4CA5-3C2C-F87F2F83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5961050"/>
            <a:ext cx="526146" cy="3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Energy Consumption Icons - Free SVG &amp; PNG Energy Consumption ...">
            <a:extLst>
              <a:ext uri="{FF2B5EF4-FFF2-40B4-BE49-F238E27FC236}">
                <a16:creationId xmlns:a16="http://schemas.microsoft.com/office/drawing/2014/main" id="{9FEE3360-F2CA-95D6-BB55-48BE6585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235" y="5961049"/>
            <a:ext cx="371454" cy="3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11,896 Transformer Icon Images, Stock Photos, 3D objects ...">
            <a:extLst>
              <a:ext uri="{FF2B5EF4-FFF2-40B4-BE49-F238E27FC236}">
                <a16:creationId xmlns:a16="http://schemas.microsoft.com/office/drawing/2014/main" id="{1261DDD8-A424-814A-F2F0-2D48FE191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587" y="5817845"/>
            <a:ext cx="504825" cy="4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Green checkmark icon - Free green check mark icons">
            <a:extLst>
              <a:ext uri="{FF2B5EF4-FFF2-40B4-BE49-F238E27FC236}">
                <a16:creationId xmlns:a16="http://schemas.microsoft.com/office/drawing/2014/main" id="{373234CC-1EFD-E512-FD78-7B0CB88D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274" y="7296633"/>
            <a:ext cx="321488" cy="27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B6EFE-7FD5-927C-3A3E-F6C8F702B02D}"/>
              </a:ext>
            </a:extLst>
          </p:cNvPr>
          <p:cNvSpPr txBox="1"/>
          <p:nvPr/>
        </p:nvSpPr>
        <p:spPr>
          <a:xfrm>
            <a:off x="1987270" y="2426397"/>
            <a:ext cx="3333396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Montserrat Bold" panose="020B0604020202020204" charset="0"/>
              </a:rPr>
              <a:t>GOOD</a:t>
            </a:r>
          </a:p>
          <a:p>
            <a:pPr algn="ctr"/>
            <a:r>
              <a:rPr lang="en-GB" dirty="0">
                <a:latin typeface="Montserrat Classic" panose="020B0604020202020204" charset="0"/>
              </a:rPr>
              <a:t>STATE OF NETWORK</a:t>
            </a:r>
          </a:p>
          <a:p>
            <a:pPr algn="ctr"/>
            <a:endParaRPr lang="en-GB" sz="1200" dirty="0">
              <a:latin typeface="Montserrat Classic" panose="020B060402020202020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341909" y="121270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  <p:sp>
        <p:nvSpPr>
          <p:cNvPr id="2" name="bg object 17">
            <a:extLst>
              <a:ext uri="{FF2B5EF4-FFF2-40B4-BE49-F238E27FC236}">
                <a16:creationId xmlns:a16="http://schemas.microsoft.com/office/drawing/2014/main" id="{DAFD50B8-EF1B-3EDE-F0E8-926D41702CE8}"/>
              </a:ext>
            </a:extLst>
          </p:cNvPr>
          <p:cNvSpPr/>
          <p:nvPr/>
        </p:nvSpPr>
        <p:spPr>
          <a:xfrm>
            <a:off x="16676774" y="8229600"/>
            <a:ext cx="1595438" cy="2057400"/>
          </a:xfrm>
          <a:custGeom>
            <a:avLst/>
            <a:gdLst/>
            <a:ahLst/>
            <a:cxnLst/>
            <a:rect l="l" t="t" r="r" b="b"/>
            <a:pathLst>
              <a:path w="1063625" h="1371600">
                <a:moveTo>
                  <a:pt x="687607" y="704011"/>
                </a:moveTo>
                <a:lnTo>
                  <a:pt x="498079" y="704011"/>
                </a:lnTo>
                <a:lnTo>
                  <a:pt x="0" y="1371598"/>
                </a:lnTo>
                <a:lnTo>
                  <a:pt x="7879" y="1371598"/>
                </a:lnTo>
                <a:lnTo>
                  <a:pt x="687607" y="704011"/>
                </a:lnTo>
                <a:close/>
              </a:path>
              <a:path w="1063625" h="1371600">
                <a:moveTo>
                  <a:pt x="1063483" y="0"/>
                </a:moveTo>
                <a:lnTo>
                  <a:pt x="215631" y="725678"/>
                </a:lnTo>
                <a:lnTo>
                  <a:pt x="498079" y="704011"/>
                </a:lnTo>
                <a:lnTo>
                  <a:pt x="687607" y="704011"/>
                </a:lnTo>
                <a:lnTo>
                  <a:pt x="946188" y="450049"/>
                </a:lnTo>
                <a:lnTo>
                  <a:pt x="726552" y="450049"/>
                </a:lnTo>
                <a:lnTo>
                  <a:pt x="1063483" y="0"/>
                </a:lnTo>
                <a:close/>
              </a:path>
              <a:path w="1063625" h="1371600">
                <a:moveTo>
                  <a:pt x="976615" y="420166"/>
                </a:moveTo>
                <a:lnTo>
                  <a:pt x="726552" y="450049"/>
                </a:lnTo>
                <a:lnTo>
                  <a:pt x="946188" y="450049"/>
                </a:lnTo>
                <a:lnTo>
                  <a:pt x="976615" y="420166"/>
                </a:lnTo>
                <a:close/>
              </a:path>
            </a:pathLst>
          </a:custGeom>
          <a:solidFill>
            <a:srgbClr val="FFDC63"/>
          </a:solidFill>
        </p:spPr>
        <p:txBody>
          <a:bodyPr wrap="square" lIns="0" tIns="0" rIns="0" bIns="0" rtlCol="0"/>
          <a:lstStyle/>
          <a:p>
            <a:pPr defTabSz="1371600"/>
            <a:endParaRPr sz="2700" dirty="0">
              <a:solidFill>
                <a:srgbClr val="000000"/>
              </a:solidFill>
              <a:latin typeface="Helvetica" pitchFamily="2" charset="0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2F7824DC-634D-4F19-BF3A-3399AFB532BC}"/>
              </a:ext>
            </a:extLst>
          </p:cNvPr>
          <p:cNvGrpSpPr/>
          <p:nvPr/>
        </p:nvGrpSpPr>
        <p:grpSpPr>
          <a:xfrm>
            <a:off x="-1784590" y="7423809"/>
            <a:ext cx="6381527" cy="6634510"/>
            <a:chOff x="0" y="0"/>
            <a:chExt cx="406400" cy="42251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CD3471F-61B4-F1E4-1C44-055EA15839A3}"/>
                </a:ext>
              </a:extLst>
            </p:cNvPr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EB6E8E7B-5146-2382-346C-8C3B323A0F50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2">
            <a:extLst>
              <a:ext uri="{FF2B5EF4-FFF2-40B4-BE49-F238E27FC236}">
                <a16:creationId xmlns:a16="http://schemas.microsoft.com/office/drawing/2014/main" id="{C813C2F2-446D-B3E9-ECBA-EB500F6CDDE9}"/>
              </a:ext>
            </a:extLst>
          </p:cNvPr>
          <p:cNvGrpSpPr/>
          <p:nvPr/>
        </p:nvGrpSpPr>
        <p:grpSpPr>
          <a:xfrm>
            <a:off x="13232959" y="-2519930"/>
            <a:ext cx="6381527" cy="6634510"/>
            <a:chOff x="0" y="0"/>
            <a:chExt cx="406400" cy="42251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DF87210-DCD6-8FBA-2758-87C4EFF5047C}"/>
                </a:ext>
              </a:extLst>
            </p:cNvPr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99759E59-DAFE-0712-A9FB-BAB29B176784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" name="Freeform 4"/>
          <p:cNvSpPr/>
          <p:nvPr/>
        </p:nvSpPr>
        <p:spPr>
          <a:xfrm>
            <a:off x="3733800" y="2628900"/>
            <a:ext cx="11081496" cy="5410200"/>
          </a:xfrm>
          <a:custGeom>
            <a:avLst/>
            <a:gdLst/>
            <a:ahLst/>
            <a:cxnLst/>
            <a:rect l="l" t="t" r="r" b="b"/>
            <a:pathLst>
              <a:path w="11614896" h="6422442">
                <a:moveTo>
                  <a:pt x="0" y="0"/>
                </a:moveTo>
                <a:lnTo>
                  <a:pt x="11614896" y="0"/>
                </a:lnTo>
                <a:lnTo>
                  <a:pt x="11614896" y="6422442"/>
                </a:lnTo>
                <a:lnTo>
                  <a:pt x="0" y="64224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endParaRPr lang="x-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11792-B684-EA86-13EA-504591193E9D}"/>
              </a:ext>
            </a:extLst>
          </p:cNvPr>
          <p:cNvSpPr txBox="1"/>
          <p:nvPr/>
        </p:nvSpPr>
        <p:spPr>
          <a:xfrm>
            <a:off x="5562600" y="43053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2060"/>
                </a:solidFill>
                <a:latin typeface="Montserrat Classic Bold" panose="020B0604020202020204" charset="0"/>
              </a:rPr>
              <a:t>BAGAUDA 33KV</a:t>
            </a:r>
            <a:endParaRPr lang="x-none" sz="7200" dirty="0">
              <a:solidFill>
                <a:srgbClr val="002060"/>
              </a:solidFill>
              <a:latin typeface="Montserrat Classic Bold" panose="020B06040202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11801" y="119203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  <p:sp>
        <p:nvSpPr>
          <p:cNvPr id="13" name="bg object 17">
            <a:extLst>
              <a:ext uri="{FF2B5EF4-FFF2-40B4-BE49-F238E27FC236}">
                <a16:creationId xmlns:a16="http://schemas.microsoft.com/office/drawing/2014/main" id="{15309CE0-7E25-608E-C3EF-C84658B4C854}"/>
              </a:ext>
            </a:extLst>
          </p:cNvPr>
          <p:cNvSpPr/>
          <p:nvPr/>
        </p:nvSpPr>
        <p:spPr>
          <a:xfrm>
            <a:off x="16676774" y="8229600"/>
            <a:ext cx="1595438" cy="2057400"/>
          </a:xfrm>
          <a:custGeom>
            <a:avLst/>
            <a:gdLst/>
            <a:ahLst/>
            <a:cxnLst/>
            <a:rect l="l" t="t" r="r" b="b"/>
            <a:pathLst>
              <a:path w="1063625" h="1371600">
                <a:moveTo>
                  <a:pt x="687607" y="704011"/>
                </a:moveTo>
                <a:lnTo>
                  <a:pt x="498079" y="704011"/>
                </a:lnTo>
                <a:lnTo>
                  <a:pt x="0" y="1371598"/>
                </a:lnTo>
                <a:lnTo>
                  <a:pt x="7879" y="1371598"/>
                </a:lnTo>
                <a:lnTo>
                  <a:pt x="687607" y="704011"/>
                </a:lnTo>
                <a:close/>
              </a:path>
              <a:path w="1063625" h="1371600">
                <a:moveTo>
                  <a:pt x="1063483" y="0"/>
                </a:moveTo>
                <a:lnTo>
                  <a:pt x="215631" y="725678"/>
                </a:lnTo>
                <a:lnTo>
                  <a:pt x="498079" y="704011"/>
                </a:lnTo>
                <a:lnTo>
                  <a:pt x="687607" y="704011"/>
                </a:lnTo>
                <a:lnTo>
                  <a:pt x="946188" y="450049"/>
                </a:lnTo>
                <a:lnTo>
                  <a:pt x="726552" y="450049"/>
                </a:lnTo>
                <a:lnTo>
                  <a:pt x="1063483" y="0"/>
                </a:lnTo>
                <a:close/>
              </a:path>
              <a:path w="1063625" h="1371600">
                <a:moveTo>
                  <a:pt x="976615" y="420166"/>
                </a:moveTo>
                <a:lnTo>
                  <a:pt x="726552" y="450049"/>
                </a:lnTo>
                <a:lnTo>
                  <a:pt x="946188" y="450049"/>
                </a:lnTo>
                <a:lnTo>
                  <a:pt x="976615" y="420166"/>
                </a:lnTo>
                <a:close/>
              </a:path>
            </a:pathLst>
          </a:custGeom>
          <a:solidFill>
            <a:srgbClr val="FFDC63"/>
          </a:solidFill>
        </p:spPr>
        <p:txBody>
          <a:bodyPr wrap="square" lIns="0" tIns="0" rIns="0" bIns="0" rtlCol="0"/>
          <a:lstStyle/>
          <a:p>
            <a:pPr defTabSz="1371600"/>
            <a:endParaRPr sz="2700" dirty="0">
              <a:solidFill>
                <a:srgbClr val="000000"/>
              </a:solidFill>
              <a:latin typeface="Helvetic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5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21041" y="-815257"/>
            <a:ext cx="6381527" cy="6634510"/>
            <a:chOff x="0" y="0"/>
            <a:chExt cx="406400" cy="4225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299678" y="8892729"/>
            <a:ext cx="5743236" cy="2738195"/>
            <a:chOff x="0" y="0"/>
            <a:chExt cx="406400" cy="422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71940" y="8125139"/>
            <a:ext cx="10425587" cy="33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DISTRIBUTION INVESTMENT REQUIREMENT:</a:t>
            </a:r>
            <a:r>
              <a:rPr lang="en-US" sz="2000" dirty="0">
                <a:solidFill>
                  <a:srgbClr val="3DD9E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2000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NGN260 million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658551" y="1240399"/>
            <a:ext cx="8255183" cy="8750565"/>
            <a:chOff x="0" y="-47625"/>
            <a:chExt cx="2174205" cy="24615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74204" cy="2413949"/>
            </a:xfrm>
            <a:custGeom>
              <a:avLst/>
              <a:gdLst/>
              <a:ahLst/>
              <a:cxnLst/>
              <a:rect l="l" t="t" r="r" b="b"/>
              <a:pathLst>
                <a:path w="2174204" h="2413949">
                  <a:moveTo>
                    <a:pt x="15943" y="0"/>
                  </a:moveTo>
                  <a:lnTo>
                    <a:pt x="2158261" y="0"/>
                  </a:lnTo>
                  <a:cubicBezTo>
                    <a:pt x="2162490" y="0"/>
                    <a:pt x="2166545" y="1680"/>
                    <a:pt x="2169535" y="4670"/>
                  </a:cubicBezTo>
                  <a:cubicBezTo>
                    <a:pt x="2172525" y="7660"/>
                    <a:pt x="2174204" y="11715"/>
                    <a:pt x="2174204" y="15943"/>
                  </a:cubicBezTo>
                  <a:lnTo>
                    <a:pt x="2174204" y="2398006"/>
                  </a:lnTo>
                  <a:cubicBezTo>
                    <a:pt x="2174204" y="2406811"/>
                    <a:pt x="2167067" y="2413949"/>
                    <a:pt x="2158261" y="2413949"/>
                  </a:cubicBezTo>
                  <a:lnTo>
                    <a:pt x="15943" y="2413949"/>
                  </a:lnTo>
                  <a:cubicBezTo>
                    <a:pt x="11715" y="2413949"/>
                    <a:pt x="7660" y="2412269"/>
                    <a:pt x="4670" y="2409279"/>
                  </a:cubicBezTo>
                  <a:cubicBezTo>
                    <a:pt x="1680" y="2406289"/>
                    <a:pt x="0" y="2402234"/>
                    <a:pt x="0" y="2398006"/>
                  </a:cubicBezTo>
                  <a:lnTo>
                    <a:pt x="0" y="15943"/>
                  </a:lnTo>
                  <a:cubicBezTo>
                    <a:pt x="0" y="11715"/>
                    <a:pt x="1680" y="7660"/>
                    <a:pt x="4670" y="4670"/>
                  </a:cubicBezTo>
                  <a:cubicBezTo>
                    <a:pt x="7660" y="1680"/>
                    <a:pt x="11715" y="0"/>
                    <a:pt x="1594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174205" cy="246157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n-US" sz="2400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4452997" y="8003283"/>
            <a:ext cx="1372314" cy="1277499"/>
          </a:xfrm>
          <a:custGeom>
            <a:avLst/>
            <a:gdLst/>
            <a:ahLst/>
            <a:cxnLst/>
            <a:rect l="l" t="t" r="r" b="b"/>
            <a:pathLst>
              <a:path w="1372314" h="1277499">
                <a:moveTo>
                  <a:pt x="0" y="0"/>
                </a:moveTo>
                <a:lnTo>
                  <a:pt x="1372314" y="0"/>
                </a:lnTo>
                <a:lnTo>
                  <a:pt x="1372314" y="1277499"/>
                </a:lnTo>
                <a:lnTo>
                  <a:pt x="0" y="127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460297" y="8039519"/>
            <a:ext cx="1184910" cy="1184910"/>
          </a:xfrm>
          <a:custGeom>
            <a:avLst/>
            <a:gdLst/>
            <a:ahLst/>
            <a:cxnLst/>
            <a:rect l="l" t="t" r="r" b="b"/>
            <a:pathLst>
              <a:path w="1184910" h="1184910">
                <a:moveTo>
                  <a:pt x="0" y="0"/>
                </a:moveTo>
                <a:lnTo>
                  <a:pt x="1184910" y="0"/>
                </a:lnTo>
                <a:lnTo>
                  <a:pt x="1184910" y="1184910"/>
                </a:lnTo>
                <a:lnTo>
                  <a:pt x="0" y="1184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571941" y="6813634"/>
            <a:ext cx="6038107" cy="33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LOCATION:</a:t>
            </a:r>
            <a:r>
              <a:rPr lang="en-US" sz="2000" dirty="0">
                <a:solidFill>
                  <a:srgbClr val="3DD9E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2000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Kura &amp; </a:t>
            </a:r>
            <a:r>
              <a:rPr lang="en-US" sz="2000" dirty="0" err="1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Karfi</a:t>
            </a:r>
            <a:r>
              <a:rPr lang="en-US" sz="2000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 Rice Millers, Kano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97498" y="9425940"/>
            <a:ext cx="650542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000" dirty="0">
                <a:solidFill>
                  <a:srgbClr val="064472"/>
                </a:solidFill>
                <a:latin typeface="Montserrat"/>
                <a:ea typeface="Montserrat"/>
                <a:cs typeface="Montserrat"/>
                <a:sym typeface="Montserrat"/>
              </a:rPr>
              <a:t>RESIDENTIAL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780909" y="8614917"/>
            <a:ext cx="1987935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  <a:spcBef>
                <a:spcPct val="0"/>
              </a:spcBef>
            </a:pPr>
            <a:r>
              <a:rPr lang="en-US" sz="3999" dirty="0">
                <a:solidFill>
                  <a:srgbClr val="06447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5%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106930" y="8614975"/>
            <a:ext cx="13919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4"/>
              </a:lnSpc>
              <a:spcBef>
                <a:spcPct val="0"/>
              </a:spcBef>
            </a:pPr>
            <a:r>
              <a:rPr lang="en-US" sz="3995" dirty="0">
                <a:solidFill>
                  <a:srgbClr val="06447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95%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068578" y="9425940"/>
            <a:ext cx="376222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000" dirty="0">
                <a:solidFill>
                  <a:srgbClr val="064472"/>
                </a:solidFill>
                <a:latin typeface="Montserrat"/>
                <a:ea typeface="Montserrat"/>
                <a:cs typeface="Montserrat"/>
                <a:sym typeface="Montserrat"/>
              </a:rPr>
              <a:t>COMMERCIAL &amp; INDUSTRIAL</a:t>
            </a:r>
          </a:p>
        </p:txBody>
      </p:sp>
      <p:graphicFrame>
        <p:nvGraphicFramePr>
          <p:cNvPr id="25" name="Table 27">
            <a:extLst>
              <a:ext uri="{FF2B5EF4-FFF2-40B4-BE49-F238E27FC236}">
                <a16:creationId xmlns:a16="http://schemas.microsoft.com/office/drawing/2014/main" id="{7E5DD2DE-275E-0423-B4BC-AA53573F9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79790"/>
              </p:ext>
            </p:extLst>
          </p:nvPr>
        </p:nvGraphicFramePr>
        <p:xfrm>
          <a:off x="9983555" y="1745796"/>
          <a:ext cx="7605169" cy="53192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80018">
                  <a:extLst>
                    <a:ext uri="{9D8B030D-6E8A-4147-A177-3AD203B41FA5}">
                      <a16:colId xmlns:a16="http://schemas.microsoft.com/office/drawing/2014/main" val="3986285712"/>
                    </a:ext>
                  </a:extLst>
                </a:gridCol>
                <a:gridCol w="4476427">
                  <a:extLst>
                    <a:ext uri="{9D8B030D-6E8A-4147-A177-3AD203B41FA5}">
                      <a16:colId xmlns:a16="http://schemas.microsoft.com/office/drawing/2014/main" val="4052686176"/>
                    </a:ext>
                  </a:extLst>
                </a:gridCol>
                <a:gridCol w="2348724">
                  <a:extLst>
                    <a:ext uri="{9D8B030D-6E8A-4147-A177-3AD203B41FA5}">
                      <a16:colId xmlns:a16="http://schemas.microsoft.com/office/drawing/2014/main" val="103977881"/>
                    </a:ext>
                  </a:extLst>
                </a:gridCol>
              </a:tblGrid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S/N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538468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Average Hours of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12.23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61170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Number of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141143"/>
                  </a:ext>
                </a:extLst>
              </a:tr>
              <a:tr h="6923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Estimated Customer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70330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ATC&amp;C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241570"/>
                  </a:ext>
                </a:extLst>
              </a:tr>
              <a:tr h="71385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Metering Penetration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306881"/>
                  </a:ext>
                </a:extLst>
              </a:tr>
              <a:tr h="105765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Montserrat Classic" panose="020B0604020202020204" charset="0"/>
                        </a:rPr>
                        <a:t>Average Monthly Collections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Classic" panose="020B0604020202020204" charset="0"/>
                        </a:rPr>
                        <a:t>NGN13.3 million</a:t>
                      </a:r>
                      <a:endParaRPr lang="en-US" sz="1800" dirty="0">
                        <a:highlight>
                          <a:srgbClr val="FFFF00"/>
                        </a:highlight>
                        <a:latin typeface="Montserrat Classic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563697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FCFD750E-E6CF-B6D2-952A-4A14FD540B2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6"/>
          <a:stretch/>
        </p:blipFill>
        <p:spPr bwMode="auto">
          <a:xfrm>
            <a:off x="586861" y="1680437"/>
            <a:ext cx="8201391" cy="4635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DC2AC9B7-558D-08BF-7B63-69462F816826}"/>
              </a:ext>
            </a:extLst>
          </p:cNvPr>
          <p:cNvSpPr txBox="1"/>
          <p:nvPr/>
        </p:nvSpPr>
        <p:spPr>
          <a:xfrm>
            <a:off x="571941" y="7449856"/>
            <a:ext cx="10425587" cy="33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ESTIMATED LOAD DEMAND:</a:t>
            </a:r>
            <a:r>
              <a:rPr lang="en-US" sz="2000" dirty="0">
                <a:solidFill>
                  <a:srgbClr val="3DD9E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2000" b="1" dirty="0">
                <a:latin typeface="Montserrat Classic" panose="020B0604020202020204" charset="0"/>
                <a:ea typeface="Montserrat Ultra-Bold"/>
                <a:cs typeface="Montserrat Ultra-Bold"/>
                <a:sym typeface="Montserrat Ultra-Bold"/>
              </a:rPr>
              <a:t>2.5MW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A8A2FE2C-9CF7-544B-C93F-088DD70551F9}"/>
              </a:ext>
            </a:extLst>
          </p:cNvPr>
          <p:cNvSpPr txBox="1"/>
          <p:nvPr/>
        </p:nvSpPr>
        <p:spPr>
          <a:xfrm>
            <a:off x="571941" y="952500"/>
            <a:ext cx="10425587" cy="39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Overview of Kura &amp; </a:t>
            </a:r>
            <a:r>
              <a:rPr lang="en-US" sz="3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Karfi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Cluster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73132A-D811-4AF1-B451-F2078BCA33A3}"/>
              </a:ext>
            </a:extLst>
          </p:cNvPr>
          <p:cNvCxnSpPr>
            <a:cxnSpLocks/>
          </p:cNvCxnSpPr>
          <p:nvPr/>
        </p:nvCxnSpPr>
        <p:spPr>
          <a:xfrm>
            <a:off x="586861" y="1427446"/>
            <a:ext cx="20039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5873324" y="151381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</p:spTree>
    <p:extLst>
      <p:ext uri="{BB962C8B-B14F-4D97-AF65-F5344CB8AC3E}">
        <p14:creationId xmlns:p14="http://schemas.microsoft.com/office/powerpoint/2010/main" val="54507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BA109A1A-9983-3988-2905-20C05793E035}"/>
              </a:ext>
            </a:extLst>
          </p:cNvPr>
          <p:cNvSpPr/>
          <p:nvPr/>
        </p:nvSpPr>
        <p:spPr>
          <a:xfrm>
            <a:off x="762000" y="7588697"/>
            <a:ext cx="4593404" cy="1060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6" name="Picture 14" descr="Route gps distance icon. Route location ...">
            <a:extLst>
              <a:ext uri="{FF2B5EF4-FFF2-40B4-BE49-F238E27FC236}">
                <a16:creationId xmlns:a16="http://schemas.microsoft.com/office/drawing/2014/main" id="{0A833E3A-046C-333C-FB3A-C68240ACD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350" y="5606552"/>
            <a:ext cx="842962" cy="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D618AF2-90D9-8E8D-CC2C-8268D146CCAA}"/>
              </a:ext>
            </a:extLst>
          </p:cNvPr>
          <p:cNvSpPr/>
          <p:nvPr/>
        </p:nvSpPr>
        <p:spPr>
          <a:xfrm>
            <a:off x="762000" y="4102787"/>
            <a:ext cx="4593404" cy="926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7B7DC3-0A78-C53B-A087-8AF011E5922F}"/>
              </a:ext>
            </a:extLst>
          </p:cNvPr>
          <p:cNvSpPr/>
          <p:nvPr/>
        </p:nvSpPr>
        <p:spPr>
          <a:xfrm>
            <a:off x="762000" y="5779178"/>
            <a:ext cx="4593404" cy="1060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84A289-4984-823F-3E7A-95E27236D68F}"/>
              </a:ext>
            </a:extLst>
          </p:cNvPr>
          <p:cNvSpPr/>
          <p:nvPr/>
        </p:nvSpPr>
        <p:spPr>
          <a:xfrm>
            <a:off x="762000" y="2426396"/>
            <a:ext cx="4593404" cy="926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Electricity Grid Icon Images – Browse 28,002 Stock Photos ...">
            <a:extLst>
              <a:ext uri="{FF2B5EF4-FFF2-40B4-BE49-F238E27FC236}">
                <a16:creationId xmlns:a16="http://schemas.microsoft.com/office/drawing/2014/main" id="{7BAB7F4C-83A3-A587-633A-9504D3A7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76" y="2547459"/>
            <a:ext cx="1068610" cy="6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/>
          <p:cNvGrpSpPr/>
          <p:nvPr/>
        </p:nvGrpSpPr>
        <p:grpSpPr>
          <a:xfrm>
            <a:off x="-914400" y="9228188"/>
            <a:ext cx="3962400" cy="1935112"/>
            <a:chOff x="0" y="0"/>
            <a:chExt cx="406400" cy="422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14101" y="862964"/>
            <a:ext cx="13030499" cy="47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0"/>
              </a:lnSpc>
              <a:spcBef>
                <a:spcPct val="0"/>
              </a:spcBef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Infrastructure </a:t>
            </a: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FC9C61E6-98F4-0DFE-5FA2-2BD58CBA00F5}"/>
              </a:ext>
            </a:extLst>
          </p:cNvPr>
          <p:cNvGrpSpPr/>
          <p:nvPr/>
        </p:nvGrpSpPr>
        <p:grpSpPr>
          <a:xfrm>
            <a:off x="14630400" y="-604396"/>
            <a:ext cx="4764568" cy="2668147"/>
            <a:chOff x="0" y="0"/>
            <a:chExt cx="406400" cy="42251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00A28AA-CA13-0147-46C4-07CE21826ED7}"/>
                </a:ext>
              </a:extLst>
            </p:cNvPr>
            <p:cNvSpPr/>
            <p:nvPr/>
          </p:nvSpPr>
          <p:spPr>
            <a:xfrm>
              <a:off x="0" y="0"/>
              <a:ext cx="406400" cy="422511"/>
            </a:xfrm>
            <a:custGeom>
              <a:avLst/>
              <a:gdLst/>
              <a:ahLst/>
              <a:cxnLst/>
              <a:rect l="l" t="t" r="r" b="b"/>
              <a:pathLst>
                <a:path w="406400" h="422511">
                  <a:moveTo>
                    <a:pt x="203200" y="0"/>
                  </a:moveTo>
                  <a:lnTo>
                    <a:pt x="406400" y="0"/>
                  </a:lnTo>
                  <a:lnTo>
                    <a:pt x="203200" y="422511"/>
                  </a:lnTo>
                  <a:lnTo>
                    <a:pt x="0" y="4225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7120296D-AC77-18BE-C738-086EFA3A78DE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47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3076" name="Picture 4" descr="Road Route icon PNG and SVG Vector Free Download">
            <a:extLst>
              <a:ext uri="{FF2B5EF4-FFF2-40B4-BE49-F238E27FC236}">
                <a16:creationId xmlns:a16="http://schemas.microsoft.com/office/drawing/2014/main" id="{7CED2792-ACFF-3148-19F0-E288DC737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0" y="4212933"/>
            <a:ext cx="1018790" cy="77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8D33DB9-741B-E08D-A185-63805A75AE73}"/>
              </a:ext>
            </a:extLst>
          </p:cNvPr>
          <p:cNvSpPr txBox="1"/>
          <p:nvPr/>
        </p:nvSpPr>
        <p:spPr>
          <a:xfrm>
            <a:off x="1905000" y="4171019"/>
            <a:ext cx="3499073" cy="98488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Montserrat Bold" panose="020B0604020202020204" charset="0"/>
              </a:rPr>
              <a:t>GOOD</a:t>
            </a:r>
          </a:p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Montserrat Classic" panose="020B0604020202020204" charset="0"/>
              </a:rPr>
              <a:t>ROAD ACCESSIBILITY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  <p:pic>
        <p:nvPicPr>
          <p:cNvPr id="3078" name="Picture 6" descr="Security Vector SVG Icon (15) - SVG Repo">
            <a:extLst>
              <a:ext uri="{FF2B5EF4-FFF2-40B4-BE49-F238E27FC236}">
                <a16:creationId xmlns:a16="http://schemas.microsoft.com/office/drawing/2014/main" id="{B8BB984B-7B2F-CD03-93D5-9076304FD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72" y="5829300"/>
            <a:ext cx="1078114" cy="95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DB7A3C-6C7F-DE18-D5C0-0AC69B35C9DC}"/>
              </a:ext>
            </a:extLst>
          </p:cNvPr>
          <p:cNvSpPr txBox="1"/>
          <p:nvPr/>
        </p:nvSpPr>
        <p:spPr>
          <a:xfrm>
            <a:off x="1828800" y="5915642"/>
            <a:ext cx="3570217" cy="98488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92D050"/>
                </a:solidFill>
                <a:latin typeface="Montserrat Bold" panose="020B0604020202020204" charset="0"/>
              </a:rPr>
              <a:t>GOOD</a:t>
            </a:r>
          </a:p>
          <a:p>
            <a:pPr algn="ctr"/>
            <a:r>
              <a:rPr lang="en-GB" dirty="0">
                <a:latin typeface="Montserrat Classic" panose="020B0604020202020204" charset="0"/>
              </a:rPr>
              <a:t>SECURITY STATUS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  <p:pic>
        <p:nvPicPr>
          <p:cNvPr id="3082" name="Picture 10" descr="Business plan - Free business icons">
            <a:extLst>
              <a:ext uri="{FF2B5EF4-FFF2-40B4-BE49-F238E27FC236}">
                <a16:creationId xmlns:a16="http://schemas.microsoft.com/office/drawing/2014/main" id="{6CA9FD67-2E54-5411-B6F0-4F2C0B261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60265"/>
            <a:ext cx="1243842" cy="9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F9F945C-C94E-83A3-E221-3FEA90DA6028}"/>
              </a:ext>
            </a:extLst>
          </p:cNvPr>
          <p:cNvSpPr txBox="1"/>
          <p:nvPr/>
        </p:nvSpPr>
        <p:spPr>
          <a:xfrm>
            <a:off x="1988406" y="7587025"/>
            <a:ext cx="3332260" cy="1024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Montserrat Bold" panose="020B0604020202020204" charset="0"/>
              </a:rPr>
              <a:t>NO</a:t>
            </a:r>
          </a:p>
          <a:p>
            <a:pPr algn="ctr"/>
            <a:r>
              <a:rPr lang="en-GB" dirty="0">
                <a:latin typeface="Montserrat Classic" panose="020B0604020202020204" charset="0"/>
              </a:rPr>
              <a:t>PIP FOCUSED AREA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17B5C0ED-2105-E62A-2576-298A4375B6CA}"/>
              </a:ext>
            </a:extLst>
          </p:cNvPr>
          <p:cNvSpPr txBox="1"/>
          <p:nvPr/>
        </p:nvSpPr>
        <p:spPr>
          <a:xfrm>
            <a:off x="6019800" y="2432779"/>
            <a:ext cx="843910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4"/>
              </a:lnSpc>
              <a:spcBef>
                <a:spcPct val="0"/>
              </a:spcBef>
            </a:pPr>
            <a:r>
              <a:rPr lang="en-US" sz="2795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Top 3 Economic Activities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7A84C608-C982-4499-7E6E-0567F1A5F8FD}"/>
              </a:ext>
            </a:extLst>
          </p:cNvPr>
          <p:cNvSpPr txBox="1"/>
          <p:nvPr/>
        </p:nvSpPr>
        <p:spPr>
          <a:xfrm>
            <a:off x="6019800" y="2966085"/>
            <a:ext cx="650542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1. Rice Milling </a:t>
            </a:r>
          </a:p>
          <a:p>
            <a:pPr>
              <a:lnSpc>
                <a:spcPts val="3899"/>
              </a:lnSpc>
            </a:pP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2. Processing &amp; Bagging</a:t>
            </a:r>
          </a:p>
          <a:p>
            <a:pPr lvl="0">
              <a:lnSpc>
                <a:spcPts val="3899"/>
              </a:lnSpc>
            </a:pP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3. Trading &amp; Marketing</a:t>
            </a:r>
          </a:p>
          <a:p>
            <a:pPr marL="0" lvl="0" indent="0" algn="l">
              <a:lnSpc>
                <a:spcPts val="3899"/>
              </a:lnSpc>
            </a:pPr>
            <a:endParaRPr lang="en-US" sz="2499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7B6D3-D5BF-C434-A788-C5C59ED9CA88}"/>
              </a:ext>
            </a:extLst>
          </p:cNvPr>
          <p:cNvSpPr txBox="1"/>
          <p:nvPr/>
        </p:nvSpPr>
        <p:spPr>
          <a:xfrm>
            <a:off x="6058759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Feeder Route Length</a:t>
            </a:r>
          </a:p>
          <a:p>
            <a:endParaRPr lang="en-GB" dirty="0">
              <a:latin typeface="Montserrat Classic" panose="020B0604020202020204" charset="0"/>
            </a:endParaRPr>
          </a:p>
          <a:p>
            <a:r>
              <a:rPr lang="en-GB" b="1" dirty="0">
                <a:latin typeface="Montserrat Classic" panose="020B0604020202020204" charset="0"/>
              </a:rPr>
              <a:t>487km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DA15E9-B809-500D-9DB3-A57CCE1F0670}"/>
              </a:ext>
            </a:extLst>
          </p:cNvPr>
          <p:cNvSpPr txBox="1"/>
          <p:nvPr/>
        </p:nvSpPr>
        <p:spPr>
          <a:xfrm>
            <a:off x="8811414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Voltage Level</a:t>
            </a:r>
          </a:p>
          <a:p>
            <a:endParaRPr lang="en-GB" dirty="0">
              <a:latin typeface="Montserrat Classic" panose="020B0604020202020204" charset="0"/>
            </a:endParaRPr>
          </a:p>
          <a:p>
            <a:endParaRPr lang="en-GB" dirty="0">
              <a:latin typeface="Montserrat Classic" panose="020B0604020202020204" charset="0"/>
            </a:endParaRPr>
          </a:p>
          <a:p>
            <a:r>
              <a:rPr lang="en-GB" b="1" dirty="0">
                <a:latin typeface="Montserrat Classic" panose="020B0604020202020204" charset="0"/>
              </a:rPr>
              <a:t>33KV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13B68E-9A6B-9F55-14C4-0B4168EB6F54}"/>
              </a:ext>
            </a:extLst>
          </p:cNvPr>
          <p:cNvSpPr txBox="1"/>
          <p:nvPr/>
        </p:nvSpPr>
        <p:spPr>
          <a:xfrm>
            <a:off x="11564069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Daily Load Profile</a:t>
            </a:r>
          </a:p>
          <a:p>
            <a:endParaRPr lang="en-GB" dirty="0">
              <a:latin typeface="Montserrat Classic" panose="020B0604020202020204" charset="0"/>
            </a:endParaRPr>
          </a:p>
          <a:p>
            <a:endParaRPr lang="en-GB" dirty="0">
              <a:latin typeface="Montserrat Classic" panose="020B0604020202020204" charset="0"/>
            </a:endParaRPr>
          </a:p>
          <a:p>
            <a:r>
              <a:rPr lang="en-GB" b="1" dirty="0">
                <a:latin typeface="Montserrat Classic" panose="020B0604020202020204" charset="0"/>
              </a:rPr>
              <a:t>8.4 MWh</a:t>
            </a: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E6362CDC-D3D3-5286-6FEB-8A9CE978BE78}"/>
              </a:ext>
            </a:extLst>
          </p:cNvPr>
          <p:cNvSpPr txBox="1"/>
          <p:nvPr/>
        </p:nvSpPr>
        <p:spPr>
          <a:xfrm>
            <a:off x="6019800" y="6992645"/>
            <a:ext cx="5250546" cy="3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30"/>
              </a:lnSpc>
              <a:spcBef>
                <a:spcPct val="0"/>
              </a:spcBef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Network Limitations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6A5614-9554-F325-8CFA-AA7848190616}"/>
              </a:ext>
            </a:extLst>
          </p:cNvPr>
          <p:cNvSpPr txBox="1"/>
          <p:nvPr/>
        </p:nvSpPr>
        <p:spPr>
          <a:xfrm>
            <a:off x="5929354" y="7397565"/>
            <a:ext cx="5340991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ts val="2530"/>
              </a:lnSpc>
              <a:spcBef>
                <a:spcPct val="0"/>
              </a:spcBef>
            </a:pPr>
            <a:r>
              <a:rPr lang="en-US" sz="2000" dirty="0">
                <a:latin typeface="Montserrat" panose="00000500000000000000" pitchFamily="2" charset="0"/>
                <a:ea typeface="Montserrat Ultra-Bold"/>
                <a:cs typeface="Montserrat Ultra-Bold"/>
                <a:sym typeface="Montserrat Ultra-Bold"/>
              </a:rPr>
              <a:t>Lengthy feeder resulting in poor supply.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5975D0-836F-6929-5025-4E81716EF716}"/>
              </a:ext>
            </a:extLst>
          </p:cNvPr>
          <p:cNvCxnSpPr>
            <a:cxnSpLocks/>
          </p:cNvCxnSpPr>
          <p:nvPr/>
        </p:nvCxnSpPr>
        <p:spPr>
          <a:xfrm>
            <a:off x="967861" y="1427446"/>
            <a:ext cx="20039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8768B0-DA30-A0DA-7D0B-07722A2B389B}"/>
              </a:ext>
            </a:extLst>
          </p:cNvPr>
          <p:cNvSpPr txBox="1"/>
          <p:nvPr/>
        </p:nvSpPr>
        <p:spPr>
          <a:xfrm>
            <a:off x="14316725" y="5143500"/>
            <a:ext cx="2209800" cy="1200329"/>
          </a:xfrm>
          <a:prstGeom prst="rect">
            <a:avLst/>
          </a:prstGeom>
          <a:noFill/>
          <a:ln>
            <a:solidFill>
              <a:srgbClr val="3DD9E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Installed Transformer  Capacity </a:t>
            </a:r>
          </a:p>
          <a:p>
            <a:r>
              <a:rPr lang="en-GB" b="1" dirty="0">
                <a:latin typeface="Montserrat Classic" panose="020B0604020202020204" charset="0"/>
              </a:rPr>
              <a:t>1000KVA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9EFB4530-E557-2185-0BD5-4DF8443F9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042026"/>
              </p:ext>
            </p:extLst>
          </p:nvPr>
        </p:nvGraphicFramePr>
        <p:xfrm>
          <a:off x="12192000" y="6893530"/>
          <a:ext cx="5551053" cy="914400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4267518">
                  <a:extLst>
                    <a:ext uri="{9D8B030D-6E8A-4147-A177-3AD203B41FA5}">
                      <a16:colId xmlns:a16="http://schemas.microsoft.com/office/drawing/2014/main" val="1988881099"/>
                    </a:ext>
                  </a:extLst>
                </a:gridCol>
                <a:gridCol w="1283535">
                  <a:extLst>
                    <a:ext uri="{9D8B030D-6E8A-4147-A177-3AD203B41FA5}">
                      <a16:colId xmlns:a16="http://schemas.microsoft.com/office/drawing/2014/main" val="639486561"/>
                    </a:ext>
                  </a:extLst>
                </a:gridCol>
              </a:tblGrid>
              <a:tr h="282209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Montserrat Bold" panose="020B0604020202020204" charset="0"/>
                        </a:rPr>
                        <a:t>Business Model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Montserrat Classic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1789780"/>
                  </a:ext>
                </a:extLst>
              </a:tr>
              <a:tr h="25730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Montserrat" panose="00000500000000000000" pitchFamily="2" charset="0"/>
                        </a:rPr>
                        <a:t>Interconnected Mini-grid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361322"/>
                  </a:ext>
                </a:extLst>
              </a:tr>
            </a:tbl>
          </a:graphicData>
        </a:graphic>
      </p:graphicFrame>
      <p:pic>
        <p:nvPicPr>
          <p:cNvPr id="3088" name="Picture 16" descr="Image result for voltage level icon">
            <a:extLst>
              <a:ext uri="{FF2B5EF4-FFF2-40B4-BE49-F238E27FC236}">
                <a16:creationId xmlns:a16="http://schemas.microsoft.com/office/drawing/2014/main" id="{214F9489-C1F1-4CA5-3C2C-F87F2F83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5961050"/>
            <a:ext cx="526146" cy="3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Energy Consumption Icons - Free SVG &amp; PNG Energy Consumption ...">
            <a:extLst>
              <a:ext uri="{FF2B5EF4-FFF2-40B4-BE49-F238E27FC236}">
                <a16:creationId xmlns:a16="http://schemas.microsoft.com/office/drawing/2014/main" id="{9FEE3360-F2CA-95D6-BB55-48BE6585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235" y="5961049"/>
            <a:ext cx="371454" cy="3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11,896 Transformer Icon Images, Stock Photos, 3D objects ...">
            <a:extLst>
              <a:ext uri="{FF2B5EF4-FFF2-40B4-BE49-F238E27FC236}">
                <a16:creationId xmlns:a16="http://schemas.microsoft.com/office/drawing/2014/main" id="{1261DDD8-A424-814A-F2F0-2D48FE191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587" y="5817845"/>
            <a:ext cx="504825" cy="4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Green checkmark icon - Free green check mark icons">
            <a:extLst>
              <a:ext uri="{FF2B5EF4-FFF2-40B4-BE49-F238E27FC236}">
                <a16:creationId xmlns:a16="http://schemas.microsoft.com/office/drawing/2014/main" id="{373234CC-1EFD-E512-FD78-7B0CB88D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274" y="7296633"/>
            <a:ext cx="321488" cy="27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B6EFE-7FD5-927C-3A3E-F6C8F702B02D}"/>
              </a:ext>
            </a:extLst>
          </p:cNvPr>
          <p:cNvSpPr txBox="1"/>
          <p:nvPr/>
        </p:nvSpPr>
        <p:spPr>
          <a:xfrm>
            <a:off x="1987270" y="2426397"/>
            <a:ext cx="3333396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Montserrat Bold" panose="020B0604020202020204" charset="0"/>
              </a:rPr>
              <a:t>FAIR</a:t>
            </a:r>
          </a:p>
          <a:p>
            <a:pPr algn="ctr"/>
            <a:r>
              <a:rPr lang="en-GB" dirty="0">
                <a:latin typeface="Montserrat Classic" panose="020B0604020202020204" charset="0"/>
              </a:rPr>
              <a:t>STATE OF NETWORK</a:t>
            </a:r>
          </a:p>
          <a:p>
            <a:pPr algn="ctr"/>
            <a:endParaRPr lang="en-GB" sz="1200" dirty="0">
              <a:latin typeface="Montserrat Classic" panose="020B060402020202020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380546" y="121270"/>
            <a:ext cx="1809270" cy="60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KEDCO</a:t>
            </a:r>
          </a:p>
        </p:txBody>
      </p:sp>
      <p:sp>
        <p:nvSpPr>
          <p:cNvPr id="2" name="bg object 17">
            <a:extLst>
              <a:ext uri="{FF2B5EF4-FFF2-40B4-BE49-F238E27FC236}">
                <a16:creationId xmlns:a16="http://schemas.microsoft.com/office/drawing/2014/main" id="{A386E549-0DF5-4C0A-195D-A8594619F57B}"/>
              </a:ext>
            </a:extLst>
          </p:cNvPr>
          <p:cNvSpPr/>
          <p:nvPr/>
        </p:nvSpPr>
        <p:spPr>
          <a:xfrm>
            <a:off x="16676774" y="8229600"/>
            <a:ext cx="1595438" cy="2057400"/>
          </a:xfrm>
          <a:custGeom>
            <a:avLst/>
            <a:gdLst/>
            <a:ahLst/>
            <a:cxnLst/>
            <a:rect l="l" t="t" r="r" b="b"/>
            <a:pathLst>
              <a:path w="1063625" h="1371600">
                <a:moveTo>
                  <a:pt x="687607" y="704011"/>
                </a:moveTo>
                <a:lnTo>
                  <a:pt x="498079" y="704011"/>
                </a:lnTo>
                <a:lnTo>
                  <a:pt x="0" y="1371598"/>
                </a:lnTo>
                <a:lnTo>
                  <a:pt x="7879" y="1371598"/>
                </a:lnTo>
                <a:lnTo>
                  <a:pt x="687607" y="704011"/>
                </a:lnTo>
                <a:close/>
              </a:path>
              <a:path w="1063625" h="1371600">
                <a:moveTo>
                  <a:pt x="1063483" y="0"/>
                </a:moveTo>
                <a:lnTo>
                  <a:pt x="215631" y="725678"/>
                </a:lnTo>
                <a:lnTo>
                  <a:pt x="498079" y="704011"/>
                </a:lnTo>
                <a:lnTo>
                  <a:pt x="687607" y="704011"/>
                </a:lnTo>
                <a:lnTo>
                  <a:pt x="946188" y="450049"/>
                </a:lnTo>
                <a:lnTo>
                  <a:pt x="726552" y="450049"/>
                </a:lnTo>
                <a:lnTo>
                  <a:pt x="1063483" y="0"/>
                </a:lnTo>
                <a:close/>
              </a:path>
              <a:path w="1063625" h="1371600">
                <a:moveTo>
                  <a:pt x="976615" y="420166"/>
                </a:moveTo>
                <a:lnTo>
                  <a:pt x="726552" y="450049"/>
                </a:lnTo>
                <a:lnTo>
                  <a:pt x="946188" y="450049"/>
                </a:lnTo>
                <a:lnTo>
                  <a:pt x="976615" y="420166"/>
                </a:lnTo>
                <a:close/>
              </a:path>
            </a:pathLst>
          </a:custGeom>
          <a:solidFill>
            <a:srgbClr val="FFDC63"/>
          </a:solidFill>
        </p:spPr>
        <p:txBody>
          <a:bodyPr wrap="square" lIns="0" tIns="0" rIns="0" bIns="0" rtlCol="0"/>
          <a:lstStyle/>
          <a:p>
            <a:pPr defTabSz="1371600"/>
            <a:endParaRPr sz="2700" dirty="0">
              <a:solidFill>
                <a:srgbClr val="000000"/>
              </a:solidFill>
              <a:latin typeface="Helvetic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890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2807</TotalTime>
  <Words>1127</Words>
  <Application>Microsoft Office PowerPoint</Application>
  <PresentationFormat>Custom</PresentationFormat>
  <Paragraphs>437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Montserrat Bold</vt:lpstr>
      <vt:lpstr>Calibri</vt:lpstr>
      <vt:lpstr>Montserrat Ultra-Bold</vt:lpstr>
      <vt:lpstr>Helvetica</vt:lpstr>
      <vt:lpstr>Montserrat</vt:lpstr>
      <vt:lpstr>Aptos</vt:lpstr>
      <vt:lpstr>Century Gothic</vt:lpstr>
      <vt:lpstr>Montserrat Classic Bold</vt:lpstr>
      <vt:lpstr>Montserrat Classic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Modern Project Proposal Presentation</dc:title>
  <dc:creator>Gulu Nsu Woji</dc:creator>
  <cp:lastModifiedBy>Woji Gulu</cp:lastModifiedBy>
  <cp:revision>138</cp:revision>
  <dcterms:created xsi:type="dcterms:W3CDTF">2006-08-16T00:00:00Z</dcterms:created>
  <dcterms:modified xsi:type="dcterms:W3CDTF">2024-07-15T15:32:27Z</dcterms:modified>
  <dc:identifier>DAGKeZuA71w</dc:identifier>
</cp:coreProperties>
</file>