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8" r:id="rId3"/>
  </p:sldMasterIdLst>
  <p:notesMasterIdLst>
    <p:notesMasterId r:id="rId17"/>
  </p:notesMasterIdLst>
  <p:sldIdLst>
    <p:sldId id="727" r:id="rId4"/>
    <p:sldId id="744" r:id="rId5"/>
    <p:sldId id="748" r:id="rId6"/>
    <p:sldId id="717" r:id="rId7"/>
    <p:sldId id="726" r:id="rId8"/>
    <p:sldId id="729" r:id="rId9"/>
    <p:sldId id="740" r:id="rId10"/>
    <p:sldId id="741" r:id="rId11"/>
    <p:sldId id="742" r:id="rId12"/>
    <p:sldId id="733" r:id="rId13"/>
    <p:sldId id="736" r:id="rId14"/>
    <p:sldId id="743" r:id="rId15"/>
    <p:sldId id="53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392977"/>
    <a:srgbClr val="E9F1FA"/>
    <a:srgbClr val="002060"/>
    <a:srgbClr val="DAE3F3"/>
    <a:srgbClr val="E58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2" d="100"/>
          <a:sy n="92" d="100"/>
        </p:scale>
        <p:origin x="6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4CC43-A4B7-48D9-AFC5-2D7E0175868A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05A9AF1-496F-4B86-8895-C0CC148E697E}">
      <dgm:prSet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en-US" b="1" i="0" baseline="0"/>
            <a:t>JED Plc is one of Nigeria's privatized Electricity Distribution Companies (DisCos) following the 2005 Power Sector Reform Act</a:t>
          </a:r>
          <a:r>
            <a:rPr lang="en-US" b="0" i="0" baseline="0"/>
            <a:t>.</a:t>
          </a:r>
          <a:endParaRPr lang="en-US" dirty="0"/>
        </a:p>
      </dgm:t>
    </dgm:pt>
    <dgm:pt modelId="{9A48CBE9-9E94-4235-916B-30CAC688602F}" type="parTrans" cxnId="{016DC3C7-937D-49BE-89A5-C52DEB743E80}">
      <dgm:prSet/>
      <dgm:spPr/>
      <dgm:t>
        <a:bodyPr/>
        <a:lstStyle/>
        <a:p>
          <a:endParaRPr lang="en-US"/>
        </a:p>
      </dgm:t>
    </dgm:pt>
    <dgm:pt modelId="{1693AAD9-C515-42DD-A30A-8D1B163FBDF7}" type="sibTrans" cxnId="{016DC3C7-937D-49BE-89A5-C52DEB743E80}">
      <dgm:prSet/>
      <dgm:spPr/>
      <dgm:t>
        <a:bodyPr/>
        <a:lstStyle/>
        <a:p>
          <a:endParaRPr lang="en-US"/>
        </a:p>
      </dgm:t>
    </dgm:pt>
    <dgm:pt modelId="{1A9A0AF7-BE00-4892-827A-24B89A03554A}">
      <dgm:prSet/>
      <dgm:spPr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en-US" b="1" i="0" baseline="0"/>
            <a:t>Established on November 1st, 2013, and Headquartered in Jos, Plateau State with franchise area of Plateau, Gombe, Bauchi, and Benue States, JED Plc aims to be a top-quality electricity provider. .</a:t>
          </a:r>
          <a:endParaRPr lang="en-US" b="1" dirty="0"/>
        </a:p>
      </dgm:t>
    </dgm:pt>
    <dgm:pt modelId="{298C6939-7544-41E5-929D-58F1994CB25E}" type="parTrans" cxnId="{2FBCDDC8-4626-4C51-96E9-4A899EB30CBF}">
      <dgm:prSet/>
      <dgm:spPr/>
      <dgm:t>
        <a:bodyPr/>
        <a:lstStyle/>
        <a:p>
          <a:endParaRPr lang="en-US"/>
        </a:p>
      </dgm:t>
    </dgm:pt>
    <dgm:pt modelId="{82F9952E-A1A5-44E2-A0BE-3BE0B9A9A237}" type="sibTrans" cxnId="{2FBCDDC8-4626-4C51-96E9-4A899EB30CBF}">
      <dgm:prSet/>
      <dgm:spPr/>
      <dgm:t>
        <a:bodyPr/>
        <a:lstStyle/>
        <a:p>
          <a:endParaRPr lang="en-US"/>
        </a:p>
      </dgm:t>
    </dgm:pt>
    <dgm:pt modelId="{D1002BB8-B22D-4123-A2A0-C50AB66C56C3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en-US" b="1" i="0" baseline="0"/>
            <a:t>JED Plc boasts an extensive distribution network covering 132,859 kM² and serving over 700,283 customers.</a:t>
          </a:r>
          <a:endParaRPr lang="en-US" b="1" dirty="0"/>
        </a:p>
      </dgm:t>
    </dgm:pt>
    <dgm:pt modelId="{814C39CA-1DF0-4387-BB7A-4E066AAB75D5}" type="parTrans" cxnId="{53484D42-6233-451A-B9B7-655DF9C05603}">
      <dgm:prSet/>
      <dgm:spPr/>
      <dgm:t>
        <a:bodyPr/>
        <a:lstStyle/>
        <a:p>
          <a:endParaRPr lang="en-US"/>
        </a:p>
      </dgm:t>
    </dgm:pt>
    <dgm:pt modelId="{69AA8511-37B4-4EEA-B498-DE3F792457F4}" type="sibTrans" cxnId="{53484D42-6233-451A-B9B7-655DF9C05603}">
      <dgm:prSet/>
      <dgm:spPr/>
      <dgm:t>
        <a:bodyPr/>
        <a:lstStyle/>
        <a:p>
          <a:endParaRPr lang="en-US"/>
        </a:p>
      </dgm:t>
    </dgm:pt>
    <dgm:pt modelId="{2E1E2AAE-EEC3-43B4-AA75-C6BD3AB28B74}">
      <dgm:prSet/>
      <dgm:spPr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en-US" b="1" i="0" baseline="0"/>
            <a:t>JED Plc is connected to eight Transmission Company of Nigeria (TCN) stations, ensuring reliable power distribution through eight Regional Offices, thirty Area Offices, and one hundred forty-seven Feeder Service Centers.</a:t>
          </a:r>
          <a:endParaRPr lang="en-US" b="1" dirty="0"/>
        </a:p>
      </dgm:t>
    </dgm:pt>
    <dgm:pt modelId="{E4D5549D-519D-41C9-9418-E6B3BD8FBB8D}" type="parTrans" cxnId="{9A1155A3-6043-469B-B9E9-12F4E940D032}">
      <dgm:prSet/>
      <dgm:spPr/>
      <dgm:t>
        <a:bodyPr/>
        <a:lstStyle/>
        <a:p>
          <a:endParaRPr lang="en-US"/>
        </a:p>
      </dgm:t>
    </dgm:pt>
    <dgm:pt modelId="{0DE2C6BA-F17A-43A1-AF67-BEF92B65486D}" type="sibTrans" cxnId="{9A1155A3-6043-469B-B9E9-12F4E940D032}">
      <dgm:prSet/>
      <dgm:spPr/>
      <dgm:t>
        <a:bodyPr/>
        <a:lstStyle/>
        <a:p>
          <a:endParaRPr lang="en-US"/>
        </a:p>
      </dgm:t>
    </dgm:pt>
    <dgm:pt modelId="{BE9997C1-2DD5-4C7F-BF09-0FF13E1897A2}">
      <dgm:prSet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l"/>
          <a:r>
            <a:rPr lang="en-US" b="1" i="0" baseline="0"/>
            <a:t>JED Plc Receives a daily average energy allocation of 6% from the National Grid (225MW daily average).</a:t>
          </a:r>
          <a:endParaRPr lang="en-US" b="1" dirty="0"/>
        </a:p>
      </dgm:t>
    </dgm:pt>
    <dgm:pt modelId="{23A8F50E-7C4C-4EC8-A38D-232DDD73C9DB}" type="parTrans" cxnId="{24797496-33EB-4F25-8362-E00E321A84DB}">
      <dgm:prSet/>
      <dgm:spPr/>
      <dgm:t>
        <a:bodyPr/>
        <a:lstStyle/>
        <a:p>
          <a:endParaRPr lang="en-US"/>
        </a:p>
      </dgm:t>
    </dgm:pt>
    <dgm:pt modelId="{513869CC-175B-425F-BDE1-6CE016977737}" type="sibTrans" cxnId="{24797496-33EB-4F25-8362-E00E321A84DB}">
      <dgm:prSet/>
      <dgm:spPr/>
      <dgm:t>
        <a:bodyPr/>
        <a:lstStyle/>
        <a:p>
          <a:endParaRPr lang="en-US"/>
        </a:p>
      </dgm:t>
    </dgm:pt>
    <dgm:pt modelId="{4EE0A0BD-C1E7-43A6-95F6-88F84E91646F}">
      <dgm:prSet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1" dirty="0"/>
            <a:t>The current load demand of JED Plc is 361MW.</a:t>
          </a:r>
        </a:p>
      </dgm:t>
    </dgm:pt>
    <dgm:pt modelId="{44E38A32-181E-4155-BB9D-66938CA7A3F5}" type="parTrans" cxnId="{8AD2BA1C-E9D8-474A-B3C3-1F962A0561E7}">
      <dgm:prSet/>
      <dgm:spPr/>
      <dgm:t>
        <a:bodyPr/>
        <a:lstStyle/>
        <a:p>
          <a:endParaRPr lang="en-US"/>
        </a:p>
      </dgm:t>
    </dgm:pt>
    <dgm:pt modelId="{B9200990-EBA0-4CED-A61B-00BE8985C630}" type="sibTrans" cxnId="{8AD2BA1C-E9D8-474A-B3C3-1F962A0561E7}">
      <dgm:prSet/>
      <dgm:spPr/>
      <dgm:t>
        <a:bodyPr/>
        <a:lstStyle/>
        <a:p>
          <a:endParaRPr lang="en-US"/>
        </a:p>
      </dgm:t>
    </dgm:pt>
    <dgm:pt modelId="{855149B2-3A27-4705-AC0E-C377CDDDFE42}">
      <dgm:prSet/>
      <dgm:spPr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1" dirty="0"/>
            <a:t>JED Plc Load deficit 136MW</a:t>
          </a:r>
        </a:p>
      </dgm:t>
    </dgm:pt>
    <dgm:pt modelId="{CA1D4378-D85A-4C15-ADB5-357258849431}" type="parTrans" cxnId="{80C38711-1CE4-4605-8E8D-D1AEE74C3D52}">
      <dgm:prSet/>
      <dgm:spPr/>
      <dgm:t>
        <a:bodyPr/>
        <a:lstStyle/>
        <a:p>
          <a:endParaRPr lang="en-US"/>
        </a:p>
      </dgm:t>
    </dgm:pt>
    <dgm:pt modelId="{E7675563-42AD-4EFD-B2F4-2243F08165ED}" type="sibTrans" cxnId="{80C38711-1CE4-4605-8E8D-D1AEE74C3D52}">
      <dgm:prSet/>
      <dgm:spPr/>
      <dgm:t>
        <a:bodyPr/>
        <a:lstStyle/>
        <a:p>
          <a:endParaRPr lang="en-US"/>
        </a:p>
      </dgm:t>
    </dgm:pt>
    <dgm:pt modelId="{955FA3FB-95BD-4FF4-A054-D9BF9575C54F}" type="pres">
      <dgm:prSet presAssocID="{F2B4CC43-A4B7-48D9-AFC5-2D7E0175868A}" presName="diagram" presStyleCnt="0">
        <dgm:presLayoutVars>
          <dgm:dir/>
          <dgm:resizeHandles val="exact"/>
        </dgm:presLayoutVars>
      </dgm:prSet>
      <dgm:spPr/>
    </dgm:pt>
    <dgm:pt modelId="{120A7BDF-9F64-426E-A29B-4E3785D4989F}" type="pres">
      <dgm:prSet presAssocID="{B05A9AF1-496F-4B86-8895-C0CC148E697E}" presName="node" presStyleLbl="node1" presStyleIdx="0" presStyleCnt="7">
        <dgm:presLayoutVars>
          <dgm:bulletEnabled val="1"/>
        </dgm:presLayoutVars>
      </dgm:prSet>
      <dgm:spPr/>
    </dgm:pt>
    <dgm:pt modelId="{C4636DE8-B081-4396-863B-E79F90C7DC4C}" type="pres">
      <dgm:prSet presAssocID="{1693AAD9-C515-42DD-A30A-8D1B163FBDF7}" presName="sibTrans" presStyleCnt="0"/>
      <dgm:spPr/>
    </dgm:pt>
    <dgm:pt modelId="{F94D4E9A-BC0B-4A2C-845B-258027206B92}" type="pres">
      <dgm:prSet presAssocID="{1A9A0AF7-BE00-4892-827A-24B89A03554A}" presName="node" presStyleLbl="node1" presStyleIdx="1" presStyleCnt="7">
        <dgm:presLayoutVars>
          <dgm:bulletEnabled val="1"/>
        </dgm:presLayoutVars>
      </dgm:prSet>
      <dgm:spPr/>
    </dgm:pt>
    <dgm:pt modelId="{0037283E-0231-4F0F-8813-078ABC52840E}" type="pres">
      <dgm:prSet presAssocID="{82F9952E-A1A5-44E2-A0BE-3BE0B9A9A237}" presName="sibTrans" presStyleCnt="0"/>
      <dgm:spPr/>
    </dgm:pt>
    <dgm:pt modelId="{8B27D42A-9369-42FE-97D3-744A95609BCC}" type="pres">
      <dgm:prSet presAssocID="{D1002BB8-B22D-4123-A2A0-C50AB66C56C3}" presName="node" presStyleLbl="node1" presStyleIdx="2" presStyleCnt="7">
        <dgm:presLayoutVars>
          <dgm:bulletEnabled val="1"/>
        </dgm:presLayoutVars>
      </dgm:prSet>
      <dgm:spPr/>
    </dgm:pt>
    <dgm:pt modelId="{6DC87295-720F-4DCE-9233-D67B9E273048}" type="pres">
      <dgm:prSet presAssocID="{69AA8511-37B4-4EEA-B498-DE3F792457F4}" presName="sibTrans" presStyleCnt="0"/>
      <dgm:spPr/>
    </dgm:pt>
    <dgm:pt modelId="{8CC81A14-D4D3-4117-8EA1-13B49F057217}" type="pres">
      <dgm:prSet presAssocID="{2E1E2AAE-EEC3-43B4-AA75-C6BD3AB28B74}" presName="node" presStyleLbl="node1" presStyleIdx="3" presStyleCnt="7">
        <dgm:presLayoutVars>
          <dgm:bulletEnabled val="1"/>
        </dgm:presLayoutVars>
      </dgm:prSet>
      <dgm:spPr/>
    </dgm:pt>
    <dgm:pt modelId="{A88091B9-2FC6-488D-96A7-07C3420D4803}" type="pres">
      <dgm:prSet presAssocID="{0DE2C6BA-F17A-43A1-AF67-BEF92B65486D}" presName="sibTrans" presStyleCnt="0"/>
      <dgm:spPr/>
    </dgm:pt>
    <dgm:pt modelId="{4D9A39FB-223C-485C-86BC-0DE01DAE3C28}" type="pres">
      <dgm:prSet presAssocID="{BE9997C1-2DD5-4C7F-BF09-0FF13E1897A2}" presName="node" presStyleLbl="node1" presStyleIdx="4" presStyleCnt="7">
        <dgm:presLayoutVars>
          <dgm:bulletEnabled val="1"/>
        </dgm:presLayoutVars>
      </dgm:prSet>
      <dgm:spPr/>
    </dgm:pt>
    <dgm:pt modelId="{2A133D90-2C64-4E94-8445-B3B33442427D}" type="pres">
      <dgm:prSet presAssocID="{513869CC-175B-425F-BDE1-6CE016977737}" presName="sibTrans" presStyleCnt="0"/>
      <dgm:spPr/>
    </dgm:pt>
    <dgm:pt modelId="{4CC372FE-8F3A-4A14-B26E-8F4E33BC7FAF}" type="pres">
      <dgm:prSet presAssocID="{4EE0A0BD-C1E7-43A6-95F6-88F84E91646F}" presName="node" presStyleLbl="node1" presStyleIdx="5" presStyleCnt="7">
        <dgm:presLayoutVars>
          <dgm:bulletEnabled val="1"/>
        </dgm:presLayoutVars>
      </dgm:prSet>
      <dgm:spPr/>
    </dgm:pt>
    <dgm:pt modelId="{FADA8A89-ADD9-4701-AF99-68D38A59D916}" type="pres">
      <dgm:prSet presAssocID="{B9200990-EBA0-4CED-A61B-00BE8985C630}" presName="sibTrans" presStyleCnt="0"/>
      <dgm:spPr/>
    </dgm:pt>
    <dgm:pt modelId="{510EA4AC-20FA-47BE-9D24-CAAE63E2231E}" type="pres">
      <dgm:prSet presAssocID="{855149B2-3A27-4705-AC0E-C377CDDDFE42}" presName="node" presStyleLbl="node1" presStyleIdx="6" presStyleCnt="7">
        <dgm:presLayoutVars>
          <dgm:bulletEnabled val="1"/>
        </dgm:presLayoutVars>
      </dgm:prSet>
      <dgm:spPr/>
    </dgm:pt>
  </dgm:ptLst>
  <dgm:cxnLst>
    <dgm:cxn modelId="{4C2C280E-CE25-4F19-A39F-09C02A06B109}" type="presOf" srcId="{855149B2-3A27-4705-AC0E-C377CDDDFE42}" destId="{510EA4AC-20FA-47BE-9D24-CAAE63E2231E}" srcOrd="0" destOrd="0" presId="urn:microsoft.com/office/officeart/2005/8/layout/default"/>
    <dgm:cxn modelId="{80C38711-1CE4-4605-8E8D-D1AEE74C3D52}" srcId="{F2B4CC43-A4B7-48D9-AFC5-2D7E0175868A}" destId="{855149B2-3A27-4705-AC0E-C377CDDDFE42}" srcOrd="6" destOrd="0" parTransId="{CA1D4378-D85A-4C15-ADB5-357258849431}" sibTransId="{E7675563-42AD-4EFD-B2F4-2243F08165ED}"/>
    <dgm:cxn modelId="{8AD2BA1C-E9D8-474A-B3C3-1F962A0561E7}" srcId="{F2B4CC43-A4B7-48D9-AFC5-2D7E0175868A}" destId="{4EE0A0BD-C1E7-43A6-95F6-88F84E91646F}" srcOrd="5" destOrd="0" parTransId="{44E38A32-181E-4155-BB9D-66938CA7A3F5}" sibTransId="{B9200990-EBA0-4CED-A61B-00BE8985C630}"/>
    <dgm:cxn modelId="{22118D2F-0685-4E5C-B0D4-6766907844BA}" type="presOf" srcId="{4EE0A0BD-C1E7-43A6-95F6-88F84E91646F}" destId="{4CC372FE-8F3A-4A14-B26E-8F4E33BC7FAF}" srcOrd="0" destOrd="0" presId="urn:microsoft.com/office/officeart/2005/8/layout/default"/>
    <dgm:cxn modelId="{8260BC32-CBBF-4AE1-A949-7A4A06D7538D}" type="presOf" srcId="{B05A9AF1-496F-4B86-8895-C0CC148E697E}" destId="{120A7BDF-9F64-426E-A29B-4E3785D4989F}" srcOrd="0" destOrd="0" presId="urn:microsoft.com/office/officeart/2005/8/layout/default"/>
    <dgm:cxn modelId="{53484D42-6233-451A-B9B7-655DF9C05603}" srcId="{F2B4CC43-A4B7-48D9-AFC5-2D7E0175868A}" destId="{D1002BB8-B22D-4123-A2A0-C50AB66C56C3}" srcOrd="2" destOrd="0" parTransId="{814C39CA-1DF0-4387-BB7A-4E066AAB75D5}" sibTransId="{69AA8511-37B4-4EEA-B498-DE3F792457F4}"/>
    <dgm:cxn modelId="{AC888364-B1F0-4A08-840C-8663F347AF01}" type="presOf" srcId="{1A9A0AF7-BE00-4892-827A-24B89A03554A}" destId="{F94D4E9A-BC0B-4A2C-845B-258027206B92}" srcOrd="0" destOrd="0" presId="urn:microsoft.com/office/officeart/2005/8/layout/default"/>
    <dgm:cxn modelId="{FC7DF870-DA7D-4A35-9D8A-BAE22A19C593}" type="presOf" srcId="{D1002BB8-B22D-4123-A2A0-C50AB66C56C3}" destId="{8B27D42A-9369-42FE-97D3-744A95609BCC}" srcOrd="0" destOrd="0" presId="urn:microsoft.com/office/officeart/2005/8/layout/default"/>
    <dgm:cxn modelId="{6534145A-0CBA-4C87-A2A6-A26B61E497DC}" type="presOf" srcId="{BE9997C1-2DD5-4C7F-BF09-0FF13E1897A2}" destId="{4D9A39FB-223C-485C-86BC-0DE01DAE3C28}" srcOrd="0" destOrd="0" presId="urn:microsoft.com/office/officeart/2005/8/layout/default"/>
    <dgm:cxn modelId="{24797496-33EB-4F25-8362-E00E321A84DB}" srcId="{F2B4CC43-A4B7-48D9-AFC5-2D7E0175868A}" destId="{BE9997C1-2DD5-4C7F-BF09-0FF13E1897A2}" srcOrd="4" destOrd="0" parTransId="{23A8F50E-7C4C-4EC8-A38D-232DDD73C9DB}" sibTransId="{513869CC-175B-425F-BDE1-6CE016977737}"/>
    <dgm:cxn modelId="{9A1155A3-6043-469B-B9E9-12F4E940D032}" srcId="{F2B4CC43-A4B7-48D9-AFC5-2D7E0175868A}" destId="{2E1E2AAE-EEC3-43B4-AA75-C6BD3AB28B74}" srcOrd="3" destOrd="0" parTransId="{E4D5549D-519D-41C9-9418-E6B3BD8FBB8D}" sibTransId="{0DE2C6BA-F17A-43A1-AF67-BEF92B65486D}"/>
    <dgm:cxn modelId="{065636B2-19F5-49E4-8758-37C2AC69681A}" type="presOf" srcId="{2E1E2AAE-EEC3-43B4-AA75-C6BD3AB28B74}" destId="{8CC81A14-D4D3-4117-8EA1-13B49F057217}" srcOrd="0" destOrd="0" presId="urn:microsoft.com/office/officeart/2005/8/layout/default"/>
    <dgm:cxn modelId="{016DC3C7-937D-49BE-89A5-C52DEB743E80}" srcId="{F2B4CC43-A4B7-48D9-AFC5-2D7E0175868A}" destId="{B05A9AF1-496F-4B86-8895-C0CC148E697E}" srcOrd="0" destOrd="0" parTransId="{9A48CBE9-9E94-4235-916B-30CAC688602F}" sibTransId="{1693AAD9-C515-42DD-A30A-8D1B163FBDF7}"/>
    <dgm:cxn modelId="{2FBCDDC8-4626-4C51-96E9-4A899EB30CBF}" srcId="{F2B4CC43-A4B7-48D9-AFC5-2D7E0175868A}" destId="{1A9A0AF7-BE00-4892-827A-24B89A03554A}" srcOrd="1" destOrd="0" parTransId="{298C6939-7544-41E5-929D-58F1994CB25E}" sibTransId="{82F9952E-A1A5-44E2-A0BE-3BE0B9A9A237}"/>
    <dgm:cxn modelId="{8A45EAD3-AED6-4B23-B739-DF4D02561657}" type="presOf" srcId="{F2B4CC43-A4B7-48D9-AFC5-2D7E0175868A}" destId="{955FA3FB-95BD-4FF4-A054-D9BF9575C54F}" srcOrd="0" destOrd="0" presId="urn:microsoft.com/office/officeart/2005/8/layout/default"/>
    <dgm:cxn modelId="{98EC5C05-96D5-447E-9D7F-1D95BAC5D92F}" type="presParOf" srcId="{955FA3FB-95BD-4FF4-A054-D9BF9575C54F}" destId="{120A7BDF-9F64-426E-A29B-4E3785D4989F}" srcOrd="0" destOrd="0" presId="urn:microsoft.com/office/officeart/2005/8/layout/default"/>
    <dgm:cxn modelId="{C280425B-E001-4E69-9EFA-55302380D95B}" type="presParOf" srcId="{955FA3FB-95BD-4FF4-A054-D9BF9575C54F}" destId="{C4636DE8-B081-4396-863B-E79F90C7DC4C}" srcOrd="1" destOrd="0" presId="urn:microsoft.com/office/officeart/2005/8/layout/default"/>
    <dgm:cxn modelId="{352F2FB8-C4A1-4886-A1F1-C5927C48C9EF}" type="presParOf" srcId="{955FA3FB-95BD-4FF4-A054-D9BF9575C54F}" destId="{F94D4E9A-BC0B-4A2C-845B-258027206B92}" srcOrd="2" destOrd="0" presId="urn:microsoft.com/office/officeart/2005/8/layout/default"/>
    <dgm:cxn modelId="{BCCEE615-3B53-47D0-998C-089AC2EE67A7}" type="presParOf" srcId="{955FA3FB-95BD-4FF4-A054-D9BF9575C54F}" destId="{0037283E-0231-4F0F-8813-078ABC52840E}" srcOrd="3" destOrd="0" presId="urn:microsoft.com/office/officeart/2005/8/layout/default"/>
    <dgm:cxn modelId="{94489148-4B83-4B77-A8E0-F989157349FE}" type="presParOf" srcId="{955FA3FB-95BD-4FF4-A054-D9BF9575C54F}" destId="{8B27D42A-9369-42FE-97D3-744A95609BCC}" srcOrd="4" destOrd="0" presId="urn:microsoft.com/office/officeart/2005/8/layout/default"/>
    <dgm:cxn modelId="{C66FFA79-2FCD-42B2-8054-744DE4D4E974}" type="presParOf" srcId="{955FA3FB-95BD-4FF4-A054-D9BF9575C54F}" destId="{6DC87295-720F-4DCE-9233-D67B9E273048}" srcOrd="5" destOrd="0" presId="urn:microsoft.com/office/officeart/2005/8/layout/default"/>
    <dgm:cxn modelId="{570AA6E4-98C1-43F9-8A85-C62601BCE13E}" type="presParOf" srcId="{955FA3FB-95BD-4FF4-A054-D9BF9575C54F}" destId="{8CC81A14-D4D3-4117-8EA1-13B49F057217}" srcOrd="6" destOrd="0" presId="urn:microsoft.com/office/officeart/2005/8/layout/default"/>
    <dgm:cxn modelId="{483BFDEB-7CCB-4A39-A7C1-6287EA78558B}" type="presParOf" srcId="{955FA3FB-95BD-4FF4-A054-D9BF9575C54F}" destId="{A88091B9-2FC6-488D-96A7-07C3420D4803}" srcOrd="7" destOrd="0" presId="urn:microsoft.com/office/officeart/2005/8/layout/default"/>
    <dgm:cxn modelId="{FD031A27-0B2B-4A1C-A6EF-85EA03ACAAAC}" type="presParOf" srcId="{955FA3FB-95BD-4FF4-A054-D9BF9575C54F}" destId="{4D9A39FB-223C-485C-86BC-0DE01DAE3C28}" srcOrd="8" destOrd="0" presId="urn:microsoft.com/office/officeart/2005/8/layout/default"/>
    <dgm:cxn modelId="{534B05E0-6E4A-4344-80ED-6CF341DC2804}" type="presParOf" srcId="{955FA3FB-95BD-4FF4-A054-D9BF9575C54F}" destId="{2A133D90-2C64-4E94-8445-B3B33442427D}" srcOrd="9" destOrd="0" presId="urn:microsoft.com/office/officeart/2005/8/layout/default"/>
    <dgm:cxn modelId="{AA0F574A-BB15-4ABA-94EB-01320862025D}" type="presParOf" srcId="{955FA3FB-95BD-4FF4-A054-D9BF9575C54F}" destId="{4CC372FE-8F3A-4A14-B26E-8F4E33BC7FAF}" srcOrd="10" destOrd="0" presId="urn:microsoft.com/office/officeart/2005/8/layout/default"/>
    <dgm:cxn modelId="{0B74A73F-5163-4F4E-AA92-494190F1AA9C}" type="presParOf" srcId="{955FA3FB-95BD-4FF4-A054-D9BF9575C54F}" destId="{FADA8A89-ADD9-4701-AF99-68D38A59D916}" srcOrd="11" destOrd="0" presId="urn:microsoft.com/office/officeart/2005/8/layout/default"/>
    <dgm:cxn modelId="{B38BEAD9-D488-4A80-8EE9-7EFA125F32CA}" type="presParOf" srcId="{955FA3FB-95BD-4FF4-A054-D9BF9575C54F}" destId="{510EA4AC-20FA-47BE-9D24-CAAE63E2231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A7BDF-9F64-426E-A29B-4E3785D4989F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/>
            <a:t>JED Plc is one of Nigeria's privatized Electricity Distribution Companies (DisCos) following the 2005 Power Sector Reform Act</a:t>
          </a:r>
          <a:r>
            <a:rPr lang="en-US" sz="1300" b="0" i="0" kern="1200" baseline="0"/>
            <a:t>.</a:t>
          </a:r>
          <a:endParaRPr lang="en-US" sz="1300" kern="1200" dirty="0"/>
        </a:p>
      </dsp:txBody>
      <dsp:txXfrm>
        <a:off x="3080" y="587032"/>
        <a:ext cx="2444055" cy="1466433"/>
      </dsp:txXfrm>
    </dsp:sp>
    <dsp:sp modelId="{F94D4E9A-BC0B-4A2C-845B-258027206B92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/>
            <a:t>Established on November 1st, 2013, and Headquartered in Jos, Plateau State with franchise area of Plateau, Gombe, Bauchi, and Benue States, JED Plc aims to be a top-quality electricity provider. .</a:t>
          </a:r>
          <a:endParaRPr lang="en-US" sz="1300" b="1" kern="1200" dirty="0"/>
        </a:p>
      </dsp:txBody>
      <dsp:txXfrm>
        <a:off x="2691541" y="587032"/>
        <a:ext cx="2444055" cy="1466433"/>
      </dsp:txXfrm>
    </dsp:sp>
    <dsp:sp modelId="{8B27D42A-9369-42FE-97D3-744A95609BCC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/>
            <a:t>JED Plc boasts an extensive distribution network covering 132,859 kM² and serving over 700,283 customers.</a:t>
          </a:r>
          <a:endParaRPr lang="en-US" sz="1300" b="1" kern="1200" dirty="0"/>
        </a:p>
      </dsp:txBody>
      <dsp:txXfrm>
        <a:off x="5380002" y="587032"/>
        <a:ext cx="2444055" cy="1466433"/>
      </dsp:txXfrm>
    </dsp:sp>
    <dsp:sp modelId="{8CC81A14-D4D3-4117-8EA1-13B49F057217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/>
            <a:t>JED Plc is connected to eight Transmission Company of Nigeria (TCN) stations, ensuring reliable power distribution through eight Regional Offices, thirty Area Offices, and one hundred forty-seven Feeder Service Centers.</a:t>
          </a:r>
          <a:endParaRPr lang="en-US" sz="1300" b="1" kern="1200" dirty="0"/>
        </a:p>
      </dsp:txBody>
      <dsp:txXfrm>
        <a:off x="8068463" y="587032"/>
        <a:ext cx="2444055" cy="1466433"/>
      </dsp:txXfrm>
    </dsp:sp>
    <dsp:sp modelId="{4D9A39FB-223C-485C-86BC-0DE01DAE3C28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baseline="0"/>
            <a:t>JED Plc Receives a daily average energy allocation of 6% from the National Grid (225MW daily average).</a:t>
          </a:r>
          <a:endParaRPr lang="en-US" sz="1300" b="1" kern="1200" dirty="0"/>
        </a:p>
      </dsp:txBody>
      <dsp:txXfrm>
        <a:off x="1347311" y="2297871"/>
        <a:ext cx="2444055" cy="1466433"/>
      </dsp:txXfrm>
    </dsp:sp>
    <dsp:sp modelId="{4CC372FE-8F3A-4A14-B26E-8F4E33BC7FAF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 current load demand of JED Plc is 361MW.</a:t>
          </a:r>
        </a:p>
      </dsp:txBody>
      <dsp:txXfrm>
        <a:off x="4035772" y="2297871"/>
        <a:ext cx="2444055" cy="1466433"/>
      </dsp:txXfrm>
    </dsp:sp>
    <dsp:sp modelId="{510EA4AC-20FA-47BE-9D24-CAAE63E2231E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JED Plc Load deficit 136MW</a:t>
          </a:r>
        </a:p>
      </dsp:txBody>
      <dsp:txXfrm>
        <a:off x="672423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43894-6596-4441-9F5D-231F140D3ABF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AC30-9BED-4DAB-9BFF-DB685146657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38200" y="185618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39565" y="3285490"/>
            <a:ext cx="171450" cy="287019"/>
          </a:xfrm>
          <a:prstGeom prst="rect">
            <a:avLst/>
          </a:prstGeom>
          <a:solidFill>
            <a:srgbClr val="39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96421" y="836638"/>
            <a:ext cx="11477047" cy="0"/>
          </a:xfrm>
          <a:prstGeom prst="line">
            <a:avLst/>
          </a:prstGeom>
          <a:ln w="38100">
            <a:solidFill>
              <a:srgbClr val="3929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JED PLC Logo (3)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0" y="56662"/>
            <a:ext cx="689804" cy="6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Placeholder 4"/>
          <p:cNvSpPr txBox="1"/>
          <p:nvPr userDrawn="1"/>
        </p:nvSpPr>
        <p:spPr>
          <a:xfrm>
            <a:off x="0" y="2679192"/>
            <a:ext cx="163773" cy="149961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prstDash val="sysDot"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45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5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71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alpha val="0"/>
                </a:sys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6329922"/>
            <a:ext cx="422031" cy="52807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FAB73BC-B049-4115-A692-8D63A059BFB8}" type="slidenum">
              <a:rPr lang="en-US" sz="1400" b="1" smtClean="0">
                <a:solidFill>
                  <a:srgbClr val="F9BF03"/>
                </a:solidFill>
                <a:latin typeface="Garamond" panose="02020404030301010803" pitchFamily="18" charset="0"/>
              </a:rPr>
              <a:t>‹#›</a:t>
            </a:fld>
            <a:endParaRPr lang="en-GB" sz="1400" dirty="0">
              <a:solidFill>
                <a:srgbClr val="F9BF03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22031" y="6761048"/>
            <a:ext cx="11769969" cy="96952"/>
          </a:xfrm>
          <a:prstGeom prst="rect">
            <a:avLst/>
          </a:prstGeom>
          <a:solidFill>
            <a:srgbClr val="FFC000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422031" y="6627584"/>
            <a:ext cx="11769969" cy="96952"/>
          </a:xfrm>
          <a:prstGeom prst="rect">
            <a:avLst/>
          </a:prstGeom>
          <a:solidFill>
            <a:srgbClr val="392977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2"/>
          </p:nvPr>
        </p:nvSpPr>
        <p:spPr>
          <a:xfrm>
            <a:off x="7464508" y="6356352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2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 rot="16200000">
            <a:off x="5742275" y="6628766"/>
            <a:ext cx="171450" cy="287019"/>
          </a:xfrm>
          <a:prstGeom prst="rect">
            <a:avLst/>
          </a:prstGeom>
          <a:solidFill>
            <a:srgbClr val="39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/>
          <p:cNvSpPr txBox="1"/>
          <p:nvPr userDrawn="1"/>
        </p:nvSpPr>
        <p:spPr>
          <a:xfrm rot="16200000">
            <a:off x="5702710" y="6022468"/>
            <a:ext cx="163773" cy="149961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prstDash val="sysDot"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45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5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71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alpha val="0"/>
                </a:sys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73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0678" y="-73440"/>
            <a:ext cx="12332678" cy="6931440"/>
            <a:chOff x="-140678" y="-73440"/>
            <a:chExt cx="12332678" cy="6931440"/>
          </a:xfrm>
        </p:grpSpPr>
        <p:sp>
          <p:nvSpPr>
            <p:cNvPr id="14" name="Rectangle 13"/>
            <p:cNvSpPr/>
            <p:nvPr/>
          </p:nvSpPr>
          <p:spPr>
            <a:xfrm>
              <a:off x="-140678" y="-73440"/>
              <a:ext cx="12332677" cy="6858000"/>
            </a:xfrm>
            <a:prstGeom prst="rect">
              <a:avLst/>
            </a:prstGeom>
            <a:solidFill>
              <a:srgbClr val="3929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E58C0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4741" y="1939737"/>
            <a:ext cx="3462122" cy="251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39565" y="3285490"/>
            <a:ext cx="171450" cy="287019"/>
          </a:xfrm>
          <a:prstGeom prst="rect">
            <a:avLst/>
          </a:prstGeom>
          <a:solidFill>
            <a:srgbClr val="39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6421" y="836638"/>
            <a:ext cx="11477047" cy="0"/>
          </a:xfrm>
          <a:prstGeom prst="line">
            <a:avLst/>
          </a:prstGeom>
          <a:ln w="38100">
            <a:solidFill>
              <a:srgbClr val="3929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JED PLC Logo (3)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0" y="56662"/>
            <a:ext cx="689804" cy="6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4"/>
          <p:cNvSpPr txBox="1"/>
          <p:nvPr userDrawn="1"/>
        </p:nvSpPr>
        <p:spPr>
          <a:xfrm>
            <a:off x="0" y="2679192"/>
            <a:ext cx="163773" cy="149961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prstDash val="sysDot"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45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5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71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alpha val="0"/>
                </a:sys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329922"/>
            <a:ext cx="422031" cy="52807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FAB73BC-B049-4115-A692-8D63A059BFB8}" type="slidenum">
              <a:rPr lang="en-US" sz="1400" b="1" smtClean="0">
                <a:solidFill>
                  <a:srgbClr val="F9BF03"/>
                </a:solidFill>
                <a:latin typeface="Garamond" panose="02020404030301010803" pitchFamily="18" charset="0"/>
              </a:rPr>
              <a:t>‹#›</a:t>
            </a:fld>
            <a:endParaRPr lang="en-GB" sz="1400" dirty="0">
              <a:solidFill>
                <a:srgbClr val="F9BF03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22031" y="6761048"/>
            <a:ext cx="11769969" cy="96952"/>
          </a:xfrm>
          <a:prstGeom prst="rect">
            <a:avLst/>
          </a:prstGeom>
          <a:solidFill>
            <a:srgbClr val="FFC000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422031" y="6627584"/>
            <a:ext cx="11769969" cy="96952"/>
          </a:xfrm>
          <a:prstGeom prst="rect">
            <a:avLst/>
          </a:prstGeom>
          <a:solidFill>
            <a:srgbClr val="392977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40678" y="-73440"/>
            <a:ext cx="12332678" cy="6931440"/>
            <a:chOff x="-140678" y="-73440"/>
            <a:chExt cx="12332678" cy="6931440"/>
          </a:xfrm>
        </p:grpSpPr>
        <p:sp>
          <p:nvSpPr>
            <p:cNvPr id="14" name="Rectangle 13"/>
            <p:cNvSpPr/>
            <p:nvPr/>
          </p:nvSpPr>
          <p:spPr>
            <a:xfrm>
              <a:off x="-140678" y="-73440"/>
              <a:ext cx="12332677" cy="6858000"/>
            </a:xfrm>
            <a:prstGeom prst="rect">
              <a:avLst/>
            </a:prstGeom>
            <a:solidFill>
              <a:srgbClr val="3929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rgbClr val="FFF9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9E5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rgbClr val="E58C0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9E5"/>
            </a:solidFill>
            <a:ln>
              <a:noFill/>
            </a:ln>
          </p:spPr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2C04B-7287-4951-AC00-6F46CFBB5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66" y="460392"/>
            <a:ext cx="5696033" cy="39709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24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CF03-9AEA-4264-B99D-32DE5FAA6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8F1C9-D82A-4348-AA66-4C8FC0DC0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52F59-9C4E-4953-A07B-5ED5AF03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EEEB02-1E76-F527-20E4-8271B342A3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5618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AFB4AD-057A-64B0-B54E-0EE3C3A7C29F}"/>
              </a:ext>
            </a:extLst>
          </p:cNvPr>
          <p:cNvSpPr/>
          <p:nvPr userDrawn="1"/>
        </p:nvSpPr>
        <p:spPr>
          <a:xfrm>
            <a:off x="39565" y="3285490"/>
            <a:ext cx="171450" cy="287019"/>
          </a:xfrm>
          <a:prstGeom prst="rect">
            <a:avLst/>
          </a:prstGeom>
          <a:solidFill>
            <a:srgbClr val="39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ABBA98-1C2A-09DE-4B88-88F12D7298EF}"/>
              </a:ext>
            </a:extLst>
          </p:cNvPr>
          <p:cNvCxnSpPr>
            <a:cxnSpLocks/>
          </p:cNvCxnSpPr>
          <p:nvPr userDrawn="1"/>
        </p:nvCxnSpPr>
        <p:spPr>
          <a:xfrm>
            <a:off x="296421" y="836638"/>
            <a:ext cx="11477047" cy="0"/>
          </a:xfrm>
          <a:prstGeom prst="line">
            <a:avLst/>
          </a:prstGeom>
          <a:ln w="38100">
            <a:solidFill>
              <a:srgbClr val="3929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JED PLC Logo (3)">
            <a:extLst>
              <a:ext uri="{FF2B5EF4-FFF2-40B4-BE49-F238E27FC236}">
                <a16:creationId xmlns:a16="http://schemas.microsoft.com/office/drawing/2014/main" id="{91F01B43-7995-5F02-6023-466571B3C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0" y="56662"/>
            <a:ext cx="689804" cy="6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CCD0576-20A9-652D-E620-6D095E08FD7D}"/>
              </a:ext>
            </a:extLst>
          </p:cNvPr>
          <p:cNvSpPr txBox="1">
            <a:spLocks/>
          </p:cNvSpPr>
          <p:nvPr userDrawn="1"/>
        </p:nvSpPr>
        <p:spPr>
          <a:xfrm>
            <a:off x="0" y="2679192"/>
            <a:ext cx="163773" cy="149961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prstDash val="sysDot"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alpha val="0"/>
                </a:sys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308264-8D03-D197-90E9-F235C9E3BC1F}"/>
              </a:ext>
            </a:extLst>
          </p:cNvPr>
          <p:cNvSpPr/>
          <p:nvPr userDrawn="1"/>
        </p:nvSpPr>
        <p:spPr>
          <a:xfrm>
            <a:off x="0" y="6329922"/>
            <a:ext cx="422031" cy="52807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FAB73BC-B049-4115-A692-8D63A059BFB8}" type="slidenum">
              <a:rPr lang="en-US" sz="1400" b="1" smtClean="0">
                <a:solidFill>
                  <a:srgbClr val="F9BF03"/>
                </a:solidFill>
                <a:latin typeface="Garamond" panose="02020404030301010803" pitchFamily="18" charset="0"/>
              </a:rPr>
              <a:pPr/>
              <a:t>‹#›</a:t>
            </a:fld>
            <a:endParaRPr lang="en-GB" sz="1400" dirty="0">
              <a:solidFill>
                <a:srgbClr val="F9BF0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C56AB1-3EF3-902C-3684-4BDD4EBCE897}"/>
              </a:ext>
            </a:extLst>
          </p:cNvPr>
          <p:cNvSpPr/>
          <p:nvPr userDrawn="1"/>
        </p:nvSpPr>
        <p:spPr>
          <a:xfrm>
            <a:off x="422031" y="6761048"/>
            <a:ext cx="11769969" cy="96952"/>
          </a:xfrm>
          <a:prstGeom prst="rect">
            <a:avLst/>
          </a:prstGeom>
          <a:solidFill>
            <a:srgbClr val="FFC000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490552-C4D9-9849-E278-C2AEB87B1933}"/>
              </a:ext>
            </a:extLst>
          </p:cNvPr>
          <p:cNvSpPr/>
          <p:nvPr userDrawn="1"/>
        </p:nvSpPr>
        <p:spPr>
          <a:xfrm>
            <a:off x="422031" y="6627584"/>
            <a:ext cx="11769969" cy="96952"/>
          </a:xfrm>
          <a:prstGeom prst="rect">
            <a:avLst/>
          </a:prstGeom>
          <a:solidFill>
            <a:srgbClr val="392977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5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AC5F1-B234-4C9D-898E-B9393425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3D9F8-E8FE-4566-92B0-D148308E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FBF60-5096-45B2-9BAF-AB6CEB38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B461E-00F3-4660-B86A-E1B935A1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513-4227-45DD-8DD8-AA3FE04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9E9AB-112E-4DB7-AD37-40FAF3B63D72}"/>
              </a:ext>
            </a:extLst>
          </p:cNvPr>
          <p:cNvSpPr/>
          <p:nvPr userDrawn="1"/>
        </p:nvSpPr>
        <p:spPr>
          <a:xfrm>
            <a:off x="39565" y="3285490"/>
            <a:ext cx="171450" cy="287019"/>
          </a:xfrm>
          <a:prstGeom prst="rect">
            <a:avLst/>
          </a:prstGeom>
          <a:solidFill>
            <a:srgbClr val="39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0EBC-C308-31AB-39BC-77A6012C5D6D}"/>
              </a:ext>
            </a:extLst>
          </p:cNvPr>
          <p:cNvCxnSpPr>
            <a:cxnSpLocks/>
          </p:cNvCxnSpPr>
          <p:nvPr userDrawn="1"/>
        </p:nvCxnSpPr>
        <p:spPr>
          <a:xfrm>
            <a:off x="296421" y="836638"/>
            <a:ext cx="11477047" cy="0"/>
          </a:xfrm>
          <a:prstGeom prst="line">
            <a:avLst/>
          </a:prstGeom>
          <a:ln w="38100">
            <a:solidFill>
              <a:srgbClr val="3929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JED PLC Logo (3)">
            <a:extLst>
              <a:ext uri="{FF2B5EF4-FFF2-40B4-BE49-F238E27FC236}">
                <a16:creationId xmlns:a16="http://schemas.microsoft.com/office/drawing/2014/main" id="{39E3E24D-9916-9F8C-198B-E726D9DA5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0" y="56662"/>
            <a:ext cx="689804" cy="6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33E33FD-F7E6-CDB8-FDC8-8B8C8A73ED4A}"/>
              </a:ext>
            </a:extLst>
          </p:cNvPr>
          <p:cNvSpPr txBox="1">
            <a:spLocks/>
          </p:cNvSpPr>
          <p:nvPr userDrawn="1"/>
        </p:nvSpPr>
        <p:spPr>
          <a:xfrm>
            <a:off x="0" y="2679192"/>
            <a:ext cx="163773" cy="149961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prstDash val="sysDot"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alpha val="0"/>
                </a:sys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4267F-EDAD-C687-2A96-AED231BB0036}"/>
              </a:ext>
            </a:extLst>
          </p:cNvPr>
          <p:cNvSpPr/>
          <p:nvPr userDrawn="1"/>
        </p:nvSpPr>
        <p:spPr>
          <a:xfrm>
            <a:off x="0" y="6329922"/>
            <a:ext cx="422031" cy="52807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FAB73BC-B049-4115-A692-8D63A059BFB8}" type="slidenum">
              <a:rPr lang="en-US" sz="1400" b="1" smtClean="0">
                <a:solidFill>
                  <a:srgbClr val="F9BF03"/>
                </a:solidFill>
                <a:latin typeface="Garamond" panose="02020404030301010803" pitchFamily="18" charset="0"/>
              </a:rPr>
              <a:pPr/>
              <a:t>‹#›</a:t>
            </a:fld>
            <a:endParaRPr lang="en-GB" sz="1400" dirty="0">
              <a:solidFill>
                <a:srgbClr val="F9BF0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D08C0A-6B7C-C837-B1FE-523F870DFA2C}"/>
              </a:ext>
            </a:extLst>
          </p:cNvPr>
          <p:cNvSpPr/>
          <p:nvPr userDrawn="1"/>
        </p:nvSpPr>
        <p:spPr>
          <a:xfrm>
            <a:off x="422031" y="6761048"/>
            <a:ext cx="11769969" cy="96952"/>
          </a:xfrm>
          <a:prstGeom prst="rect">
            <a:avLst/>
          </a:prstGeom>
          <a:solidFill>
            <a:srgbClr val="FFC000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02FB1F-AE40-3860-7EEB-B71B99DE44CF}"/>
              </a:ext>
            </a:extLst>
          </p:cNvPr>
          <p:cNvSpPr/>
          <p:nvPr userDrawn="1"/>
        </p:nvSpPr>
        <p:spPr>
          <a:xfrm>
            <a:off x="422031" y="6627584"/>
            <a:ext cx="11769969" cy="96952"/>
          </a:xfrm>
          <a:prstGeom prst="rect">
            <a:avLst/>
          </a:prstGeom>
          <a:solidFill>
            <a:srgbClr val="392977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44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6081-156A-469D-8360-42E970F7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2838F-8082-4099-896B-D755419B6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1D486-144A-4968-9511-C4C557B9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D09DE-F73E-479E-A9C4-B684C9189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D9F51-7A8A-4953-8C26-922330E4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62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9B69-3868-4062-B614-28BAEA1A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F0F3A-1A3A-47D3-9E66-66EA99CBB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5BF7-7E3C-4D38-BF99-10831B4B8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0F9C7-ABC5-4C8A-A6B9-F69C6EC3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0DCFF-369D-48AC-99A5-F652BDC1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F3F72-EEC4-464B-8714-5480B48C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556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A269-12D3-4ED7-AE59-27A586D5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8485-DDF3-49D8-8F68-EF34E29CD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8C159-0B57-4BF9-AF38-A3BF1D6E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C9F35-101D-4374-9A2D-B9BBB17CD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F0D98-03A9-4E74-A46D-87FDD93C1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DC1728-381E-4EB0-A6EC-A1F20E9E1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DBC091-3662-4A75-9465-325CB6B9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09099-BEB2-4346-8AB8-CFEFBD45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420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09A6-326C-43BC-9136-4DAE66DE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09250-65E0-4447-8930-D488F528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CA4A4-24A0-4510-B0E4-BF411027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40AE2-850A-4383-8EE6-22BB09BD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496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6A59C-9A00-42F9-A192-AB9DEE779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E83A8-C46C-46F5-88A5-A1681A72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37611-DA5E-4BC0-BD7B-7C563227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374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2B39-350B-431D-B9A1-0A277FB0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66E83-DA6C-47F6-94E0-AB1DBA6E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F0496-C117-420F-802E-C3FD387DA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0C979-F3CC-41D9-BCAD-6E6BA0F1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F0AC-02ED-400D-8D56-84251746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B59F9-6855-49D1-899B-5A08663F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01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0B8D-A515-47D0-BC1E-59C0C3BF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C6A5C-347D-4D6A-8078-1DE92E230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7D709-3FD5-464F-BADF-3FFFABCAA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52ABA-555F-4743-AEA6-94317FD81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F5F4F-38C6-4AF8-9567-BCF7CD46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978B6-F25A-4031-8529-DF6C97AC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496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B586-4891-4F35-AD1D-501DFE85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ECBBF-BE95-4609-9918-E3572B8CC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7569-FA38-49CB-A946-68A4B334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206A8-9660-495A-9412-C17419A9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E37F-54CB-40EA-84E4-237E3214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867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E4935C-C5CB-4B0E-853A-44DF071C9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E6723-8218-4CB3-9A11-38B074196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F492-2A02-43DC-8365-DC3E75F8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7EFD5-7093-4EE6-9F68-3E680A00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42FAE-8416-4BF4-9884-99225FDB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92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509D8F0-B04D-479F-A141-B23E890EA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4508" y="6356352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2FE9D5F3-AC26-47B4-AD5A-060893279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2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E01068-B9A8-93C0-3A2B-6D6850C57B70}"/>
              </a:ext>
            </a:extLst>
          </p:cNvPr>
          <p:cNvSpPr/>
          <p:nvPr userDrawn="1"/>
        </p:nvSpPr>
        <p:spPr>
          <a:xfrm rot="16200000">
            <a:off x="5742275" y="6628766"/>
            <a:ext cx="171450" cy="287019"/>
          </a:xfrm>
          <a:prstGeom prst="rect">
            <a:avLst/>
          </a:prstGeom>
          <a:solidFill>
            <a:srgbClr val="39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D9E62C-E56D-A61D-068E-1B1D26738E6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5702710" y="6022468"/>
            <a:ext cx="163773" cy="149961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prstDash val="sysDot"/>
          </a:ln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alpha val="0"/>
                </a:sys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73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509D8F0-B04D-479F-A141-B23E890EA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4508" y="6356352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2FE9D5F3-AC26-47B4-AD5A-060893279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2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B5758F-F015-441D-95DB-6C604AC6F9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4807" y="-3645"/>
            <a:ext cx="7068616" cy="4864934"/>
          </a:xfrm>
          <a:custGeom>
            <a:avLst/>
            <a:gdLst>
              <a:gd name="connsiteX0" fmla="*/ 933021 w 7066775"/>
              <a:gd name="connsiteY0" fmla="*/ 0 h 4864934"/>
              <a:gd name="connsiteX1" fmla="*/ 7066775 w 7066775"/>
              <a:gd name="connsiteY1" fmla="*/ 0 h 4864934"/>
              <a:gd name="connsiteX2" fmla="*/ 7066775 w 7066775"/>
              <a:gd name="connsiteY2" fmla="*/ 3712830 h 4864934"/>
              <a:gd name="connsiteX3" fmla="*/ 1414191 w 7066775"/>
              <a:gd name="connsiteY3" fmla="*/ 4852550 h 4864934"/>
              <a:gd name="connsiteX4" fmla="*/ 311704 w 7066775"/>
              <a:gd name="connsiteY4" fmla="*/ 4472643 h 4864934"/>
              <a:gd name="connsiteX5" fmla="*/ 78126 w 7066775"/>
              <a:gd name="connsiteY5" fmla="*/ 3090529 h 4864934"/>
              <a:gd name="connsiteX6" fmla="*/ 933021 w 7066775"/>
              <a:gd name="connsiteY6" fmla="*/ 0 h 486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6775" h="4864934">
                <a:moveTo>
                  <a:pt x="933021" y="0"/>
                </a:moveTo>
                <a:cubicBezTo>
                  <a:pt x="933021" y="0"/>
                  <a:pt x="933021" y="0"/>
                  <a:pt x="7066775" y="0"/>
                </a:cubicBezTo>
                <a:cubicBezTo>
                  <a:pt x="7066775" y="0"/>
                  <a:pt x="7066775" y="0"/>
                  <a:pt x="7066775" y="3712830"/>
                </a:cubicBezTo>
                <a:cubicBezTo>
                  <a:pt x="7066775" y="3712830"/>
                  <a:pt x="7066775" y="3712830"/>
                  <a:pt x="1414191" y="4852550"/>
                </a:cubicBezTo>
                <a:cubicBezTo>
                  <a:pt x="1414191" y="4852550"/>
                  <a:pt x="827911" y="4971416"/>
                  <a:pt x="311704" y="4472643"/>
                </a:cubicBezTo>
                <a:cubicBezTo>
                  <a:pt x="-206839" y="3973870"/>
                  <a:pt x="78126" y="3090529"/>
                  <a:pt x="78126" y="3090529"/>
                </a:cubicBezTo>
                <a:cubicBezTo>
                  <a:pt x="78126" y="3090529"/>
                  <a:pt x="78126" y="3090529"/>
                  <a:pt x="9330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360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5B7A-7D3D-4E15-97F4-DF8C9CAB8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D9A5-0905-473E-9B3D-6163DCDE7683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87F0A-F8ED-4B36-A84D-BF247AE36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E677A-1FA2-49A6-8B0B-DB0ABA959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57FB-2993-4E2B-82FB-0E0A16F2E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3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9A0C5D-7D7C-4961-B2A5-BFCF684D57A7}"/>
              </a:ext>
            </a:extLst>
          </p:cNvPr>
          <p:cNvSpPr txBox="1"/>
          <p:nvPr/>
        </p:nvSpPr>
        <p:spPr>
          <a:xfrm>
            <a:off x="851096" y="706392"/>
            <a:ext cx="565521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Tw Cen MT" panose="020B0602020104020603" pitchFamily="34" charset="0"/>
              </a:rPr>
              <a:t>DER Opportunities Jos Electricity Distribution Plc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076315-934E-4387-8315-2A7AEA0CD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2662" y="4286261"/>
            <a:ext cx="2539618" cy="18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14816D-A22C-B8CD-F091-B6FD4256F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9" y="2069871"/>
            <a:ext cx="5020765" cy="3948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5869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7" name="Rectangle 27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Interconnected Mini Grid Sites…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0C4B77-AE02-F437-0D34-1ACE95C1C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425337"/>
              </p:ext>
            </p:extLst>
          </p:nvPr>
        </p:nvGraphicFramePr>
        <p:xfrm>
          <a:off x="149629" y="2510445"/>
          <a:ext cx="12042371" cy="2606131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541952">
                  <a:extLst>
                    <a:ext uri="{9D8B030D-6E8A-4147-A177-3AD203B41FA5}">
                      <a16:colId xmlns:a16="http://schemas.microsoft.com/office/drawing/2014/main" val="377992570"/>
                    </a:ext>
                  </a:extLst>
                </a:gridCol>
                <a:gridCol w="574646">
                  <a:extLst>
                    <a:ext uri="{9D8B030D-6E8A-4147-A177-3AD203B41FA5}">
                      <a16:colId xmlns:a16="http://schemas.microsoft.com/office/drawing/2014/main" val="239431381"/>
                    </a:ext>
                  </a:extLst>
                </a:gridCol>
                <a:gridCol w="443872">
                  <a:extLst>
                    <a:ext uri="{9D8B030D-6E8A-4147-A177-3AD203B41FA5}">
                      <a16:colId xmlns:a16="http://schemas.microsoft.com/office/drawing/2014/main" val="706902601"/>
                    </a:ext>
                  </a:extLst>
                </a:gridCol>
                <a:gridCol w="1280821">
                  <a:extLst>
                    <a:ext uri="{9D8B030D-6E8A-4147-A177-3AD203B41FA5}">
                      <a16:colId xmlns:a16="http://schemas.microsoft.com/office/drawing/2014/main" val="104166071"/>
                    </a:ext>
                  </a:extLst>
                </a:gridCol>
                <a:gridCol w="1535830">
                  <a:extLst>
                    <a:ext uri="{9D8B030D-6E8A-4147-A177-3AD203B41FA5}">
                      <a16:colId xmlns:a16="http://schemas.microsoft.com/office/drawing/2014/main" val="966742057"/>
                    </a:ext>
                  </a:extLst>
                </a:gridCol>
                <a:gridCol w="650494">
                  <a:extLst>
                    <a:ext uri="{9D8B030D-6E8A-4147-A177-3AD203B41FA5}">
                      <a16:colId xmlns:a16="http://schemas.microsoft.com/office/drawing/2014/main" val="3855008013"/>
                    </a:ext>
                  </a:extLst>
                </a:gridCol>
                <a:gridCol w="548491">
                  <a:extLst>
                    <a:ext uri="{9D8B030D-6E8A-4147-A177-3AD203B41FA5}">
                      <a16:colId xmlns:a16="http://schemas.microsoft.com/office/drawing/2014/main" val="4190590268"/>
                    </a:ext>
                  </a:extLst>
                </a:gridCol>
                <a:gridCol w="513183">
                  <a:extLst>
                    <a:ext uri="{9D8B030D-6E8A-4147-A177-3AD203B41FA5}">
                      <a16:colId xmlns:a16="http://schemas.microsoft.com/office/drawing/2014/main" val="564604815"/>
                    </a:ext>
                  </a:extLst>
                </a:gridCol>
                <a:gridCol w="549799">
                  <a:extLst>
                    <a:ext uri="{9D8B030D-6E8A-4147-A177-3AD203B41FA5}">
                      <a16:colId xmlns:a16="http://schemas.microsoft.com/office/drawing/2014/main" val="2743741755"/>
                    </a:ext>
                  </a:extLst>
                </a:gridCol>
                <a:gridCol w="582492">
                  <a:extLst>
                    <a:ext uri="{9D8B030D-6E8A-4147-A177-3AD203B41FA5}">
                      <a16:colId xmlns:a16="http://schemas.microsoft.com/office/drawing/2014/main" val="1007722250"/>
                    </a:ext>
                  </a:extLst>
                </a:gridCol>
                <a:gridCol w="558954">
                  <a:extLst>
                    <a:ext uri="{9D8B030D-6E8A-4147-A177-3AD203B41FA5}">
                      <a16:colId xmlns:a16="http://schemas.microsoft.com/office/drawing/2014/main" val="4016351837"/>
                    </a:ext>
                  </a:extLst>
                </a:gridCol>
                <a:gridCol w="751189">
                  <a:extLst>
                    <a:ext uri="{9D8B030D-6E8A-4147-A177-3AD203B41FA5}">
                      <a16:colId xmlns:a16="http://schemas.microsoft.com/office/drawing/2014/main" val="3611616323"/>
                    </a:ext>
                  </a:extLst>
                </a:gridCol>
                <a:gridCol w="592955">
                  <a:extLst>
                    <a:ext uri="{9D8B030D-6E8A-4147-A177-3AD203B41FA5}">
                      <a16:colId xmlns:a16="http://schemas.microsoft.com/office/drawing/2014/main" val="505755467"/>
                    </a:ext>
                  </a:extLst>
                </a:gridCol>
                <a:gridCol w="592954">
                  <a:extLst>
                    <a:ext uri="{9D8B030D-6E8A-4147-A177-3AD203B41FA5}">
                      <a16:colId xmlns:a16="http://schemas.microsoft.com/office/drawing/2014/main" val="888358372"/>
                    </a:ext>
                  </a:extLst>
                </a:gridCol>
                <a:gridCol w="536722">
                  <a:extLst>
                    <a:ext uri="{9D8B030D-6E8A-4147-A177-3AD203B41FA5}">
                      <a16:colId xmlns:a16="http://schemas.microsoft.com/office/drawing/2014/main" val="2619608042"/>
                    </a:ext>
                  </a:extLst>
                </a:gridCol>
                <a:gridCol w="515798">
                  <a:extLst>
                    <a:ext uri="{9D8B030D-6E8A-4147-A177-3AD203B41FA5}">
                      <a16:colId xmlns:a16="http://schemas.microsoft.com/office/drawing/2014/main" val="4203226976"/>
                    </a:ext>
                  </a:extLst>
                </a:gridCol>
                <a:gridCol w="462181">
                  <a:extLst>
                    <a:ext uri="{9D8B030D-6E8A-4147-A177-3AD203B41FA5}">
                      <a16:colId xmlns:a16="http://schemas.microsoft.com/office/drawing/2014/main" val="117439271"/>
                    </a:ext>
                  </a:extLst>
                </a:gridCol>
                <a:gridCol w="810038">
                  <a:extLst>
                    <a:ext uri="{9D8B030D-6E8A-4147-A177-3AD203B41FA5}">
                      <a16:colId xmlns:a16="http://schemas.microsoft.com/office/drawing/2014/main" val="4116828627"/>
                    </a:ext>
                  </a:extLst>
                </a:gridCol>
              </a:tblGrid>
              <a:tr h="893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 33KV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State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Number of   Customers/connections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Top 3 Economic/commercial  Activities in the cluster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Class of</a:t>
                      </a:r>
                    </a:p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Customers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 Voltage level (33/11kV)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Average hours of supply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Period of Supply 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Customer Service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Is there load shedding for the site?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Reason for no supply (Technical or Commercial reason)  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Estimated Load Demand (MW)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Estimated metering rate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Security Status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PIP focused Area (Yes/No)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ATC&amp;C loss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Business Model</a:t>
                      </a:r>
                      <a:endParaRPr lang="en-US" sz="800" b="1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7401" marB="740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06962"/>
                  </a:ext>
                </a:extLst>
              </a:tr>
              <a:tr h="386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DENGI TOWN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331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0.4</a:t>
                      </a:r>
                      <a:endParaRPr lang="en-US" sz="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Secured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026883"/>
                  </a:ext>
                </a:extLst>
              </a:tr>
              <a:tr h="386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GINDIRI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2,090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Secured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59%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006700"/>
                  </a:ext>
                </a:extLst>
              </a:tr>
              <a:tr h="3865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KUFFEN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637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Secured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136824"/>
                  </a:ext>
                </a:extLst>
              </a:tr>
              <a:tr h="5530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SHENDAM BARRACKS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1203                    -  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Secured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181" marR="3702" marT="2254" marB="74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001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08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8C6EC-99EC-6B5F-6A0F-553DD90BAF66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Interconnected Mini Grid Sites….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6355A5-0608-E897-6E28-56B870CF3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407372"/>
              </p:ext>
            </p:extLst>
          </p:nvPr>
        </p:nvGraphicFramePr>
        <p:xfrm>
          <a:off x="-4" y="2144684"/>
          <a:ext cx="12191997" cy="353291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715353">
                  <a:extLst>
                    <a:ext uri="{9D8B030D-6E8A-4147-A177-3AD203B41FA5}">
                      <a16:colId xmlns:a16="http://schemas.microsoft.com/office/drawing/2014/main" val="2931997946"/>
                    </a:ext>
                  </a:extLst>
                </a:gridCol>
                <a:gridCol w="599992">
                  <a:extLst>
                    <a:ext uri="{9D8B030D-6E8A-4147-A177-3AD203B41FA5}">
                      <a16:colId xmlns:a16="http://schemas.microsoft.com/office/drawing/2014/main" val="3862818031"/>
                    </a:ext>
                  </a:extLst>
                </a:gridCol>
                <a:gridCol w="467391">
                  <a:extLst>
                    <a:ext uri="{9D8B030D-6E8A-4147-A177-3AD203B41FA5}">
                      <a16:colId xmlns:a16="http://schemas.microsoft.com/office/drawing/2014/main" val="2223781792"/>
                    </a:ext>
                  </a:extLst>
                </a:gridCol>
                <a:gridCol w="1213931">
                  <a:extLst>
                    <a:ext uri="{9D8B030D-6E8A-4147-A177-3AD203B41FA5}">
                      <a16:colId xmlns:a16="http://schemas.microsoft.com/office/drawing/2014/main" val="3467675391"/>
                    </a:ext>
                  </a:extLst>
                </a:gridCol>
                <a:gridCol w="607948">
                  <a:extLst>
                    <a:ext uri="{9D8B030D-6E8A-4147-A177-3AD203B41FA5}">
                      <a16:colId xmlns:a16="http://schemas.microsoft.com/office/drawing/2014/main" val="1494874825"/>
                    </a:ext>
                  </a:extLst>
                </a:gridCol>
                <a:gridCol w="1178128">
                  <a:extLst>
                    <a:ext uri="{9D8B030D-6E8A-4147-A177-3AD203B41FA5}">
                      <a16:colId xmlns:a16="http://schemas.microsoft.com/office/drawing/2014/main" val="3144393382"/>
                    </a:ext>
                  </a:extLst>
                </a:gridCol>
                <a:gridCol w="676900">
                  <a:extLst>
                    <a:ext uri="{9D8B030D-6E8A-4147-A177-3AD203B41FA5}">
                      <a16:colId xmlns:a16="http://schemas.microsoft.com/office/drawing/2014/main" val="2651243179"/>
                    </a:ext>
                  </a:extLst>
                </a:gridCol>
                <a:gridCol w="715353">
                  <a:extLst>
                    <a:ext uri="{9D8B030D-6E8A-4147-A177-3AD203B41FA5}">
                      <a16:colId xmlns:a16="http://schemas.microsoft.com/office/drawing/2014/main" val="2390145768"/>
                    </a:ext>
                  </a:extLst>
                </a:gridCol>
                <a:gridCol w="470043">
                  <a:extLst>
                    <a:ext uri="{9D8B030D-6E8A-4147-A177-3AD203B41FA5}">
                      <a16:colId xmlns:a16="http://schemas.microsoft.com/office/drawing/2014/main" val="3056463871"/>
                    </a:ext>
                  </a:extLst>
                </a:gridCol>
                <a:gridCol w="505846">
                  <a:extLst>
                    <a:ext uri="{9D8B030D-6E8A-4147-A177-3AD203B41FA5}">
                      <a16:colId xmlns:a16="http://schemas.microsoft.com/office/drawing/2014/main" val="1418161529"/>
                    </a:ext>
                  </a:extLst>
                </a:gridCol>
                <a:gridCol w="574797">
                  <a:extLst>
                    <a:ext uri="{9D8B030D-6E8A-4147-A177-3AD203B41FA5}">
                      <a16:colId xmlns:a16="http://schemas.microsoft.com/office/drawing/2014/main" val="77480256"/>
                    </a:ext>
                  </a:extLst>
                </a:gridCol>
                <a:gridCol w="572145">
                  <a:extLst>
                    <a:ext uri="{9D8B030D-6E8A-4147-A177-3AD203B41FA5}">
                      <a16:colId xmlns:a16="http://schemas.microsoft.com/office/drawing/2014/main" val="2633067734"/>
                    </a:ext>
                  </a:extLst>
                </a:gridCol>
                <a:gridCol w="935470">
                  <a:extLst>
                    <a:ext uri="{9D8B030D-6E8A-4147-A177-3AD203B41FA5}">
                      <a16:colId xmlns:a16="http://schemas.microsoft.com/office/drawing/2014/main" val="491195816"/>
                    </a:ext>
                  </a:extLst>
                </a:gridCol>
                <a:gridCol w="582754">
                  <a:extLst>
                    <a:ext uri="{9D8B030D-6E8A-4147-A177-3AD203B41FA5}">
                      <a16:colId xmlns:a16="http://schemas.microsoft.com/office/drawing/2014/main" val="1064433476"/>
                    </a:ext>
                  </a:extLst>
                </a:gridCol>
                <a:gridCol w="582754">
                  <a:extLst>
                    <a:ext uri="{9D8B030D-6E8A-4147-A177-3AD203B41FA5}">
                      <a16:colId xmlns:a16="http://schemas.microsoft.com/office/drawing/2014/main" val="2865827654"/>
                    </a:ext>
                  </a:extLst>
                </a:gridCol>
                <a:gridCol w="481977">
                  <a:extLst>
                    <a:ext uri="{9D8B030D-6E8A-4147-A177-3AD203B41FA5}">
                      <a16:colId xmlns:a16="http://schemas.microsoft.com/office/drawing/2014/main" val="441814090"/>
                    </a:ext>
                  </a:extLst>
                </a:gridCol>
                <a:gridCol w="472695">
                  <a:extLst>
                    <a:ext uri="{9D8B030D-6E8A-4147-A177-3AD203B41FA5}">
                      <a16:colId xmlns:a16="http://schemas.microsoft.com/office/drawing/2014/main" val="1208536676"/>
                    </a:ext>
                  </a:extLst>
                </a:gridCol>
                <a:gridCol w="838520">
                  <a:extLst>
                    <a:ext uri="{9D8B030D-6E8A-4147-A177-3AD203B41FA5}">
                      <a16:colId xmlns:a16="http://schemas.microsoft.com/office/drawing/2014/main" val="4169540317"/>
                    </a:ext>
                  </a:extLst>
                </a:gridCol>
              </a:tblGrid>
              <a:tr h="808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 33KV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State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Number of   Customers/connections</a:t>
                      </a:r>
                      <a:endParaRPr lang="en-US" sz="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Estimated Cluster Population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Top 3 Economic/commercial  Activities in the cluster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Class of customer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 Name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Feeder Voltage level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Average hours of supply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Period of Supply 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Customer Service Level Band 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Reason for no supply (Technical or Commercial reason)  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Estimated Load Demand (MW)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Estimated metering rate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PIP focused Area 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ATC&amp;C loss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627928"/>
                  </a:ext>
                </a:extLst>
              </a:tr>
              <a:tr h="454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240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00" cap="none" spc="0">
                          <a:solidFill>
                            <a:schemeClr val="tx1"/>
                          </a:solidFill>
                        </a:rPr>
                        <a:t>&gt;1000</a:t>
                      </a:r>
                    </a:p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76%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182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219232"/>
                  </a:ext>
                </a:extLst>
              </a:tr>
              <a:tr h="454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WASE GARKUWA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  31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&gt;1000 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WASE GARKUWA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182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88914"/>
                  </a:ext>
                </a:extLst>
              </a:tr>
              <a:tr h="454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WASE PRISON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509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6300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WASE PRISON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69%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182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614376"/>
                  </a:ext>
                </a:extLst>
              </a:tr>
              <a:tr h="454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ZARTEX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310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&gt;300 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ZARTEX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9%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79%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182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473684"/>
                  </a:ext>
                </a:extLst>
              </a:tr>
              <a:tr h="454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BENPOLY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ANKPA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Benue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856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 and Trading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BENPOLY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Interconnected Mini Grid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90043"/>
                  </a:ext>
                </a:extLst>
              </a:tr>
              <a:tr h="454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UGBOKOLO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ANKPA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Benue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               215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Agriculture and Trading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UGBOKOLO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23%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No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86%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Interconnected Mini Grid </a:t>
                      </a:r>
                      <a:endParaRPr lang="en-US" sz="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24662" marR="324" marT="18971" marB="18971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844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31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Franchising with Embedded Generation Sites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8A512E-F059-8A3A-35CE-10444268D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225936"/>
              </p:ext>
            </p:extLst>
          </p:nvPr>
        </p:nvGraphicFramePr>
        <p:xfrm>
          <a:off x="66503" y="2161309"/>
          <a:ext cx="12125494" cy="3674225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{ED083AE6-46FA-4A59-8FB0-9F97EB10719F}</a:tableStyleId>
              </a:tblPr>
              <a:tblGrid>
                <a:gridCol w="728101">
                  <a:extLst>
                    <a:ext uri="{9D8B030D-6E8A-4147-A177-3AD203B41FA5}">
                      <a16:colId xmlns:a16="http://schemas.microsoft.com/office/drawing/2014/main" val="2797900521"/>
                    </a:ext>
                  </a:extLst>
                </a:gridCol>
                <a:gridCol w="600064">
                  <a:extLst>
                    <a:ext uri="{9D8B030D-6E8A-4147-A177-3AD203B41FA5}">
                      <a16:colId xmlns:a16="http://schemas.microsoft.com/office/drawing/2014/main" val="3489204002"/>
                    </a:ext>
                  </a:extLst>
                </a:gridCol>
                <a:gridCol w="437107">
                  <a:extLst>
                    <a:ext uri="{9D8B030D-6E8A-4147-A177-3AD203B41FA5}">
                      <a16:colId xmlns:a16="http://schemas.microsoft.com/office/drawing/2014/main" val="3770312104"/>
                    </a:ext>
                  </a:extLst>
                </a:gridCol>
                <a:gridCol w="850966">
                  <a:extLst>
                    <a:ext uri="{9D8B030D-6E8A-4147-A177-3AD203B41FA5}">
                      <a16:colId xmlns:a16="http://schemas.microsoft.com/office/drawing/2014/main" val="2619084644"/>
                    </a:ext>
                  </a:extLst>
                </a:gridCol>
                <a:gridCol w="655676">
                  <a:extLst>
                    <a:ext uri="{9D8B030D-6E8A-4147-A177-3AD203B41FA5}">
                      <a16:colId xmlns:a16="http://schemas.microsoft.com/office/drawing/2014/main" val="1890197674"/>
                    </a:ext>
                  </a:extLst>
                </a:gridCol>
                <a:gridCol w="420294">
                  <a:extLst>
                    <a:ext uri="{9D8B030D-6E8A-4147-A177-3AD203B41FA5}">
                      <a16:colId xmlns:a16="http://schemas.microsoft.com/office/drawing/2014/main" val="291662871"/>
                    </a:ext>
                  </a:extLst>
                </a:gridCol>
                <a:gridCol w="1097987">
                  <a:extLst>
                    <a:ext uri="{9D8B030D-6E8A-4147-A177-3AD203B41FA5}">
                      <a16:colId xmlns:a16="http://schemas.microsoft.com/office/drawing/2014/main" val="3997896176"/>
                    </a:ext>
                  </a:extLst>
                </a:gridCol>
                <a:gridCol w="1090227">
                  <a:extLst>
                    <a:ext uri="{9D8B030D-6E8A-4147-A177-3AD203B41FA5}">
                      <a16:colId xmlns:a16="http://schemas.microsoft.com/office/drawing/2014/main" val="2381320451"/>
                    </a:ext>
                  </a:extLst>
                </a:gridCol>
                <a:gridCol w="1004869">
                  <a:extLst>
                    <a:ext uri="{9D8B030D-6E8A-4147-A177-3AD203B41FA5}">
                      <a16:colId xmlns:a16="http://schemas.microsoft.com/office/drawing/2014/main" val="3932289956"/>
                    </a:ext>
                  </a:extLst>
                </a:gridCol>
                <a:gridCol w="728101">
                  <a:extLst>
                    <a:ext uri="{9D8B030D-6E8A-4147-A177-3AD203B41FA5}">
                      <a16:colId xmlns:a16="http://schemas.microsoft.com/office/drawing/2014/main" val="4015250484"/>
                    </a:ext>
                  </a:extLst>
                </a:gridCol>
                <a:gridCol w="557385">
                  <a:extLst>
                    <a:ext uri="{9D8B030D-6E8A-4147-A177-3AD203B41FA5}">
                      <a16:colId xmlns:a16="http://schemas.microsoft.com/office/drawing/2014/main" val="1841513581"/>
                    </a:ext>
                  </a:extLst>
                </a:gridCol>
                <a:gridCol w="472026">
                  <a:extLst>
                    <a:ext uri="{9D8B030D-6E8A-4147-A177-3AD203B41FA5}">
                      <a16:colId xmlns:a16="http://schemas.microsoft.com/office/drawing/2014/main" val="3188689998"/>
                    </a:ext>
                  </a:extLst>
                </a:gridCol>
                <a:gridCol w="580665">
                  <a:extLst>
                    <a:ext uri="{9D8B030D-6E8A-4147-A177-3AD203B41FA5}">
                      <a16:colId xmlns:a16="http://schemas.microsoft.com/office/drawing/2014/main" val="2308332688"/>
                    </a:ext>
                  </a:extLst>
                </a:gridCol>
                <a:gridCol w="637569">
                  <a:extLst>
                    <a:ext uri="{9D8B030D-6E8A-4147-A177-3AD203B41FA5}">
                      <a16:colId xmlns:a16="http://schemas.microsoft.com/office/drawing/2014/main" val="2537653213"/>
                    </a:ext>
                  </a:extLst>
                </a:gridCol>
                <a:gridCol w="720342">
                  <a:extLst>
                    <a:ext uri="{9D8B030D-6E8A-4147-A177-3AD203B41FA5}">
                      <a16:colId xmlns:a16="http://schemas.microsoft.com/office/drawing/2014/main" val="1779736103"/>
                    </a:ext>
                  </a:extLst>
                </a:gridCol>
                <a:gridCol w="536691">
                  <a:extLst>
                    <a:ext uri="{9D8B030D-6E8A-4147-A177-3AD203B41FA5}">
                      <a16:colId xmlns:a16="http://schemas.microsoft.com/office/drawing/2014/main" val="2836147539"/>
                    </a:ext>
                  </a:extLst>
                </a:gridCol>
                <a:gridCol w="536691">
                  <a:extLst>
                    <a:ext uri="{9D8B030D-6E8A-4147-A177-3AD203B41FA5}">
                      <a16:colId xmlns:a16="http://schemas.microsoft.com/office/drawing/2014/main" val="1290254254"/>
                    </a:ext>
                  </a:extLst>
                </a:gridCol>
                <a:gridCol w="470733">
                  <a:extLst>
                    <a:ext uri="{9D8B030D-6E8A-4147-A177-3AD203B41FA5}">
                      <a16:colId xmlns:a16="http://schemas.microsoft.com/office/drawing/2014/main" val="3748058978"/>
                    </a:ext>
                  </a:extLst>
                </a:gridCol>
              </a:tblGrid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Feeder</a:t>
                      </a:r>
                      <a:endParaRPr lang="en-US" sz="8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Feeder 33KV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Feeder Bands - May 2024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Location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Region/Area Office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State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Number of   Customers/connections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Top 3 Economic/commercial  Activities in the cluster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Class of customer and Mix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Feeder Name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Feeder Voltage level (33/11kV)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Average hours of supply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Period of Supply 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Is there load shedding for the site?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Reason for no supply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Estimated Load Demand (MW)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Estimated metering rate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ATC&amp;C Loss Level</a:t>
                      </a:r>
                      <a:endParaRPr lang="en-US" sz="800" b="0" i="0" u="none" strike="noStrike" cap="none" spc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22354"/>
                  </a:ext>
                </a:extLst>
              </a:tr>
              <a:tr h="476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VOM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BUKURU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VOM, Bukuru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BUKURU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      2,789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Residential, Commercial, Industry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VOM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2.5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82%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219357"/>
                  </a:ext>
                </a:extLst>
              </a:tr>
              <a:tr h="476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BARIKIN LADI TOWN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DOROWA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BARIKIN LADI TOWN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BUKURU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Plateau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      1,327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Agriculture, Trading and Mining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BARIKIN LADI TOWN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1.6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5400"/>
                  </a:ext>
                </a:extLst>
              </a:tr>
              <a:tr h="476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DAUDU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NORTH BANK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DAUDU, North Bank, Makurdi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MAKURDI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Benue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      2,927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 and Trading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DAUDU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74%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859393"/>
                  </a:ext>
                </a:extLst>
              </a:tr>
              <a:tr h="476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SRS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NORTH BANK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SRS, North Bank, Makurdi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MAKURDI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Benue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      2,287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 and Trading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SRS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18%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76%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100968"/>
                  </a:ext>
                </a:extLst>
              </a:tr>
              <a:tr h="476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UGBOKOLO 33KV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ANKPA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UGBOKOLO Town, Otukpo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MAKURDI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Benue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      2,984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 and Trading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UGBOKOLO 33KV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33KV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1.5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80%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964713"/>
                  </a:ext>
                </a:extLst>
              </a:tr>
              <a:tr h="476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ALIADE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TARAKU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ALIADE Town, Otukpo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MAKURDI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Benue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             1,102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Agriculture and Trading 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Residential, Commercial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ALIADE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11KV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Day/Night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Yes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Commercial &amp; Technical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800" b="0" i="0" u="none" strike="noStrike" cap="none" spc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86%</a:t>
                      </a:r>
                      <a:endParaRPr lang="en-US" sz="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4391" marR="1250" marT="34147" marB="34147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80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09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72069" y="1933961"/>
            <a:ext cx="5447862" cy="13731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A08"/>
              </a:buClr>
              <a:buSzTx/>
              <a:buFont typeface="Calibri" panose="020F0502020204030204" pitchFamily="34" charset="0"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9BF03"/>
                </a:solidFill>
                <a:effectLst/>
                <a:uLnTx/>
                <a:uFillTx/>
                <a:latin typeface="Tw Cen MT" panose="020B0602020104020603" pitchFamily="34" charset="0"/>
              </a:rPr>
              <a:t>Thank You</a:t>
            </a:r>
          </a:p>
        </p:txBody>
      </p:sp>
      <p:pic>
        <p:nvPicPr>
          <p:cNvPr id="10" name="Picture 9" descr="JED PLC Logo (3)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060" y="3410376"/>
            <a:ext cx="2499419" cy="205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countries/regions with different colored states&#10;&#10;Description automatically generated">
            <a:extLst>
              <a:ext uri="{FF2B5EF4-FFF2-40B4-BE49-F238E27FC236}">
                <a16:creationId xmlns:a16="http://schemas.microsoft.com/office/drawing/2014/main" id="{58A6AA3A-455C-BFF8-9B72-742DFAF14B6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386" b="18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604A0-2953-03DF-94C7-F0E5E717BC6E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About JED Plc</a:t>
            </a:r>
          </a:p>
        </p:txBody>
      </p:sp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C9A71D3A-9270-0043-DECB-309535182E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129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6577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604A0-2953-03DF-94C7-F0E5E717BC6E}"/>
              </a:ext>
            </a:extLst>
          </p:cNvPr>
          <p:cNvSpPr txBox="1"/>
          <p:nvPr/>
        </p:nvSpPr>
        <p:spPr>
          <a:xfrm>
            <a:off x="-1231669" y="61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CD076C-8BF5-7D56-DF93-AB4EAADC90EA}"/>
              </a:ext>
            </a:extLst>
          </p:cNvPr>
          <p:cNvSpPr/>
          <p:nvPr/>
        </p:nvSpPr>
        <p:spPr>
          <a:xfrm>
            <a:off x="116397" y="1687156"/>
            <a:ext cx="9552640" cy="376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2296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 Commercial Data</a:t>
            </a: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257175" indent="-257175" algn="just" defTabSz="82296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36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 defTabSz="82296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7932E9-D0CA-6121-0F4C-65BA202C7F59}"/>
              </a:ext>
            </a:extLst>
          </p:cNvPr>
          <p:cNvSpPr/>
          <p:nvPr/>
        </p:nvSpPr>
        <p:spPr>
          <a:xfrm>
            <a:off x="8499037" y="881106"/>
            <a:ext cx="2340000" cy="341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296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JEDP Franchise Area Map</a:t>
            </a:r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951A685-AA2C-B7FE-9EAD-16A0926BD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69" y="1222738"/>
            <a:ext cx="5425115" cy="3836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9A4DC8-2B09-3F70-7E24-141A43B51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627857"/>
              </p:ext>
            </p:extLst>
          </p:nvPr>
        </p:nvGraphicFramePr>
        <p:xfrm>
          <a:off x="66099" y="2177845"/>
          <a:ext cx="6635670" cy="210274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27134">
                  <a:extLst>
                    <a:ext uri="{9D8B030D-6E8A-4147-A177-3AD203B41FA5}">
                      <a16:colId xmlns:a16="http://schemas.microsoft.com/office/drawing/2014/main" val="3442407599"/>
                    </a:ext>
                  </a:extLst>
                </a:gridCol>
                <a:gridCol w="1327134">
                  <a:extLst>
                    <a:ext uri="{9D8B030D-6E8A-4147-A177-3AD203B41FA5}">
                      <a16:colId xmlns:a16="http://schemas.microsoft.com/office/drawing/2014/main" val="534560901"/>
                    </a:ext>
                  </a:extLst>
                </a:gridCol>
                <a:gridCol w="1327134">
                  <a:extLst>
                    <a:ext uri="{9D8B030D-6E8A-4147-A177-3AD203B41FA5}">
                      <a16:colId xmlns:a16="http://schemas.microsoft.com/office/drawing/2014/main" val="4148471405"/>
                    </a:ext>
                  </a:extLst>
                </a:gridCol>
                <a:gridCol w="1327134">
                  <a:extLst>
                    <a:ext uri="{9D8B030D-6E8A-4147-A177-3AD203B41FA5}">
                      <a16:colId xmlns:a16="http://schemas.microsoft.com/office/drawing/2014/main" val="2795817176"/>
                    </a:ext>
                  </a:extLst>
                </a:gridCol>
                <a:gridCol w="1327134">
                  <a:extLst>
                    <a:ext uri="{9D8B030D-6E8A-4147-A177-3AD203B41FA5}">
                      <a16:colId xmlns:a16="http://schemas.microsoft.com/office/drawing/2014/main" val="1746541546"/>
                    </a:ext>
                  </a:extLst>
                </a:gridCol>
              </a:tblGrid>
              <a:tr h="408993">
                <a:tc>
                  <a:txBody>
                    <a:bodyPr/>
                    <a:lstStyle/>
                    <a:p>
                      <a:r>
                        <a:rPr lang="en-US" sz="1200" dirty="0"/>
                        <a:t>State</a:t>
                      </a:r>
                      <a:endParaRPr lang="en-N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Population</a:t>
                      </a:r>
                      <a:endParaRPr lang="en-N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Land Mass (KM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baseline="0" dirty="0"/>
                        <a:t>)</a:t>
                      </a:r>
                      <a:endParaRPr lang="en-NG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Installed Capacity (MVA)</a:t>
                      </a:r>
                      <a:endParaRPr lang="en-N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12-months Energy Delivered (MWh)</a:t>
                      </a:r>
                      <a:endParaRPr lang="en-N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949171"/>
                  </a:ext>
                </a:extLst>
              </a:tr>
              <a:tr h="292533">
                <a:tc>
                  <a:txBody>
                    <a:bodyPr/>
                    <a:lstStyle/>
                    <a:p>
                      <a:r>
                        <a:rPr lang="en-US" sz="1200" b="1" dirty="0"/>
                        <a:t>Bauchi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6,997,314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49,119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391.51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195,142.15</a:t>
                      </a:r>
                      <a:endParaRPr lang="en-NG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898147"/>
                  </a:ext>
                </a:extLst>
              </a:tr>
              <a:tr h="292533">
                <a:tc>
                  <a:txBody>
                    <a:bodyPr/>
                    <a:lstStyle/>
                    <a:p>
                      <a:r>
                        <a:rPr lang="en-US" sz="1200" b="1" dirty="0"/>
                        <a:t>Benue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6,096,869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34,059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607.45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360,890.43</a:t>
                      </a:r>
                      <a:endParaRPr lang="en-NG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519606"/>
                  </a:ext>
                </a:extLst>
              </a:tr>
              <a:tr h="292533">
                <a:tc>
                  <a:txBody>
                    <a:bodyPr/>
                    <a:lstStyle/>
                    <a:p>
                      <a:r>
                        <a:rPr lang="en-US" sz="1200" b="1" dirty="0"/>
                        <a:t>Gombe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3,472,223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18,768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329.08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250,460.72</a:t>
                      </a:r>
                      <a:endParaRPr lang="en-NG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126257"/>
                  </a:ext>
                </a:extLst>
              </a:tr>
              <a:tr h="292533">
                <a:tc>
                  <a:txBody>
                    <a:bodyPr/>
                    <a:lstStyle/>
                    <a:p>
                      <a:r>
                        <a:rPr lang="en-US" sz="1200" b="1" dirty="0"/>
                        <a:t>Plateau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4,433,501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30,913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419.05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421,412.81</a:t>
                      </a:r>
                      <a:endParaRPr lang="en-NG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565716"/>
                  </a:ext>
                </a:extLst>
              </a:tr>
              <a:tr h="292533">
                <a:tc>
                  <a:txBody>
                    <a:bodyPr/>
                    <a:lstStyle/>
                    <a:p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20,999,907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132,859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1,747.09</a:t>
                      </a:r>
                      <a:endParaRPr lang="en-NG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1,227,906</a:t>
                      </a:r>
                      <a:endParaRPr lang="en-NG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54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841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98473" y="149775"/>
            <a:ext cx="9578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Overview of JEDC Franchising with EG Business Model</a:t>
            </a:r>
          </a:p>
        </p:txBody>
      </p: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B5C73D05-FB8F-447E-ECA5-06632CE72C1F}"/>
              </a:ext>
            </a:extLst>
          </p:cNvPr>
          <p:cNvGrpSpPr/>
          <p:nvPr/>
        </p:nvGrpSpPr>
        <p:grpSpPr>
          <a:xfrm>
            <a:off x="3707476" y="1489226"/>
            <a:ext cx="8351443" cy="3879547"/>
            <a:chOff x="2729527" y="1199529"/>
            <a:chExt cx="9129855" cy="4222573"/>
          </a:xfrm>
        </p:grpSpPr>
        <p:sp>
          <p:nvSpPr>
            <p:cNvPr id="14" name="Shape 295">
              <a:extLst>
                <a:ext uri="{FF2B5EF4-FFF2-40B4-BE49-F238E27FC236}">
                  <a16:creationId xmlns:a16="http://schemas.microsoft.com/office/drawing/2014/main" id="{E6655ECA-4235-A353-2702-4242F280B636}"/>
                </a:ext>
              </a:extLst>
            </p:cNvPr>
            <p:cNvSpPr/>
            <p:nvPr/>
          </p:nvSpPr>
          <p:spPr>
            <a:xfrm>
              <a:off x="7096766" y="2277305"/>
              <a:ext cx="2222766" cy="1911867"/>
            </a:xfrm>
            <a:custGeom>
              <a:avLst/>
              <a:gdLst/>
              <a:ahLst/>
              <a:cxnLst/>
              <a:rect l="0" t="0" r="0" b="0"/>
              <a:pathLst>
                <a:path w="1818387" h="1504315">
                  <a:moveTo>
                    <a:pt x="1818387" y="0"/>
                  </a:moveTo>
                  <a:lnTo>
                    <a:pt x="1779525" y="87630"/>
                  </a:lnTo>
                  <a:lnTo>
                    <a:pt x="1761393" y="65610"/>
                  </a:lnTo>
                  <a:lnTo>
                    <a:pt x="18288" y="1504315"/>
                  </a:lnTo>
                  <a:lnTo>
                    <a:pt x="0" y="1482217"/>
                  </a:lnTo>
                  <a:lnTo>
                    <a:pt x="1743211" y="43529"/>
                  </a:lnTo>
                  <a:lnTo>
                    <a:pt x="1725041" y="21463"/>
                  </a:lnTo>
                  <a:lnTo>
                    <a:pt x="1818387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EAD8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97">
              <a:extLst>
                <a:ext uri="{FF2B5EF4-FFF2-40B4-BE49-F238E27FC236}">
                  <a16:creationId xmlns:a16="http://schemas.microsoft.com/office/drawing/2014/main" id="{C2B7C66C-27CB-7D25-42E2-EB736E6364EB}"/>
                </a:ext>
              </a:extLst>
            </p:cNvPr>
            <p:cNvSpPr/>
            <p:nvPr/>
          </p:nvSpPr>
          <p:spPr>
            <a:xfrm>
              <a:off x="4736457" y="1841345"/>
              <a:ext cx="4375204" cy="111532"/>
            </a:xfrm>
            <a:custGeom>
              <a:avLst/>
              <a:gdLst/>
              <a:ahLst/>
              <a:cxnLst/>
              <a:rect l="0" t="0" r="0" b="0"/>
              <a:pathLst>
                <a:path w="3579241" h="87757">
                  <a:moveTo>
                    <a:pt x="3493516" y="0"/>
                  </a:moveTo>
                  <a:lnTo>
                    <a:pt x="3579241" y="42799"/>
                  </a:lnTo>
                  <a:lnTo>
                    <a:pt x="3493516" y="85725"/>
                  </a:lnTo>
                  <a:lnTo>
                    <a:pt x="3493516" y="57158"/>
                  </a:lnTo>
                  <a:lnTo>
                    <a:pt x="85725" y="59174"/>
                  </a:lnTo>
                  <a:lnTo>
                    <a:pt x="85725" y="87757"/>
                  </a:lnTo>
                  <a:lnTo>
                    <a:pt x="0" y="44958"/>
                  </a:lnTo>
                  <a:lnTo>
                    <a:pt x="85725" y="2032"/>
                  </a:lnTo>
                  <a:lnTo>
                    <a:pt x="85725" y="30599"/>
                  </a:lnTo>
                  <a:lnTo>
                    <a:pt x="3493516" y="28583"/>
                  </a:lnTo>
                  <a:lnTo>
                    <a:pt x="3493516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6478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Shape 298">
              <a:extLst>
                <a:ext uri="{FF2B5EF4-FFF2-40B4-BE49-F238E27FC236}">
                  <a16:creationId xmlns:a16="http://schemas.microsoft.com/office/drawing/2014/main" id="{0C6BC050-E661-8296-023A-8288145E217D}"/>
                </a:ext>
              </a:extLst>
            </p:cNvPr>
            <p:cNvSpPr/>
            <p:nvPr/>
          </p:nvSpPr>
          <p:spPr>
            <a:xfrm>
              <a:off x="4227726" y="4526351"/>
              <a:ext cx="2025141" cy="108950"/>
            </a:xfrm>
            <a:custGeom>
              <a:avLst/>
              <a:gdLst/>
              <a:ahLst/>
              <a:cxnLst/>
              <a:rect l="0" t="0" r="0" b="0"/>
              <a:pathLst>
                <a:path w="1656715" h="85725">
                  <a:moveTo>
                    <a:pt x="1570863" y="0"/>
                  </a:moveTo>
                  <a:lnTo>
                    <a:pt x="1656715" y="42418"/>
                  </a:lnTo>
                  <a:lnTo>
                    <a:pt x="1571244" y="85725"/>
                  </a:lnTo>
                  <a:lnTo>
                    <a:pt x="1571117" y="57097"/>
                  </a:lnTo>
                  <a:lnTo>
                    <a:pt x="254" y="65278"/>
                  </a:lnTo>
                  <a:lnTo>
                    <a:pt x="0" y="36703"/>
                  </a:lnTo>
                  <a:lnTo>
                    <a:pt x="1570990" y="28522"/>
                  </a:lnTo>
                  <a:lnTo>
                    <a:pt x="1570863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ADA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299">
              <a:extLst>
                <a:ext uri="{FF2B5EF4-FFF2-40B4-BE49-F238E27FC236}">
                  <a16:creationId xmlns:a16="http://schemas.microsoft.com/office/drawing/2014/main" id="{04C36C22-6E40-54FE-E2E2-BD5CD05A503D}"/>
                </a:ext>
              </a:extLst>
            </p:cNvPr>
            <p:cNvSpPr/>
            <p:nvPr/>
          </p:nvSpPr>
          <p:spPr>
            <a:xfrm>
              <a:off x="3800964" y="2259873"/>
              <a:ext cx="104789" cy="1669272"/>
            </a:xfrm>
            <a:custGeom>
              <a:avLst/>
              <a:gdLst/>
              <a:ahLst/>
              <a:cxnLst/>
              <a:rect l="0" t="0" r="0" b="0"/>
              <a:pathLst>
                <a:path w="85725" h="1313434">
                  <a:moveTo>
                    <a:pt x="28575" y="0"/>
                  </a:moveTo>
                  <a:lnTo>
                    <a:pt x="57150" y="0"/>
                  </a:lnTo>
                  <a:lnTo>
                    <a:pt x="57150" y="1227709"/>
                  </a:lnTo>
                  <a:lnTo>
                    <a:pt x="85725" y="1227709"/>
                  </a:lnTo>
                  <a:lnTo>
                    <a:pt x="42926" y="1313434"/>
                  </a:lnTo>
                  <a:lnTo>
                    <a:pt x="0" y="1227709"/>
                  </a:lnTo>
                  <a:lnTo>
                    <a:pt x="28575" y="1227709"/>
                  </a:lnTo>
                  <a:lnTo>
                    <a:pt x="28575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9B8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A4D6AF-FE41-C2C4-1F06-CF14DFEF01B9}"/>
                </a:ext>
              </a:extLst>
            </p:cNvPr>
            <p:cNvSpPr/>
            <p:nvPr/>
          </p:nvSpPr>
          <p:spPr>
            <a:xfrm>
              <a:off x="2729527" y="2304934"/>
              <a:ext cx="1006961" cy="2582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JEDC sell energy to the franchisee through JEDC Distribution network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Shape 307">
              <a:extLst>
                <a:ext uri="{FF2B5EF4-FFF2-40B4-BE49-F238E27FC236}">
                  <a16:creationId xmlns:a16="http://schemas.microsoft.com/office/drawing/2014/main" id="{DB33E602-85BE-47ED-C3E1-B287BDDC6E53}"/>
                </a:ext>
              </a:extLst>
            </p:cNvPr>
            <p:cNvSpPr/>
            <p:nvPr/>
          </p:nvSpPr>
          <p:spPr>
            <a:xfrm>
              <a:off x="9907591" y="2341222"/>
              <a:ext cx="104789" cy="1627145"/>
            </a:xfrm>
            <a:custGeom>
              <a:avLst/>
              <a:gdLst/>
              <a:ahLst/>
              <a:cxnLst/>
              <a:rect l="0" t="0" r="0" b="0"/>
              <a:pathLst>
                <a:path w="85725" h="1280287">
                  <a:moveTo>
                    <a:pt x="28575" y="0"/>
                  </a:moveTo>
                  <a:lnTo>
                    <a:pt x="57150" y="0"/>
                  </a:lnTo>
                  <a:lnTo>
                    <a:pt x="57150" y="1194562"/>
                  </a:lnTo>
                  <a:lnTo>
                    <a:pt x="85725" y="1194562"/>
                  </a:lnTo>
                  <a:lnTo>
                    <a:pt x="42925" y="1280287"/>
                  </a:lnTo>
                  <a:lnTo>
                    <a:pt x="0" y="1194562"/>
                  </a:lnTo>
                  <a:lnTo>
                    <a:pt x="28575" y="1194562"/>
                  </a:lnTo>
                  <a:lnTo>
                    <a:pt x="28575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9B8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310">
              <a:extLst>
                <a:ext uri="{FF2B5EF4-FFF2-40B4-BE49-F238E27FC236}">
                  <a16:creationId xmlns:a16="http://schemas.microsoft.com/office/drawing/2014/main" id="{DC5CFC02-05CC-CE70-0616-8896A3BEEB21}"/>
                </a:ext>
              </a:extLst>
            </p:cNvPr>
            <p:cNvSpPr/>
            <p:nvPr/>
          </p:nvSpPr>
          <p:spPr>
            <a:xfrm>
              <a:off x="4158954" y="2308295"/>
              <a:ext cx="2221988" cy="1888301"/>
            </a:xfrm>
            <a:custGeom>
              <a:avLst/>
              <a:gdLst/>
              <a:ahLst/>
              <a:cxnLst/>
              <a:rect l="0" t="0" r="0" b="0"/>
              <a:pathLst>
                <a:path w="1817751" h="1485773">
                  <a:moveTo>
                    <a:pt x="0" y="0"/>
                  </a:moveTo>
                  <a:lnTo>
                    <a:pt x="93472" y="21082"/>
                  </a:lnTo>
                  <a:lnTo>
                    <a:pt x="75405" y="43168"/>
                  </a:lnTo>
                  <a:lnTo>
                    <a:pt x="1760476" y="1420483"/>
                  </a:lnTo>
                  <a:lnTo>
                    <a:pt x="1778508" y="1398397"/>
                  </a:lnTo>
                  <a:lnTo>
                    <a:pt x="1817751" y="1485773"/>
                  </a:lnTo>
                  <a:lnTo>
                    <a:pt x="1724279" y="1464818"/>
                  </a:lnTo>
                  <a:lnTo>
                    <a:pt x="1742375" y="1442653"/>
                  </a:lnTo>
                  <a:lnTo>
                    <a:pt x="57295" y="65307"/>
                  </a:lnTo>
                  <a:lnTo>
                    <a:pt x="39243" y="8737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6478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319">
              <a:extLst>
                <a:ext uri="{FF2B5EF4-FFF2-40B4-BE49-F238E27FC236}">
                  <a16:creationId xmlns:a16="http://schemas.microsoft.com/office/drawing/2014/main" id="{B32E48B7-D662-8129-C11E-6156DC2CFF3A}"/>
                </a:ext>
              </a:extLst>
            </p:cNvPr>
            <p:cNvSpPr/>
            <p:nvPr/>
          </p:nvSpPr>
          <p:spPr>
            <a:xfrm>
              <a:off x="7107944" y="4526351"/>
              <a:ext cx="2328795" cy="108950"/>
            </a:xfrm>
            <a:custGeom>
              <a:avLst/>
              <a:gdLst/>
              <a:ahLst/>
              <a:cxnLst/>
              <a:rect l="0" t="0" r="0" b="0"/>
              <a:pathLst>
                <a:path w="1905127" h="85725">
                  <a:moveTo>
                    <a:pt x="85979" y="0"/>
                  </a:moveTo>
                  <a:lnTo>
                    <a:pt x="85810" y="28513"/>
                  </a:lnTo>
                  <a:lnTo>
                    <a:pt x="1905127" y="36703"/>
                  </a:lnTo>
                  <a:lnTo>
                    <a:pt x="1905000" y="65278"/>
                  </a:lnTo>
                  <a:lnTo>
                    <a:pt x="85641" y="57088"/>
                  </a:lnTo>
                  <a:lnTo>
                    <a:pt x="85471" y="85725"/>
                  </a:lnTo>
                  <a:lnTo>
                    <a:pt x="0" y="42418"/>
                  </a:lnTo>
                  <a:lnTo>
                    <a:pt x="85979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ADA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805C48A-87A1-6F7E-5FDE-EDE97A2F6811}"/>
                </a:ext>
              </a:extLst>
            </p:cNvPr>
            <p:cNvSpPr/>
            <p:nvPr/>
          </p:nvSpPr>
          <p:spPr>
            <a:xfrm rot="2399877">
              <a:off x="4520393" y="3008541"/>
              <a:ext cx="2006324" cy="4878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Customer Willingness to pay premium service charges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4AD1B85-1D48-CB48-0F73-2C9347C3C530}"/>
                </a:ext>
              </a:extLst>
            </p:cNvPr>
            <p:cNvSpPr/>
            <p:nvPr/>
          </p:nvSpPr>
          <p:spPr>
            <a:xfrm>
              <a:off x="9580183" y="4892495"/>
              <a:ext cx="1060108" cy="2379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Franchisee Embedded generation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9DE728F-CD9B-3F6C-506F-95CEBA8A1056}"/>
                </a:ext>
              </a:extLst>
            </p:cNvPr>
            <p:cNvSpPr/>
            <p:nvPr/>
          </p:nvSpPr>
          <p:spPr>
            <a:xfrm>
              <a:off x="9893152" y="4892495"/>
              <a:ext cx="68648" cy="2389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-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CF44608-959E-AC0A-964B-D0DABB78F573}"/>
                </a:ext>
              </a:extLst>
            </p:cNvPr>
            <p:cNvSpPr/>
            <p:nvPr/>
          </p:nvSpPr>
          <p:spPr>
            <a:xfrm>
              <a:off x="10468482" y="1521536"/>
              <a:ext cx="741584" cy="3198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Franchisee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20E503-3266-4BE7-947F-D55D29460536}"/>
                </a:ext>
              </a:extLst>
            </p:cNvPr>
            <p:cNvSpPr/>
            <p:nvPr/>
          </p:nvSpPr>
          <p:spPr>
            <a:xfrm>
              <a:off x="10781451" y="1521536"/>
              <a:ext cx="68483" cy="2384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-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568B55C-E221-285B-ADAD-2FBD6BB3BC79}"/>
                </a:ext>
              </a:extLst>
            </p:cNvPr>
            <p:cNvSpPr/>
            <p:nvPr/>
          </p:nvSpPr>
          <p:spPr>
            <a:xfrm>
              <a:off x="10677770" y="2045483"/>
              <a:ext cx="1181612" cy="2379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Procuring additional energy via bilateral contracts with Independent Power Producers (IPP) and/or Power Purchase Agreement (PPA) with embedded generators or self generation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50A9E435-EBED-A914-5B62-2936CD8E60B5}"/>
                </a:ext>
              </a:extLst>
            </p:cNvPr>
            <p:cNvSpPr/>
            <p:nvPr/>
          </p:nvSpPr>
          <p:spPr>
            <a:xfrm>
              <a:off x="4375207" y="5004862"/>
              <a:ext cx="2275277" cy="2379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JEDC Supply to Franchisee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77CACFF-563F-6618-AAAF-7D3E30D8F177}"/>
                </a:ext>
              </a:extLst>
            </p:cNvPr>
            <p:cNvSpPr/>
            <p:nvPr/>
          </p:nvSpPr>
          <p:spPr>
            <a:xfrm>
              <a:off x="7716310" y="4845551"/>
              <a:ext cx="1713834" cy="2385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Franchisee additional supply when JEDC supply is </a:t>
              </a:r>
              <a:r>
                <a:rPr lang="en-US" sz="1000" i="1" kern="100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Off or inadequate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10FE37C-442F-D5CB-C95C-14E8B1F057CC}"/>
                </a:ext>
              </a:extLst>
            </p:cNvPr>
            <p:cNvSpPr/>
            <p:nvPr/>
          </p:nvSpPr>
          <p:spPr>
            <a:xfrm>
              <a:off x="5359653" y="1221351"/>
              <a:ext cx="3222453" cy="2379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JEDC charges Franchisee at the regulated tariff for electricity supply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36E9B4B-C799-EF64-F0E6-BF90152DBF27}"/>
                </a:ext>
              </a:extLst>
            </p:cNvPr>
            <p:cNvSpPr/>
            <p:nvPr/>
          </p:nvSpPr>
          <p:spPr>
            <a:xfrm>
              <a:off x="5733736" y="1199529"/>
              <a:ext cx="3712097" cy="2379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D890B7E-4A19-56EF-0C40-3DF6BC0F67F3}"/>
                </a:ext>
              </a:extLst>
            </p:cNvPr>
            <p:cNvSpPr/>
            <p:nvPr/>
          </p:nvSpPr>
          <p:spPr>
            <a:xfrm>
              <a:off x="7371235" y="1392867"/>
              <a:ext cx="68648" cy="2385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-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Shape 447">
              <a:extLst>
                <a:ext uri="{FF2B5EF4-FFF2-40B4-BE49-F238E27FC236}">
                  <a16:creationId xmlns:a16="http://schemas.microsoft.com/office/drawing/2014/main" id="{7E8D18CF-86B9-3AC3-F626-AE4D67414274}"/>
                </a:ext>
              </a:extLst>
            </p:cNvPr>
            <p:cNvSpPr/>
            <p:nvPr/>
          </p:nvSpPr>
          <p:spPr>
            <a:xfrm>
              <a:off x="4736457" y="1647656"/>
              <a:ext cx="4375204" cy="108950"/>
            </a:xfrm>
            <a:custGeom>
              <a:avLst/>
              <a:gdLst/>
              <a:ahLst/>
              <a:cxnLst/>
              <a:rect l="0" t="0" r="0" b="0"/>
              <a:pathLst>
                <a:path w="3579241" h="85725">
                  <a:moveTo>
                    <a:pt x="85725" y="0"/>
                  </a:moveTo>
                  <a:lnTo>
                    <a:pt x="85725" y="28574"/>
                  </a:lnTo>
                  <a:lnTo>
                    <a:pt x="3579241" y="28448"/>
                  </a:lnTo>
                  <a:lnTo>
                    <a:pt x="3579241" y="57023"/>
                  </a:lnTo>
                  <a:lnTo>
                    <a:pt x="85725" y="57149"/>
                  </a:lnTo>
                  <a:lnTo>
                    <a:pt x="85725" y="85725"/>
                  </a:lnTo>
                  <a:lnTo>
                    <a:pt x="0" y="42799"/>
                  </a:lnTo>
                  <a:lnTo>
                    <a:pt x="85725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EAD8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6C10D5C-0A72-5284-2880-44B84EA28E1D}"/>
                </a:ext>
              </a:extLst>
            </p:cNvPr>
            <p:cNvSpPr/>
            <p:nvPr/>
          </p:nvSpPr>
          <p:spPr>
            <a:xfrm>
              <a:off x="3409132" y="4990013"/>
              <a:ext cx="1213522" cy="2384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Distribution 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6805E62-6276-6AA7-30EC-FBAD1D68E7DE}"/>
                </a:ext>
              </a:extLst>
            </p:cNvPr>
            <p:cNvSpPr/>
            <p:nvPr/>
          </p:nvSpPr>
          <p:spPr>
            <a:xfrm>
              <a:off x="3571205" y="5183701"/>
              <a:ext cx="727817" cy="2384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System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4" name="Picture 2" descr="3D model 3x10 pv solar panel array VR / AR / low-poly | CGTrader">
              <a:extLst>
                <a:ext uri="{FF2B5EF4-FFF2-40B4-BE49-F238E27FC236}">
                  <a16:creationId xmlns:a16="http://schemas.microsoft.com/office/drawing/2014/main" id="{C8E214EB-01EF-3856-E503-DF08D7135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5034" y="4161703"/>
              <a:ext cx="984885" cy="5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6C40C5AC-260E-B29C-CCF1-15030F7F66B9}"/>
                </a:ext>
              </a:extLst>
            </p:cNvPr>
            <p:cNvSpPr txBox="1"/>
            <p:nvPr/>
          </p:nvSpPr>
          <p:spPr>
            <a:xfrm>
              <a:off x="3474412" y="1517854"/>
              <a:ext cx="10529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Tw Cen MT" panose="020B0602020104020603" pitchFamily="34" charset="0"/>
                  <a:cs typeface="Arial" panose="020B0604020202020204" pitchFamily="34" charset="0"/>
                </a:rPr>
                <a:t>JEDC</a:t>
              </a:r>
              <a:endParaRPr lang="en-US" sz="2800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38FEA2E6-E369-B073-D3CE-7EA1A295C5BF}"/>
                </a:ext>
              </a:extLst>
            </p:cNvPr>
            <p:cNvSpPr/>
            <p:nvPr/>
          </p:nvSpPr>
          <p:spPr>
            <a:xfrm>
              <a:off x="6225983" y="4105038"/>
              <a:ext cx="837906" cy="859786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" b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G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4B27F76-9CD4-FF03-D217-0F94DF04B682}"/>
                </a:ext>
              </a:extLst>
            </p:cNvPr>
            <p:cNvSpPr/>
            <p:nvPr/>
          </p:nvSpPr>
          <p:spPr>
            <a:xfrm>
              <a:off x="2918741" y="3914163"/>
              <a:ext cx="1260987" cy="107287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G"/>
            </a:p>
          </p:txBody>
        </p:sp>
        <p:sp>
          <p:nvSpPr>
            <p:cNvPr id="161" name="Shape 299">
              <a:extLst>
                <a:ext uri="{FF2B5EF4-FFF2-40B4-BE49-F238E27FC236}">
                  <a16:creationId xmlns:a16="http://schemas.microsoft.com/office/drawing/2014/main" id="{E2B12846-061D-3C2D-2591-0506AAFA2848}"/>
                </a:ext>
              </a:extLst>
            </p:cNvPr>
            <p:cNvSpPr/>
            <p:nvPr/>
          </p:nvSpPr>
          <p:spPr>
            <a:xfrm rot="2971359">
              <a:off x="8313270" y="1937643"/>
              <a:ext cx="117328" cy="2833419"/>
            </a:xfrm>
            <a:custGeom>
              <a:avLst/>
              <a:gdLst/>
              <a:ahLst/>
              <a:cxnLst/>
              <a:rect l="0" t="0" r="0" b="0"/>
              <a:pathLst>
                <a:path w="85725" h="1313434">
                  <a:moveTo>
                    <a:pt x="28575" y="0"/>
                  </a:moveTo>
                  <a:lnTo>
                    <a:pt x="57150" y="0"/>
                  </a:lnTo>
                  <a:lnTo>
                    <a:pt x="57150" y="1227709"/>
                  </a:lnTo>
                  <a:lnTo>
                    <a:pt x="85725" y="1227709"/>
                  </a:lnTo>
                  <a:lnTo>
                    <a:pt x="42926" y="1313434"/>
                  </a:lnTo>
                  <a:lnTo>
                    <a:pt x="0" y="1227709"/>
                  </a:lnTo>
                  <a:lnTo>
                    <a:pt x="28575" y="1227709"/>
                  </a:lnTo>
                  <a:lnTo>
                    <a:pt x="28575" y="0"/>
                  </a:lnTo>
                  <a:close/>
                </a:path>
              </a:pathLst>
            </a:custGeom>
            <a:ln w="0" cap="flat">
              <a:miter lim="1016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9B8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pPr algn="r"/>
              <a:endParaRPr lang="en-US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C86DD80-8039-296E-5FBF-F51050975908}"/>
                </a:ext>
              </a:extLst>
            </p:cNvPr>
            <p:cNvSpPr/>
            <p:nvPr/>
          </p:nvSpPr>
          <p:spPr>
            <a:xfrm rot="19150220">
              <a:off x="8252511" y="2901189"/>
              <a:ext cx="1619363" cy="2912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Franchisee reinforce the network to increase reliability and customer service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13EFC80-6BF3-4893-1934-46296764AACE}"/>
                </a:ext>
              </a:extLst>
            </p:cNvPr>
            <p:cNvSpPr/>
            <p:nvPr/>
          </p:nvSpPr>
          <p:spPr>
            <a:xfrm rot="19150220">
              <a:off x="6997548" y="2744980"/>
              <a:ext cx="1876814" cy="34453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i="1" kern="1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Franchisee collect tariff with surcharge approved by NERC to recover investment cost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32" name="Picture 8" descr="10kVA Generator | Perkins Diesel Generator 10kVA">
              <a:extLst>
                <a:ext uri="{FF2B5EF4-FFF2-40B4-BE49-F238E27FC236}">
                  <a16:creationId xmlns:a16="http://schemas.microsoft.com/office/drawing/2014/main" id="{34FE5EEF-9E5B-26F9-76DF-9A5AE5EE9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4683" y="4257738"/>
              <a:ext cx="646176" cy="646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nstruments &amp; Meters">
              <a:extLst>
                <a:ext uri="{FF2B5EF4-FFF2-40B4-BE49-F238E27FC236}">
                  <a16:creationId xmlns:a16="http://schemas.microsoft.com/office/drawing/2014/main" id="{DEA169DD-2DCC-B994-B564-0F2DBAA33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740" y="3929145"/>
              <a:ext cx="727817" cy="96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10" descr="Instruments &amp; Meters">
              <a:extLst>
                <a:ext uri="{FF2B5EF4-FFF2-40B4-BE49-F238E27FC236}">
                  <a16:creationId xmlns:a16="http://schemas.microsoft.com/office/drawing/2014/main" id="{765AAFBC-41E1-3CDA-5919-83046F796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215" y="3903726"/>
              <a:ext cx="727817" cy="96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55FA586-D2C2-BDE7-0B2F-E60D1DE9F746}"/>
                </a:ext>
              </a:extLst>
            </p:cNvPr>
            <p:cNvGrpSpPr/>
            <p:nvPr/>
          </p:nvGrpSpPr>
          <p:grpSpPr>
            <a:xfrm>
              <a:off x="9251892" y="1228139"/>
              <a:ext cx="1165767" cy="1224942"/>
              <a:chOff x="3421265" y="1622908"/>
              <a:chExt cx="2579305" cy="3058457"/>
            </a:xfrm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C7157A09-2A1E-A94A-5F0E-9159BFE41ED3}"/>
                  </a:ext>
                </a:extLst>
              </p:cNvPr>
              <p:cNvGrpSpPr/>
              <p:nvPr/>
            </p:nvGrpSpPr>
            <p:grpSpPr>
              <a:xfrm>
                <a:off x="3751970" y="1622908"/>
                <a:ext cx="1917894" cy="2273127"/>
                <a:chOff x="4547044" y="1662396"/>
                <a:chExt cx="1440942" cy="1707834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AA893FDE-E767-958F-6630-7197DE76B10F}"/>
                    </a:ext>
                  </a:extLst>
                </p:cNvPr>
                <p:cNvSpPr/>
                <p:nvPr/>
              </p:nvSpPr>
              <p:spPr>
                <a:xfrm>
                  <a:off x="5107590" y="2546603"/>
                  <a:ext cx="319849" cy="272033"/>
                </a:xfrm>
                <a:custGeom>
                  <a:avLst/>
                  <a:gdLst>
                    <a:gd name="connsiteX0" fmla="*/ 0 w 319849"/>
                    <a:gd name="connsiteY0" fmla="*/ 0 h 272033"/>
                    <a:gd name="connsiteX1" fmla="*/ 319849 w 319849"/>
                    <a:gd name="connsiteY1" fmla="*/ 0 h 272033"/>
                    <a:gd name="connsiteX2" fmla="*/ 319849 w 319849"/>
                    <a:gd name="connsiteY2" fmla="*/ 272034 h 272033"/>
                    <a:gd name="connsiteX3" fmla="*/ 0 w 319849"/>
                    <a:gd name="connsiteY3" fmla="*/ 272034 h 272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849" h="272033">
                      <a:moveTo>
                        <a:pt x="0" y="0"/>
                      </a:moveTo>
                      <a:lnTo>
                        <a:pt x="319849" y="0"/>
                      </a:lnTo>
                      <a:lnTo>
                        <a:pt x="319849" y="272034"/>
                      </a:lnTo>
                      <a:lnTo>
                        <a:pt x="0" y="272034"/>
                      </a:lnTo>
                      <a:close/>
                    </a:path>
                  </a:pathLst>
                </a:custGeom>
                <a:solidFill>
                  <a:srgbClr val="E2BD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2854B92-0276-4692-F7E9-962E3EC226B3}"/>
                    </a:ext>
                  </a:extLst>
                </p:cNvPr>
                <p:cNvSpPr/>
                <p:nvPr/>
              </p:nvSpPr>
              <p:spPr>
                <a:xfrm>
                  <a:off x="5107590" y="2578131"/>
                  <a:ext cx="319849" cy="240411"/>
                </a:xfrm>
                <a:custGeom>
                  <a:avLst/>
                  <a:gdLst>
                    <a:gd name="connsiteX0" fmla="*/ 0 w 319849"/>
                    <a:gd name="connsiteY0" fmla="*/ 240411 h 240411"/>
                    <a:gd name="connsiteX1" fmla="*/ 182499 w 319849"/>
                    <a:gd name="connsiteY1" fmla="*/ 148019 h 240411"/>
                    <a:gd name="connsiteX2" fmla="*/ 319849 w 319849"/>
                    <a:gd name="connsiteY2" fmla="*/ 58007 h 240411"/>
                    <a:gd name="connsiteX3" fmla="*/ 319849 w 319849"/>
                    <a:gd name="connsiteY3" fmla="*/ 0 h 240411"/>
                    <a:gd name="connsiteX4" fmla="*/ 0 w 319849"/>
                    <a:gd name="connsiteY4" fmla="*/ 0 h 240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49" h="240411">
                      <a:moveTo>
                        <a:pt x="0" y="240411"/>
                      </a:moveTo>
                      <a:cubicBezTo>
                        <a:pt x="0" y="240411"/>
                        <a:pt x="98393" y="175260"/>
                        <a:pt x="182499" y="148019"/>
                      </a:cubicBezTo>
                      <a:cubicBezTo>
                        <a:pt x="182499" y="148019"/>
                        <a:pt x="289084" y="143256"/>
                        <a:pt x="319849" y="58007"/>
                      </a:cubicBezTo>
                      <a:lnTo>
                        <a:pt x="31984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A9D7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74CBF702-2C2B-AA7E-3517-6098C008799F}"/>
                    </a:ext>
                  </a:extLst>
                </p:cNvPr>
                <p:cNvSpPr/>
                <p:nvPr/>
              </p:nvSpPr>
              <p:spPr>
                <a:xfrm>
                  <a:off x="5001005" y="1829021"/>
                  <a:ext cx="544781" cy="874818"/>
                </a:xfrm>
                <a:custGeom>
                  <a:avLst/>
                  <a:gdLst>
                    <a:gd name="connsiteX0" fmla="*/ 0 w 544781"/>
                    <a:gd name="connsiteY0" fmla="*/ 246952 h 874818"/>
                    <a:gd name="connsiteX1" fmla="*/ 10954 w 544781"/>
                    <a:gd name="connsiteY1" fmla="*/ 585089 h 874818"/>
                    <a:gd name="connsiteX2" fmla="*/ 19907 w 544781"/>
                    <a:gd name="connsiteY2" fmla="*/ 669671 h 874818"/>
                    <a:gd name="connsiteX3" fmla="*/ 59150 w 544781"/>
                    <a:gd name="connsiteY3" fmla="*/ 717296 h 874818"/>
                    <a:gd name="connsiteX4" fmla="*/ 197263 w 544781"/>
                    <a:gd name="connsiteY4" fmla="*/ 857885 h 874818"/>
                    <a:gd name="connsiteX5" fmla="*/ 352901 w 544781"/>
                    <a:gd name="connsiteY5" fmla="*/ 857885 h 874818"/>
                    <a:gd name="connsiteX6" fmla="*/ 426815 w 544781"/>
                    <a:gd name="connsiteY6" fmla="*/ 776637 h 874818"/>
                    <a:gd name="connsiteX7" fmla="*/ 482918 w 544781"/>
                    <a:gd name="connsiteY7" fmla="*/ 714629 h 874818"/>
                    <a:gd name="connsiteX8" fmla="*/ 528733 w 544781"/>
                    <a:gd name="connsiteY8" fmla="*/ 619951 h 874818"/>
                    <a:gd name="connsiteX9" fmla="*/ 533210 w 544781"/>
                    <a:gd name="connsiteY9" fmla="*/ 519653 h 874818"/>
                    <a:gd name="connsiteX10" fmla="*/ 542735 w 544781"/>
                    <a:gd name="connsiteY10" fmla="*/ 296387 h 874818"/>
                    <a:gd name="connsiteX11" fmla="*/ 544735 w 544781"/>
                    <a:gd name="connsiteY11" fmla="*/ 246666 h 874818"/>
                    <a:gd name="connsiteX12" fmla="*/ 250698 w 544781"/>
                    <a:gd name="connsiteY12" fmla="*/ 254 h 874818"/>
                    <a:gd name="connsiteX13" fmla="*/ 0 w 544781"/>
                    <a:gd name="connsiteY13" fmla="*/ 246952 h 874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1" h="874818">
                      <a:moveTo>
                        <a:pt x="0" y="246952"/>
                      </a:moveTo>
                      <a:cubicBezTo>
                        <a:pt x="3619" y="359442"/>
                        <a:pt x="3905" y="472790"/>
                        <a:pt x="10954" y="585089"/>
                      </a:cubicBezTo>
                      <a:cubicBezTo>
                        <a:pt x="12763" y="613664"/>
                        <a:pt x="6763" y="643287"/>
                        <a:pt x="19907" y="669671"/>
                      </a:cubicBezTo>
                      <a:cubicBezTo>
                        <a:pt x="28670" y="687293"/>
                        <a:pt x="46196" y="702723"/>
                        <a:pt x="59150" y="717296"/>
                      </a:cubicBezTo>
                      <a:cubicBezTo>
                        <a:pt x="102607" y="766627"/>
                        <a:pt x="148712" y="813559"/>
                        <a:pt x="197263" y="857885"/>
                      </a:cubicBezTo>
                      <a:cubicBezTo>
                        <a:pt x="197263" y="857885"/>
                        <a:pt x="262128" y="895985"/>
                        <a:pt x="352901" y="857885"/>
                      </a:cubicBezTo>
                      <a:cubicBezTo>
                        <a:pt x="377476" y="830739"/>
                        <a:pt x="402241" y="803688"/>
                        <a:pt x="426815" y="776637"/>
                      </a:cubicBezTo>
                      <a:cubicBezTo>
                        <a:pt x="445865" y="755968"/>
                        <a:pt x="464344" y="735394"/>
                        <a:pt x="482918" y="714629"/>
                      </a:cubicBezTo>
                      <a:cubicBezTo>
                        <a:pt x="512255" y="681863"/>
                        <a:pt x="529209" y="663671"/>
                        <a:pt x="528733" y="619951"/>
                      </a:cubicBezTo>
                      <a:cubicBezTo>
                        <a:pt x="528733" y="586518"/>
                        <a:pt x="532543" y="553276"/>
                        <a:pt x="533210" y="519653"/>
                      </a:cubicBezTo>
                      <a:cubicBezTo>
                        <a:pt x="534733" y="445167"/>
                        <a:pt x="540449" y="370777"/>
                        <a:pt x="542735" y="296387"/>
                      </a:cubicBezTo>
                      <a:cubicBezTo>
                        <a:pt x="544303" y="279862"/>
                        <a:pt x="544971" y="263264"/>
                        <a:pt x="544735" y="246666"/>
                      </a:cubicBezTo>
                      <a:cubicBezTo>
                        <a:pt x="544735" y="246666"/>
                        <a:pt x="523018" y="-9175"/>
                        <a:pt x="250698" y="254"/>
                      </a:cubicBezTo>
                      <a:cubicBezTo>
                        <a:pt x="250793" y="540"/>
                        <a:pt x="52006" y="14732"/>
                        <a:pt x="0" y="246952"/>
                      </a:cubicBezTo>
                      <a:close/>
                    </a:path>
                  </a:pathLst>
                </a:custGeom>
                <a:solidFill>
                  <a:srgbClr val="F0C9A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8B74E7AE-CA00-09E6-5FAE-6B3769DCA07F}"/>
                    </a:ext>
                  </a:extLst>
                </p:cNvPr>
                <p:cNvSpPr/>
                <p:nvPr/>
              </p:nvSpPr>
              <p:spPr>
                <a:xfrm>
                  <a:off x="5520975" y="2201195"/>
                  <a:ext cx="75438" cy="191674"/>
                </a:xfrm>
                <a:custGeom>
                  <a:avLst/>
                  <a:gdLst>
                    <a:gd name="connsiteX0" fmla="*/ 0 w 75438"/>
                    <a:gd name="connsiteY0" fmla="*/ 177388 h 191674"/>
                    <a:gd name="connsiteX1" fmla="*/ 11335 w 75438"/>
                    <a:gd name="connsiteY1" fmla="*/ 187484 h 191674"/>
                    <a:gd name="connsiteX2" fmla="*/ 44767 w 75438"/>
                    <a:gd name="connsiteY2" fmla="*/ 163195 h 191674"/>
                    <a:gd name="connsiteX3" fmla="*/ 75438 w 75438"/>
                    <a:gd name="connsiteY3" fmla="*/ 50515 h 191674"/>
                    <a:gd name="connsiteX4" fmla="*/ 15050 w 75438"/>
                    <a:gd name="connsiteY4" fmla="*/ 12415 h 191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38" h="191674">
                      <a:moveTo>
                        <a:pt x="0" y="177388"/>
                      </a:moveTo>
                      <a:lnTo>
                        <a:pt x="11335" y="187484"/>
                      </a:lnTo>
                      <a:cubicBezTo>
                        <a:pt x="24289" y="204724"/>
                        <a:pt x="44767" y="163195"/>
                        <a:pt x="44767" y="163195"/>
                      </a:cubicBezTo>
                      <a:cubicBezTo>
                        <a:pt x="57626" y="125762"/>
                        <a:pt x="75533" y="91948"/>
                        <a:pt x="75438" y="50515"/>
                      </a:cubicBezTo>
                      <a:cubicBezTo>
                        <a:pt x="75343" y="9081"/>
                        <a:pt x="46196" y="-16637"/>
                        <a:pt x="15050" y="12415"/>
                      </a:cubicBezTo>
                      <a:close/>
                    </a:path>
                  </a:pathLst>
                </a:custGeom>
                <a:solidFill>
                  <a:srgbClr val="F0C9A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172A3A63-FF20-9ECA-4341-BED0E019878B}"/>
                    </a:ext>
                  </a:extLst>
                </p:cNvPr>
                <p:cNvSpPr/>
                <p:nvPr/>
              </p:nvSpPr>
              <p:spPr>
                <a:xfrm>
                  <a:off x="4944903" y="2201195"/>
                  <a:ext cx="75533" cy="191674"/>
                </a:xfrm>
                <a:custGeom>
                  <a:avLst/>
                  <a:gdLst>
                    <a:gd name="connsiteX0" fmla="*/ 75533 w 75533"/>
                    <a:gd name="connsiteY0" fmla="*/ 177388 h 191674"/>
                    <a:gd name="connsiteX1" fmla="*/ 64198 w 75533"/>
                    <a:gd name="connsiteY1" fmla="*/ 187484 h 191674"/>
                    <a:gd name="connsiteX2" fmla="*/ 30766 w 75533"/>
                    <a:gd name="connsiteY2" fmla="*/ 163195 h 191674"/>
                    <a:gd name="connsiteX3" fmla="*/ 0 w 75533"/>
                    <a:gd name="connsiteY3" fmla="*/ 50515 h 191674"/>
                    <a:gd name="connsiteX4" fmla="*/ 60388 w 75533"/>
                    <a:gd name="connsiteY4" fmla="*/ 12415 h 191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533" h="191674">
                      <a:moveTo>
                        <a:pt x="75533" y="177388"/>
                      </a:moveTo>
                      <a:lnTo>
                        <a:pt x="64198" y="187484"/>
                      </a:lnTo>
                      <a:cubicBezTo>
                        <a:pt x="51244" y="204724"/>
                        <a:pt x="30766" y="163195"/>
                        <a:pt x="30766" y="163195"/>
                      </a:cubicBezTo>
                      <a:cubicBezTo>
                        <a:pt x="17812" y="125762"/>
                        <a:pt x="0" y="91948"/>
                        <a:pt x="0" y="50515"/>
                      </a:cubicBezTo>
                      <a:cubicBezTo>
                        <a:pt x="0" y="9081"/>
                        <a:pt x="29242" y="-16637"/>
                        <a:pt x="60388" y="12415"/>
                      </a:cubicBezTo>
                      <a:close/>
                    </a:path>
                  </a:pathLst>
                </a:custGeom>
                <a:solidFill>
                  <a:srgbClr val="F0C9A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EC276E40-1443-2B64-E1BA-B85B2B8F0F01}"/>
                    </a:ext>
                  </a:extLst>
                </p:cNvPr>
                <p:cNvSpPr/>
                <p:nvPr/>
              </p:nvSpPr>
              <p:spPr>
                <a:xfrm>
                  <a:off x="5104744" y="1735645"/>
                  <a:ext cx="486638" cy="587692"/>
                </a:xfrm>
                <a:custGeom>
                  <a:avLst/>
                  <a:gdLst>
                    <a:gd name="connsiteX0" fmla="*/ 399658 w 486638"/>
                    <a:gd name="connsiteY0" fmla="*/ 587693 h 587692"/>
                    <a:gd name="connsiteX1" fmla="*/ 441377 w 486638"/>
                    <a:gd name="connsiteY1" fmla="*/ 470725 h 587692"/>
                    <a:gd name="connsiteX2" fmla="*/ 473095 w 486638"/>
                    <a:gd name="connsiteY2" fmla="*/ 387667 h 587692"/>
                    <a:gd name="connsiteX3" fmla="*/ 482620 w 486638"/>
                    <a:gd name="connsiteY3" fmla="*/ 419100 h 587692"/>
                    <a:gd name="connsiteX4" fmla="*/ 415945 w 486638"/>
                    <a:gd name="connsiteY4" fmla="*/ 111347 h 587692"/>
                    <a:gd name="connsiteX5" fmla="*/ 443568 w 486638"/>
                    <a:gd name="connsiteY5" fmla="*/ 137350 h 587692"/>
                    <a:gd name="connsiteX6" fmla="*/ 224493 w 486638"/>
                    <a:gd name="connsiteY6" fmla="*/ 14192 h 587692"/>
                    <a:gd name="connsiteX7" fmla="*/ 253068 w 486638"/>
                    <a:gd name="connsiteY7" fmla="*/ 0 h 587692"/>
                    <a:gd name="connsiteX8" fmla="*/ 3227 w 486638"/>
                    <a:gd name="connsiteY8" fmla="*/ 172879 h 587692"/>
                    <a:gd name="connsiteX9" fmla="*/ 416612 w 486638"/>
                    <a:gd name="connsiteY9" fmla="*/ 322136 h 587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6638" h="587692">
                      <a:moveTo>
                        <a:pt x="399658" y="587693"/>
                      </a:moveTo>
                      <a:lnTo>
                        <a:pt x="441377" y="470725"/>
                      </a:lnTo>
                      <a:lnTo>
                        <a:pt x="473095" y="387667"/>
                      </a:lnTo>
                      <a:lnTo>
                        <a:pt x="482620" y="419100"/>
                      </a:lnTo>
                      <a:cubicBezTo>
                        <a:pt x="482620" y="419100"/>
                        <a:pt x="511195" y="286607"/>
                        <a:pt x="415945" y="111347"/>
                      </a:cubicBezTo>
                      <a:lnTo>
                        <a:pt x="443568" y="137350"/>
                      </a:lnTo>
                      <a:cubicBezTo>
                        <a:pt x="443568" y="137350"/>
                        <a:pt x="428042" y="21717"/>
                        <a:pt x="224493" y="14192"/>
                      </a:cubicBezTo>
                      <a:lnTo>
                        <a:pt x="253068" y="0"/>
                      </a:lnTo>
                      <a:cubicBezTo>
                        <a:pt x="253068" y="0"/>
                        <a:pt x="-33349" y="28575"/>
                        <a:pt x="3227" y="172879"/>
                      </a:cubicBezTo>
                      <a:cubicBezTo>
                        <a:pt x="3227" y="172879"/>
                        <a:pt x="340793" y="54483"/>
                        <a:pt x="416612" y="322136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A32464AE-BAEA-A7A0-A401-BCA8D23637AF}"/>
                    </a:ext>
                  </a:extLst>
                </p:cNvPr>
                <p:cNvSpPr/>
                <p:nvPr/>
              </p:nvSpPr>
              <p:spPr>
                <a:xfrm>
                  <a:off x="4977172" y="1860898"/>
                  <a:ext cx="130418" cy="462438"/>
                </a:xfrm>
                <a:custGeom>
                  <a:avLst/>
                  <a:gdLst>
                    <a:gd name="connsiteX0" fmla="*/ 62886 w 130418"/>
                    <a:gd name="connsiteY0" fmla="*/ 462439 h 462438"/>
                    <a:gd name="connsiteX1" fmla="*/ 62886 w 130418"/>
                    <a:gd name="connsiteY1" fmla="*/ 196882 h 462438"/>
                    <a:gd name="connsiteX2" fmla="*/ 130418 w 130418"/>
                    <a:gd name="connsiteY2" fmla="*/ 47625 h 462438"/>
                    <a:gd name="connsiteX3" fmla="*/ 130418 w 130418"/>
                    <a:gd name="connsiteY3" fmla="*/ 0 h 462438"/>
                    <a:gd name="connsiteX4" fmla="*/ 28215 w 130418"/>
                    <a:gd name="connsiteY4" fmla="*/ 353092 h 462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418" h="462438">
                      <a:moveTo>
                        <a:pt x="62886" y="462439"/>
                      </a:moveTo>
                      <a:lnTo>
                        <a:pt x="62886" y="196882"/>
                      </a:lnTo>
                      <a:cubicBezTo>
                        <a:pt x="62886" y="196882"/>
                        <a:pt x="51170" y="101632"/>
                        <a:pt x="130418" y="47625"/>
                      </a:cubicBezTo>
                      <a:lnTo>
                        <a:pt x="130418" y="0"/>
                      </a:lnTo>
                      <a:cubicBezTo>
                        <a:pt x="130418" y="0"/>
                        <a:pt x="-72941" y="68580"/>
                        <a:pt x="28215" y="353092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F60A318B-D72D-23AD-54B9-E3D8BD5A3681}"/>
                    </a:ext>
                  </a:extLst>
                </p:cNvPr>
                <p:cNvSpPr/>
                <p:nvPr/>
              </p:nvSpPr>
              <p:spPr>
                <a:xfrm>
                  <a:off x="5000999" y="1828990"/>
                  <a:ext cx="545121" cy="494347"/>
                </a:xfrm>
                <a:custGeom>
                  <a:avLst/>
                  <a:gdLst>
                    <a:gd name="connsiteX0" fmla="*/ 39059 w 545121"/>
                    <a:gd name="connsiteY0" fmla="*/ 494347 h 494347"/>
                    <a:gd name="connsiteX1" fmla="*/ 79254 w 545121"/>
                    <a:gd name="connsiteY1" fmla="*/ 325755 h 494347"/>
                    <a:gd name="connsiteX2" fmla="*/ 49631 w 545121"/>
                    <a:gd name="connsiteY2" fmla="*/ 183833 h 494347"/>
                    <a:gd name="connsiteX3" fmla="*/ 266516 w 545121"/>
                    <a:gd name="connsiteY3" fmla="*/ 75438 h 494347"/>
                    <a:gd name="connsiteX4" fmla="*/ 486734 w 545121"/>
                    <a:gd name="connsiteY4" fmla="*/ 150686 h 494347"/>
                    <a:gd name="connsiteX5" fmla="*/ 479876 w 545121"/>
                    <a:gd name="connsiteY5" fmla="*/ 344234 h 494347"/>
                    <a:gd name="connsiteX6" fmla="*/ 504069 w 545121"/>
                    <a:gd name="connsiteY6" fmla="*/ 483680 h 494347"/>
                    <a:gd name="connsiteX7" fmla="*/ 545122 w 545121"/>
                    <a:gd name="connsiteY7" fmla="*/ 200501 h 494347"/>
                    <a:gd name="connsiteX8" fmla="*/ 426440 w 545121"/>
                    <a:gd name="connsiteY8" fmla="*/ 23622 h 494347"/>
                    <a:gd name="connsiteX9" fmla="*/ 272612 w 545121"/>
                    <a:gd name="connsiteY9" fmla="*/ 0 h 494347"/>
                    <a:gd name="connsiteX10" fmla="*/ 153359 w 545121"/>
                    <a:gd name="connsiteY10" fmla="*/ 18288 h 494347"/>
                    <a:gd name="connsiteX11" fmla="*/ 89351 w 545121"/>
                    <a:gd name="connsiteY11" fmla="*/ 59150 h 494347"/>
                    <a:gd name="connsiteX12" fmla="*/ 39059 w 545121"/>
                    <a:gd name="connsiteY12" fmla="*/ 112490 h 494347"/>
                    <a:gd name="connsiteX13" fmla="*/ 6 w 545121"/>
                    <a:gd name="connsiteY13" fmla="*/ 200216 h 494347"/>
                    <a:gd name="connsiteX14" fmla="*/ 9531 w 545121"/>
                    <a:gd name="connsiteY14" fmla="*/ 294037 h 494347"/>
                    <a:gd name="connsiteX15" fmla="*/ 39059 w 545121"/>
                    <a:gd name="connsiteY15" fmla="*/ 494347 h 49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45121" h="494347">
                      <a:moveTo>
                        <a:pt x="39059" y="494347"/>
                      </a:moveTo>
                      <a:lnTo>
                        <a:pt x="79254" y="325755"/>
                      </a:lnTo>
                      <a:lnTo>
                        <a:pt x="49631" y="183833"/>
                      </a:lnTo>
                      <a:cubicBezTo>
                        <a:pt x="49631" y="183833"/>
                        <a:pt x="78206" y="34099"/>
                        <a:pt x="266516" y="75438"/>
                      </a:cubicBezTo>
                      <a:cubicBezTo>
                        <a:pt x="266516" y="75438"/>
                        <a:pt x="430346" y="41720"/>
                        <a:pt x="486734" y="150686"/>
                      </a:cubicBezTo>
                      <a:lnTo>
                        <a:pt x="479876" y="344234"/>
                      </a:lnTo>
                      <a:lnTo>
                        <a:pt x="504069" y="483680"/>
                      </a:lnTo>
                      <a:lnTo>
                        <a:pt x="545122" y="200501"/>
                      </a:lnTo>
                      <a:lnTo>
                        <a:pt x="426440" y="23622"/>
                      </a:lnTo>
                      <a:lnTo>
                        <a:pt x="272612" y="0"/>
                      </a:lnTo>
                      <a:lnTo>
                        <a:pt x="153359" y="18288"/>
                      </a:lnTo>
                      <a:lnTo>
                        <a:pt x="89351" y="59150"/>
                      </a:lnTo>
                      <a:lnTo>
                        <a:pt x="39059" y="112490"/>
                      </a:lnTo>
                      <a:cubicBezTo>
                        <a:pt x="39059" y="112490"/>
                        <a:pt x="-565" y="190214"/>
                        <a:pt x="6" y="200216"/>
                      </a:cubicBezTo>
                      <a:cubicBezTo>
                        <a:pt x="578" y="210217"/>
                        <a:pt x="9531" y="276416"/>
                        <a:pt x="9531" y="294037"/>
                      </a:cubicBezTo>
                      <a:cubicBezTo>
                        <a:pt x="9531" y="311658"/>
                        <a:pt x="39059" y="494347"/>
                        <a:pt x="39059" y="494347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D93F015A-BBAA-6116-653F-7FDC8E8D2EC3}"/>
                    </a:ext>
                  </a:extLst>
                </p:cNvPr>
                <p:cNvSpPr/>
                <p:nvPr/>
              </p:nvSpPr>
              <p:spPr>
                <a:xfrm>
                  <a:off x="5107590" y="2423949"/>
                  <a:ext cx="163299" cy="117605"/>
                </a:xfrm>
                <a:custGeom>
                  <a:avLst/>
                  <a:gdLst>
                    <a:gd name="connsiteX0" fmla="*/ 140208 w 163299"/>
                    <a:gd name="connsiteY0" fmla="*/ 162 h 117605"/>
                    <a:gd name="connsiteX1" fmla="*/ 0 w 163299"/>
                    <a:gd name="connsiteY1" fmla="*/ 117605 h 117605"/>
                    <a:gd name="connsiteX2" fmla="*/ 153448 w 163299"/>
                    <a:gd name="connsiteY2" fmla="*/ 47501 h 117605"/>
                    <a:gd name="connsiteX3" fmla="*/ 140208 w 163299"/>
                    <a:gd name="connsiteY3" fmla="*/ 162 h 11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299" h="117605">
                      <a:moveTo>
                        <a:pt x="140208" y="162"/>
                      </a:moveTo>
                      <a:cubicBezTo>
                        <a:pt x="140208" y="162"/>
                        <a:pt x="29432" y="-9363"/>
                        <a:pt x="0" y="117605"/>
                      </a:cubicBezTo>
                      <a:cubicBezTo>
                        <a:pt x="0" y="117605"/>
                        <a:pt x="64389" y="32357"/>
                        <a:pt x="153448" y="47501"/>
                      </a:cubicBezTo>
                      <a:cubicBezTo>
                        <a:pt x="153448" y="47787"/>
                        <a:pt x="182785" y="5115"/>
                        <a:pt x="140208" y="162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7F3260F2-3C4E-25BC-37DA-24006F1ED535}"/>
                    </a:ext>
                  </a:extLst>
                </p:cNvPr>
                <p:cNvSpPr/>
                <p:nvPr/>
              </p:nvSpPr>
              <p:spPr>
                <a:xfrm>
                  <a:off x="5266235" y="2423949"/>
                  <a:ext cx="163204" cy="117605"/>
                </a:xfrm>
                <a:custGeom>
                  <a:avLst/>
                  <a:gdLst>
                    <a:gd name="connsiteX0" fmla="*/ 23091 w 163204"/>
                    <a:gd name="connsiteY0" fmla="*/ 162 h 117605"/>
                    <a:gd name="connsiteX1" fmla="*/ 163204 w 163204"/>
                    <a:gd name="connsiteY1" fmla="*/ 117605 h 117605"/>
                    <a:gd name="connsiteX2" fmla="*/ 9852 w 163204"/>
                    <a:gd name="connsiteY2" fmla="*/ 47501 h 117605"/>
                    <a:gd name="connsiteX3" fmla="*/ 23091 w 163204"/>
                    <a:gd name="connsiteY3" fmla="*/ 162 h 11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204" h="117605">
                      <a:moveTo>
                        <a:pt x="23091" y="162"/>
                      </a:moveTo>
                      <a:cubicBezTo>
                        <a:pt x="23091" y="162"/>
                        <a:pt x="133867" y="-9363"/>
                        <a:pt x="163204" y="117605"/>
                      </a:cubicBezTo>
                      <a:cubicBezTo>
                        <a:pt x="163204" y="117605"/>
                        <a:pt x="98815" y="32357"/>
                        <a:pt x="9852" y="47501"/>
                      </a:cubicBezTo>
                      <a:cubicBezTo>
                        <a:pt x="9852" y="47787"/>
                        <a:pt x="-19485" y="5115"/>
                        <a:pt x="23091" y="162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9D324EF5-2996-4943-E57A-B4F4A3E7AA96}"/>
                    </a:ext>
                  </a:extLst>
                </p:cNvPr>
                <p:cNvSpPr/>
                <p:nvPr/>
              </p:nvSpPr>
              <p:spPr>
                <a:xfrm>
                  <a:off x="4547044" y="2766154"/>
                  <a:ext cx="1440942" cy="604075"/>
                </a:xfrm>
                <a:custGeom>
                  <a:avLst/>
                  <a:gdLst>
                    <a:gd name="connsiteX0" fmla="*/ 1229106 w 1440942"/>
                    <a:gd name="connsiteY0" fmla="*/ 149257 h 604075"/>
                    <a:gd name="connsiteX1" fmla="*/ 866299 w 1440942"/>
                    <a:gd name="connsiteY1" fmla="*/ 0 h 604075"/>
                    <a:gd name="connsiteX2" fmla="*/ 574643 w 1440942"/>
                    <a:gd name="connsiteY2" fmla="*/ 0 h 604075"/>
                    <a:gd name="connsiteX3" fmla="*/ 211931 w 1440942"/>
                    <a:gd name="connsiteY3" fmla="*/ 149257 h 604075"/>
                    <a:gd name="connsiteX4" fmla="*/ 0 w 1440942"/>
                    <a:gd name="connsiteY4" fmla="*/ 604076 h 604075"/>
                    <a:gd name="connsiteX5" fmla="*/ 1440942 w 1440942"/>
                    <a:gd name="connsiteY5" fmla="*/ 604076 h 604075"/>
                    <a:gd name="connsiteX6" fmla="*/ 1229106 w 1440942"/>
                    <a:gd name="connsiteY6" fmla="*/ 149257 h 60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0942" h="604075">
                      <a:moveTo>
                        <a:pt x="1229106" y="149257"/>
                      </a:moveTo>
                      <a:lnTo>
                        <a:pt x="866299" y="0"/>
                      </a:lnTo>
                      <a:lnTo>
                        <a:pt x="574643" y="0"/>
                      </a:lnTo>
                      <a:lnTo>
                        <a:pt x="211931" y="149257"/>
                      </a:lnTo>
                      <a:cubicBezTo>
                        <a:pt x="211931" y="149257"/>
                        <a:pt x="19241" y="255842"/>
                        <a:pt x="0" y="604076"/>
                      </a:cubicBezTo>
                      <a:lnTo>
                        <a:pt x="1440942" y="604076"/>
                      </a:lnTo>
                      <a:cubicBezTo>
                        <a:pt x="1421702" y="255842"/>
                        <a:pt x="1229106" y="149257"/>
                        <a:pt x="1229106" y="149257"/>
                      </a:cubicBezTo>
                      <a:close/>
                    </a:path>
                  </a:pathLst>
                </a:custGeom>
                <a:solidFill>
                  <a:srgbClr val="E2BD9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3E6A91B1-A926-C3F7-BC2D-4DC7988B81ED}"/>
                    </a:ext>
                  </a:extLst>
                </p:cNvPr>
                <p:cNvSpPr/>
                <p:nvPr/>
              </p:nvSpPr>
              <p:spPr>
                <a:xfrm>
                  <a:off x="4547044" y="2815875"/>
                  <a:ext cx="1440942" cy="554354"/>
                </a:xfrm>
                <a:custGeom>
                  <a:avLst/>
                  <a:gdLst>
                    <a:gd name="connsiteX0" fmla="*/ 1229106 w 1440942"/>
                    <a:gd name="connsiteY0" fmla="*/ 99536 h 554354"/>
                    <a:gd name="connsiteX1" fmla="*/ 993553 w 1440942"/>
                    <a:gd name="connsiteY1" fmla="*/ 2667 h 554354"/>
                    <a:gd name="connsiteX2" fmla="*/ 714661 w 1440942"/>
                    <a:gd name="connsiteY2" fmla="*/ 238125 h 554354"/>
                    <a:gd name="connsiteX3" fmla="*/ 714661 w 1440942"/>
                    <a:gd name="connsiteY3" fmla="*/ 238125 h 554354"/>
                    <a:gd name="connsiteX4" fmla="*/ 453962 w 1440942"/>
                    <a:gd name="connsiteY4" fmla="*/ 0 h 554354"/>
                    <a:gd name="connsiteX5" fmla="*/ 211931 w 1440942"/>
                    <a:gd name="connsiteY5" fmla="*/ 99536 h 554354"/>
                    <a:gd name="connsiteX6" fmla="*/ 0 w 1440942"/>
                    <a:gd name="connsiteY6" fmla="*/ 554355 h 554354"/>
                    <a:gd name="connsiteX7" fmla="*/ 1440942 w 1440942"/>
                    <a:gd name="connsiteY7" fmla="*/ 554355 h 554354"/>
                    <a:gd name="connsiteX8" fmla="*/ 1229106 w 1440942"/>
                    <a:gd name="connsiteY8" fmla="*/ 99536 h 554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0942" h="554354">
                      <a:moveTo>
                        <a:pt x="1229106" y="99536"/>
                      </a:moveTo>
                      <a:lnTo>
                        <a:pt x="993553" y="2667"/>
                      </a:lnTo>
                      <a:lnTo>
                        <a:pt x="714661" y="238125"/>
                      </a:lnTo>
                      <a:lnTo>
                        <a:pt x="714661" y="238125"/>
                      </a:lnTo>
                      <a:lnTo>
                        <a:pt x="453962" y="0"/>
                      </a:lnTo>
                      <a:lnTo>
                        <a:pt x="211931" y="99536"/>
                      </a:lnTo>
                      <a:cubicBezTo>
                        <a:pt x="211931" y="99536"/>
                        <a:pt x="19241" y="206121"/>
                        <a:pt x="0" y="554355"/>
                      </a:cubicBezTo>
                      <a:lnTo>
                        <a:pt x="1440942" y="554355"/>
                      </a:lnTo>
                      <a:cubicBezTo>
                        <a:pt x="1421702" y="206121"/>
                        <a:pt x="1229106" y="99536"/>
                        <a:pt x="1229106" y="99536"/>
                      </a:cubicBezTo>
                      <a:close/>
                    </a:path>
                  </a:pathLst>
                </a:custGeom>
                <a:solidFill>
                  <a:srgbClr val="003A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3DA8B8A-D278-9706-7E02-65CA77FF8CD2}"/>
                    </a:ext>
                  </a:extLst>
                </p:cNvPr>
                <p:cNvSpPr/>
                <p:nvPr/>
              </p:nvSpPr>
              <p:spPr>
                <a:xfrm>
                  <a:off x="4864702" y="3192589"/>
                  <a:ext cx="828008" cy="177641"/>
                </a:xfrm>
                <a:custGeom>
                  <a:avLst/>
                  <a:gdLst>
                    <a:gd name="connsiteX0" fmla="*/ 0 w 828008"/>
                    <a:gd name="connsiteY0" fmla="*/ 0 h 177641"/>
                    <a:gd name="connsiteX1" fmla="*/ 828008 w 828008"/>
                    <a:gd name="connsiteY1" fmla="*/ 0 h 177641"/>
                    <a:gd name="connsiteX2" fmla="*/ 828008 w 828008"/>
                    <a:gd name="connsiteY2" fmla="*/ 177641 h 177641"/>
                    <a:gd name="connsiteX3" fmla="*/ 0 w 828008"/>
                    <a:gd name="connsiteY3" fmla="*/ 177641 h 17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8008" h="177641">
                      <a:moveTo>
                        <a:pt x="0" y="0"/>
                      </a:moveTo>
                      <a:lnTo>
                        <a:pt x="828008" y="0"/>
                      </a:lnTo>
                      <a:lnTo>
                        <a:pt x="828008" y="177641"/>
                      </a:lnTo>
                      <a:lnTo>
                        <a:pt x="0" y="177641"/>
                      </a:lnTo>
                      <a:close/>
                    </a:path>
                  </a:pathLst>
                </a:custGeom>
                <a:solidFill>
                  <a:srgbClr val="F5834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91CF9DB-2418-47D4-0BB5-0452FDD71AC9}"/>
                    </a:ext>
                  </a:extLst>
                </p:cNvPr>
                <p:cNvSpPr/>
                <p:nvPr/>
              </p:nvSpPr>
              <p:spPr>
                <a:xfrm>
                  <a:off x="4833937" y="2834734"/>
                  <a:ext cx="223837" cy="492918"/>
                </a:xfrm>
                <a:custGeom>
                  <a:avLst/>
                  <a:gdLst>
                    <a:gd name="connsiteX0" fmla="*/ 121063 w 223837"/>
                    <a:gd name="connsiteY0" fmla="*/ 0 h 492918"/>
                    <a:gd name="connsiteX1" fmla="*/ 0 w 223837"/>
                    <a:gd name="connsiteY1" fmla="*/ 49816 h 492918"/>
                    <a:gd name="connsiteX2" fmla="*/ 85249 w 223837"/>
                    <a:gd name="connsiteY2" fmla="*/ 492919 h 492918"/>
                    <a:gd name="connsiteX3" fmla="*/ 223838 w 223837"/>
                    <a:gd name="connsiteY3" fmla="*/ 469201 h 492918"/>
                    <a:gd name="connsiteX4" fmla="*/ 121063 w 223837"/>
                    <a:gd name="connsiteY4" fmla="*/ 0 h 49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37" h="492918">
                      <a:moveTo>
                        <a:pt x="121063" y="0"/>
                      </a:moveTo>
                      <a:lnTo>
                        <a:pt x="0" y="49816"/>
                      </a:lnTo>
                      <a:lnTo>
                        <a:pt x="85249" y="492919"/>
                      </a:lnTo>
                      <a:lnTo>
                        <a:pt x="223838" y="469201"/>
                      </a:lnTo>
                      <a:lnTo>
                        <a:pt x="121063" y="0"/>
                      </a:lnTo>
                      <a:close/>
                    </a:path>
                  </a:pathLst>
                </a:custGeom>
                <a:solidFill>
                  <a:srgbClr val="CE6F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C969E377-A375-41A1-A443-4C91B4423365}"/>
                    </a:ext>
                  </a:extLst>
                </p:cNvPr>
                <p:cNvSpPr/>
                <p:nvPr/>
              </p:nvSpPr>
              <p:spPr>
                <a:xfrm>
                  <a:off x="5487923" y="2841878"/>
                  <a:ext cx="229933" cy="509396"/>
                </a:xfrm>
                <a:custGeom>
                  <a:avLst/>
                  <a:gdLst>
                    <a:gd name="connsiteX0" fmla="*/ 108871 w 229933"/>
                    <a:gd name="connsiteY0" fmla="*/ 0 h 509396"/>
                    <a:gd name="connsiteX1" fmla="*/ 229934 w 229933"/>
                    <a:gd name="connsiteY1" fmla="*/ 49816 h 509396"/>
                    <a:gd name="connsiteX2" fmla="*/ 147923 w 229933"/>
                    <a:gd name="connsiteY2" fmla="*/ 509397 h 509396"/>
                    <a:gd name="connsiteX3" fmla="*/ 0 w 229933"/>
                    <a:gd name="connsiteY3" fmla="*/ 485775 h 509396"/>
                    <a:gd name="connsiteX4" fmla="*/ 108871 w 229933"/>
                    <a:gd name="connsiteY4" fmla="*/ 0 h 5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933" h="509396">
                      <a:moveTo>
                        <a:pt x="108871" y="0"/>
                      </a:moveTo>
                      <a:lnTo>
                        <a:pt x="229934" y="49816"/>
                      </a:lnTo>
                      <a:lnTo>
                        <a:pt x="147923" y="509397"/>
                      </a:lnTo>
                      <a:lnTo>
                        <a:pt x="0" y="485775"/>
                      </a:lnTo>
                      <a:lnTo>
                        <a:pt x="108871" y="0"/>
                      </a:lnTo>
                      <a:close/>
                    </a:path>
                  </a:pathLst>
                </a:custGeom>
                <a:solidFill>
                  <a:srgbClr val="CE6F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1D408D61-F5B7-DD44-FF88-D44F5C85177C}"/>
                    </a:ext>
                  </a:extLst>
                </p:cNvPr>
                <p:cNvSpPr/>
                <p:nvPr/>
              </p:nvSpPr>
              <p:spPr>
                <a:xfrm>
                  <a:off x="4932234" y="3207067"/>
                  <a:ext cx="81153" cy="81152"/>
                </a:xfrm>
                <a:custGeom>
                  <a:avLst/>
                  <a:gdLst>
                    <a:gd name="connsiteX0" fmla="*/ 81153 w 81153"/>
                    <a:gd name="connsiteY0" fmla="*/ 40576 h 81152"/>
                    <a:gd name="connsiteX1" fmla="*/ 40577 w 81153"/>
                    <a:gd name="connsiteY1" fmla="*/ 81153 h 81152"/>
                    <a:gd name="connsiteX2" fmla="*/ 0 w 81153"/>
                    <a:gd name="connsiteY2" fmla="*/ 40576 h 81152"/>
                    <a:gd name="connsiteX3" fmla="*/ 40577 w 81153"/>
                    <a:gd name="connsiteY3" fmla="*/ 0 h 81152"/>
                    <a:gd name="connsiteX4" fmla="*/ 81153 w 81153"/>
                    <a:gd name="connsiteY4" fmla="*/ 40576 h 8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153" h="81152">
                      <a:moveTo>
                        <a:pt x="81153" y="40576"/>
                      </a:moveTo>
                      <a:cubicBezTo>
                        <a:pt x="81153" y="62986"/>
                        <a:pt x="62986" y="81153"/>
                        <a:pt x="40577" y="81153"/>
                      </a:cubicBezTo>
                      <a:cubicBezTo>
                        <a:pt x="18167" y="81153"/>
                        <a:pt x="0" y="62986"/>
                        <a:pt x="0" y="40576"/>
                      </a:cubicBezTo>
                      <a:cubicBezTo>
                        <a:pt x="0" y="18167"/>
                        <a:pt x="18167" y="0"/>
                        <a:pt x="40577" y="0"/>
                      </a:cubicBezTo>
                      <a:cubicBezTo>
                        <a:pt x="62986" y="0"/>
                        <a:pt x="81153" y="18167"/>
                        <a:pt x="81153" y="40576"/>
                      </a:cubicBezTo>
                      <a:close/>
                    </a:path>
                  </a:pathLst>
                </a:custGeom>
                <a:solidFill>
                  <a:srgbClr val="3331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4287EE64-9F04-2702-39F6-0B9AF46AA2EA}"/>
                    </a:ext>
                  </a:extLst>
                </p:cNvPr>
                <p:cNvSpPr/>
                <p:nvPr/>
              </p:nvSpPr>
              <p:spPr>
                <a:xfrm>
                  <a:off x="4943188" y="3217258"/>
                  <a:ext cx="59245" cy="59245"/>
                </a:xfrm>
                <a:custGeom>
                  <a:avLst/>
                  <a:gdLst>
                    <a:gd name="connsiteX0" fmla="*/ 59246 w 59245"/>
                    <a:gd name="connsiteY0" fmla="*/ 29623 h 59245"/>
                    <a:gd name="connsiteX1" fmla="*/ 29623 w 59245"/>
                    <a:gd name="connsiteY1" fmla="*/ 59246 h 59245"/>
                    <a:gd name="connsiteX2" fmla="*/ 0 w 59245"/>
                    <a:gd name="connsiteY2" fmla="*/ 29623 h 59245"/>
                    <a:gd name="connsiteX3" fmla="*/ 29623 w 59245"/>
                    <a:gd name="connsiteY3" fmla="*/ 0 h 59245"/>
                    <a:gd name="connsiteX4" fmla="*/ 59246 w 59245"/>
                    <a:gd name="connsiteY4" fmla="*/ 29623 h 59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245" h="59245">
                      <a:moveTo>
                        <a:pt x="59246" y="29623"/>
                      </a:moveTo>
                      <a:cubicBezTo>
                        <a:pt x="59246" y="45983"/>
                        <a:pt x="45983" y="59246"/>
                        <a:pt x="29623" y="59246"/>
                      </a:cubicBezTo>
                      <a:cubicBezTo>
                        <a:pt x="13263" y="59246"/>
                        <a:pt x="0" y="45983"/>
                        <a:pt x="0" y="29623"/>
                      </a:cubicBezTo>
                      <a:cubicBezTo>
                        <a:pt x="0" y="13263"/>
                        <a:pt x="13263" y="0"/>
                        <a:pt x="29623" y="0"/>
                      </a:cubicBezTo>
                      <a:cubicBezTo>
                        <a:pt x="45983" y="0"/>
                        <a:pt x="59246" y="13263"/>
                        <a:pt x="59246" y="29623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18E0540B-1CFD-1ED2-AB1F-B5807B7E2D9A}"/>
                    </a:ext>
                  </a:extLst>
                </p:cNvPr>
                <p:cNvSpPr/>
                <p:nvPr/>
              </p:nvSpPr>
              <p:spPr>
                <a:xfrm>
                  <a:off x="4957476" y="3240785"/>
                  <a:ext cx="12096" cy="12096"/>
                </a:xfrm>
                <a:custGeom>
                  <a:avLst/>
                  <a:gdLst>
                    <a:gd name="connsiteX0" fmla="*/ 12097 w 12096"/>
                    <a:gd name="connsiteY0" fmla="*/ 6096 h 12096"/>
                    <a:gd name="connsiteX1" fmla="*/ 6096 w 12096"/>
                    <a:gd name="connsiteY1" fmla="*/ 12097 h 12096"/>
                    <a:gd name="connsiteX2" fmla="*/ 0 w 12096"/>
                    <a:gd name="connsiteY2" fmla="*/ 6096 h 12096"/>
                    <a:gd name="connsiteX3" fmla="*/ 6096 w 12096"/>
                    <a:gd name="connsiteY3" fmla="*/ 0 h 12096"/>
                    <a:gd name="connsiteX4" fmla="*/ 12097 w 12096"/>
                    <a:gd name="connsiteY4" fmla="*/ 6096 h 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96" h="12096">
                      <a:moveTo>
                        <a:pt x="12097" y="6096"/>
                      </a:moveTo>
                      <a:cubicBezTo>
                        <a:pt x="12097" y="9410"/>
                        <a:pt x="9410" y="12097"/>
                        <a:pt x="6096" y="12097"/>
                      </a:cubicBezTo>
                      <a:cubicBezTo>
                        <a:pt x="2766" y="12097"/>
                        <a:pt x="52" y="9425"/>
                        <a:pt x="0" y="6096"/>
                      </a:cubicBezTo>
                      <a:cubicBezTo>
                        <a:pt x="0" y="2729"/>
                        <a:pt x="2729" y="0"/>
                        <a:pt x="6096" y="0"/>
                      </a:cubicBezTo>
                      <a:cubicBezTo>
                        <a:pt x="9425" y="52"/>
                        <a:pt x="12097" y="2766"/>
                        <a:pt x="12097" y="6096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6E146395-C2A1-74AE-7918-BC4B84721F56}"/>
                    </a:ext>
                  </a:extLst>
                </p:cNvPr>
                <p:cNvSpPr/>
                <p:nvPr/>
              </p:nvSpPr>
              <p:spPr>
                <a:xfrm>
                  <a:off x="4975239" y="3240024"/>
                  <a:ext cx="12192" cy="12193"/>
                </a:xfrm>
                <a:custGeom>
                  <a:avLst/>
                  <a:gdLst>
                    <a:gd name="connsiteX0" fmla="*/ 12145 w 12192"/>
                    <a:gd name="connsiteY0" fmla="*/ 6857 h 12193"/>
                    <a:gd name="connsiteX1" fmla="*/ 5336 w 12192"/>
                    <a:gd name="connsiteY1" fmla="*/ 12145 h 12193"/>
                    <a:gd name="connsiteX2" fmla="*/ 48 w 12192"/>
                    <a:gd name="connsiteY2" fmla="*/ 6857 h 12193"/>
                    <a:gd name="connsiteX3" fmla="*/ 5336 w 12192"/>
                    <a:gd name="connsiteY3" fmla="*/ 48 h 12193"/>
                    <a:gd name="connsiteX4" fmla="*/ 12145 w 12192"/>
                    <a:gd name="connsiteY4" fmla="*/ 5336 h 12193"/>
                    <a:gd name="connsiteX5" fmla="*/ 12145 w 12192"/>
                    <a:gd name="connsiteY5" fmla="*/ 6857 h 1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92" h="12193">
                      <a:moveTo>
                        <a:pt x="12145" y="6857"/>
                      </a:moveTo>
                      <a:cubicBezTo>
                        <a:pt x="11725" y="10198"/>
                        <a:pt x="8677" y="12565"/>
                        <a:pt x="5336" y="12145"/>
                      </a:cubicBezTo>
                      <a:cubicBezTo>
                        <a:pt x="2572" y="11798"/>
                        <a:pt x="396" y="9621"/>
                        <a:pt x="48" y="6857"/>
                      </a:cubicBezTo>
                      <a:cubicBezTo>
                        <a:pt x="-372" y="3517"/>
                        <a:pt x="1996" y="468"/>
                        <a:pt x="5336" y="48"/>
                      </a:cubicBezTo>
                      <a:cubicBezTo>
                        <a:pt x="8677" y="-372"/>
                        <a:pt x="11725" y="1996"/>
                        <a:pt x="12145" y="5336"/>
                      </a:cubicBezTo>
                      <a:cubicBezTo>
                        <a:pt x="12209" y="5841"/>
                        <a:pt x="12209" y="6352"/>
                        <a:pt x="12145" y="6857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3C620709-8368-2A66-26EA-FEFBFF1555AC}"/>
                    </a:ext>
                  </a:extLst>
                </p:cNvPr>
                <p:cNvSpPr/>
                <p:nvPr/>
              </p:nvSpPr>
              <p:spPr>
                <a:xfrm>
                  <a:off x="5537263" y="3217258"/>
                  <a:ext cx="81152" cy="81152"/>
                </a:xfrm>
                <a:custGeom>
                  <a:avLst/>
                  <a:gdLst>
                    <a:gd name="connsiteX0" fmla="*/ 81153 w 81152"/>
                    <a:gd name="connsiteY0" fmla="*/ 40576 h 81152"/>
                    <a:gd name="connsiteX1" fmla="*/ 40576 w 81152"/>
                    <a:gd name="connsiteY1" fmla="*/ 81153 h 81152"/>
                    <a:gd name="connsiteX2" fmla="*/ 0 w 81152"/>
                    <a:gd name="connsiteY2" fmla="*/ 40576 h 81152"/>
                    <a:gd name="connsiteX3" fmla="*/ 40576 w 81152"/>
                    <a:gd name="connsiteY3" fmla="*/ 0 h 81152"/>
                    <a:gd name="connsiteX4" fmla="*/ 81153 w 81152"/>
                    <a:gd name="connsiteY4" fmla="*/ 40576 h 8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152" h="81152">
                      <a:moveTo>
                        <a:pt x="81153" y="40576"/>
                      </a:moveTo>
                      <a:cubicBezTo>
                        <a:pt x="81153" y="62986"/>
                        <a:pt x="62986" y="81153"/>
                        <a:pt x="40576" y="81153"/>
                      </a:cubicBezTo>
                      <a:cubicBezTo>
                        <a:pt x="18167" y="81153"/>
                        <a:pt x="0" y="62986"/>
                        <a:pt x="0" y="40576"/>
                      </a:cubicBezTo>
                      <a:cubicBezTo>
                        <a:pt x="0" y="18167"/>
                        <a:pt x="18167" y="0"/>
                        <a:pt x="40576" y="0"/>
                      </a:cubicBezTo>
                      <a:cubicBezTo>
                        <a:pt x="62986" y="0"/>
                        <a:pt x="81153" y="18167"/>
                        <a:pt x="81153" y="40576"/>
                      </a:cubicBezTo>
                      <a:close/>
                    </a:path>
                  </a:pathLst>
                </a:custGeom>
                <a:solidFill>
                  <a:srgbClr val="33313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362E612A-E0FF-B1FE-32E6-81ECA03790C7}"/>
                    </a:ext>
                  </a:extLst>
                </p:cNvPr>
                <p:cNvSpPr/>
                <p:nvPr/>
              </p:nvSpPr>
              <p:spPr>
                <a:xfrm>
                  <a:off x="5548216" y="3227450"/>
                  <a:ext cx="59245" cy="59245"/>
                </a:xfrm>
                <a:custGeom>
                  <a:avLst/>
                  <a:gdLst>
                    <a:gd name="connsiteX0" fmla="*/ 59245 w 59245"/>
                    <a:gd name="connsiteY0" fmla="*/ 29528 h 59245"/>
                    <a:gd name="connsiteX1" fmla="*/ 29718 w 59245"/>
                    <a:gd name="connsiteY1" fmla="*/ 59245 h 59245"/>
                    <a:gd name="connsiteX2" fmla="*/ 0 w 59245"/>
                    <a:gd name="connsiteY2" fmla="*/ 29718 h 59245"/>
                    <a:gd name="connsiteX3" fmla="*/ 29528 w 59245"/>
                    <a:gd name="connsiteY3" fmla="*/ 0 h 59245"/>
                    <a:gd name="connsiteX4" fmla="*/ 29623 w 59245"/>
                    <a:gd name="connsiteY4" fmla="*/ 0 h 59245"/>
                    <a:gd name="connsiteX5" fmla="*/ 59245 w 59245"/>
                    <a:gd name="connsiteY5" fmla="*/ 29528 h 59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245" h="59245">
                      <a:moveTo>
                        <a:pt x="59245" y="29528"/>
                      </a:moveTo>
                      <a:cubicBezTo>
                        <a:pt x="59298" y="45888"/>
                        <a:pt x="46078" y="59193"/>
                        <a:pt x="29718" y="59245"/>
                      </a:cubicBezTo>
                      <a:cubicBezTo>
                        <a:pt x="13358" y="59298"/>
                        <a:pt x="53" y="46078"/>
                        <a:pt x="0" y="29718"/>
                      </a:cubicBezTo>
                      <a:cubicBezTo>
                        <a:pt x="-52" y="13358"/>
                        <a:pt x="13167" y="53"/>
                        <a:pt x="29528" y="0"/>
                      </a:cubicBezTo>
                      <a:cubicBezTo>
                        <a:pt x="29559" y="0"/>
                        <a:pt x="29591" y="0"/>
                        <a:pt x="29623" y="0"/>
                      </a:cubicBezTo>
                      <a:cubicBezTo>
                        <a:pt x="45946" y="0"/>
                        <a:pt x="59193" y="13205"/>
                        <a:pt x="59245" y="29528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41C5BA45-739E-EF00-8C0A-B641936CF11A}"/>
                    </a:ext>
                  </a:extLst>
                </p:cNvPr>
                <p:cNvSpPr/>
                <p:nvPr/>
              </p:nvSpPr>
              <p:spPr>
                <a:xfrm>
                  <a:off x="5562408" y="3250882"/>
                  <a:ext cx="12191" cy="12191"/>
                </a:xfrm>
                <a:custGeom>
                  <a:avLst/>
                  <a:gdLst>
                    <a:gd name="connsiteX0" fmla="*/ 12192 w 12191"/>
                    <a:gd name="connsiteY0" fmla="*/ 6096 h 12191"/>
                    <a:gd name="connsiteX1" fmla="*/ 6096 w 12191"/>
                    <a:gd name="connsiteY1" fmla="*/ 12192 h 12191"/>
                    <a:gd name="connsiteX2" fmla="*/ 0 w 12191"/>
                    <a:gd name="connsiteY2" fmla="*/ 6096 h 12191"/>
                    <a:gd name="connsiteX3" fmla="*/ 6096 w 12191"/>
                    <a:gd name="connsiteY3" fmla="*/ 0 h 12191"/>
                    <a:gd name="connsiteX4" fmla="*/ 12192 w 12191"/>
                    <a:gd name="connsiteY4" fmla="*/ 6096 h 1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1" h="12191">
                      <a:moveTo>
                        <a:pt x="12192" y="6096"/>
                      </a:moveTo>
                      <a:cubicBezTo>
                        <a:pt x="12192" y="9463"/>
                        <a:pt x="9463" y="12192"/>
                        <a:pt x="6096" y="12192"/>
                      </a:cubicBezTo>
                      <a:cubicBezTo>
                        <a:pt x="2729" y="12192"/>
                        <a:pt x="0" y="9463"/>
                        <a:pt x="0" y="6096"/>
                      </a:cubicBezTo>
                      <a:cubicBezTo>
                        <a:pt x="0" y="2729"/>
                        <a:pt x="2729" y="0"/>
                        <a:pt x="6096" y="0"/>
                      </a:cubicBezTo>
                      <a:cubicBezTo>
                        <a:pt x="9463" y="0"/>
                        <a:pt x="12192" y="2729"/>
                        <a:pt x="12192" y="6096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4" name="Freeform: Shape 1023">
                  <a:extLst>
                    <a:ext uri="{FF2B5EF4-FFF2-40B4-BE49-F238E27FC236}">
                      <a16:creationId xmlns:a16="http://schemas.microsoft.com/office/drawing/2014/main" id="{8BA7E45D-658A-7133-CC89-A9CE9A69B7D5}"/>
                    </a:ext>
                  </a:extLst>
                </p:cNvPr>
                <p:cNvSpPr/>
                <p:nvPr/>
              </p:nvSpPr>
              <p:spPr>
                <a:xfrm>
                  <a:off x="5580220" y="3250882"/>
                  <a:ext cx="12191" cy="12191"/>
                </a:xfrm>
                <a:custGeom>
                  <a:avLst/>
                  <a:gdLst>
                    <a:gd name="connsiteX0" fmla="*/ 12192 w 12191"/>
                    <a:gd name="connsiteY0" fmla="*/ 6096 h 12191"/>
                    <a:gd name="connsiteX1" fmla="*/ 6096 w 12191"/>
                    <a:gd name="connsiteY1" fmla="*/ 12192 h 12191"/>
                    <a:gd name="connsiteX2" fmla="*/ 0 w 12191"/>
                    <a:gd name="connsiteY2" fmla="*/ 6096 h 12191"/>
                    <a:gd name="connsiteX3" fmla="*/ 6096 w 12191"/>
                    <a:gd name="connsiteY3" fmla="*/ 0 h 12191"/>
                    <a:gd name="connsiteX4" fmla="*/ 12192 w 12191"/>
                    <a:gd name="connsiteY4" fmla="*/ 6096 h 1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1" h="12191">
                      <a:moveTo>
                        <a:pt x="12192" y="6096"/>
                      </a:moveTo>
                      <a:cubicBezTo>
                        <a:pt x="12192" y="9463"/>
                        <a:pt x="9463" y="12192"/>
                        <a:pt x="6096" y="12192"/>
                      </a:cubicBezTo>
                      <a:cubicBezTo>
                        <a:pt x="2729" y="12192"/>
                        <a:pt x="0" y="9463"/>
                        <a:pt x="0" y="6096"/>
                      </a:cubicBezTo>
                      <a:cubicBezTo>
                        <a:pt x="0" y="2729"/>
                        <a:pt x="2729" y="0"/>
                        <a:pt x="6096" y="0"/>
                      </a:cubicBezTo>
                      <a:cubicBezTo>
                        <a:pt x="9463" y="0"/>
                        <a:pt x="12192" y="2729"/>
                        <a:pt x="12192" y="6096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5" name="Freeform: Shape 1024">
                  <a:extLst>
                    <a:ext uri="{FF2B5EF4-FFF2-40B4-BE49-F238E27FC236}">
                      <a16:creationId xmlns:a16="http://schemas.microsoft.com/office/drawing/2014/main" id="{35CE81F6-C6A5-E325-FC1D-CB55A2B2ED32}"/>
                    </a:ext>
                  </a:extLst>
                </p:cNvPr>
                <p:cNvSpPr/>
                <p:nvPr/>
              </p:nvSpPr>
              <p:spPr>
                <a:xfrm>
                  <a:off x="4976812" y="2092356"/>
                  <a:ext cx="613886" cy="98080"/>
                </a:xfrm>
                <a:custGeom>
                  <a:avLst/>
                  <a:gdLst>
                    <a:gd name="connsiteX0" fmla="*/ 0 w 613886"/>
                    <a:gd name="connsiteY0" fmla="*/ 7906 h 98080"/>
                    <a:gd name="connsiteX1" fmla="*/ 588455 w 613886"/>
                    <a:gd name="connsiteY1" fmla="*/ 62294 h 98080"/>
                    <a:gd name="connsiteX2" fmla="*/ 613886 w 613886"/>
                    <a:gd name="connsiteY2" fmla="*/ 0 h 98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3886" h="98080">
                      <a:moveTo>
                        <a:pt x="0" y="7906"/>
                      </a:moveTo>
                      <a:cubicBezTo>
                        <a:pt x="0" y="7906"/>
                        <a:pt x="117158" y="167259"/>
                        <a:pt x="588455" y="62294"/>
                      </a:cubicBezTo>
                      <a:lnTo>
                        <a:pt x="613886" y="0"/>
                      </a:lnTo>
                      <a:close/>
                    </a:path>
                  </a:pathLst>
                </a:custGeom>
                <a:solidFill>
                  <a:srgbClr val="C9A98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7" name="Freeform: Shape 1026">
                  <a:extLst>
                    <a:ext uri="{FF2B5EF4-FFF2-40B4-BE49-F238E27FC236}">
                      <a16:creationId xmlns:a16="http://schemas.microsoft.com/office/drawing/2014/main" id="{AF371852-0121-C0CE-1026-6AB056CB2332}"/>
                    </a:ext>
                  </a:extLst>
                </p:cNvPr>
                <p:cNvSpPr/>
                <p:nvPr/>
              </p:nvSpPr>
              <p:spPr>
                <a:xfrm>
                  <a:off x="4939950" y="1994724"/>
                  <a:ext cx="677513" cy="163734"/>
                </a:xfrm>
                <a:custGeom>
                  <a:avLst/>
                  <a:gdLst>
                    <a:gd name="connsiteX0" fmla="*/ 677513 w 677513"/>
                    <a:gd name="connsiteY0" fmla="*/ 66675 h 163734"/>
                    <a:gd name="connsiteX1" fmla="*/ 338709 w 677513"/>
                    <a:gd name="connsiteY1" fmla="*/ 163735 h 163734"/>
                    <a:gd name="connsiteX2" fmla="*/ 0 w 677513"/>
                    <a:gd name="connsiteY2" fmla="*/ 66675 h 163734"/>
                    <a:gd name="connsiteX3" fmla="*/ 338709 w 677513"/>
                    <a:gd name="connsiteY3" fmla="*/ 0 h 163734"/>
                    <a:gd name="connsiteX4" fmla="*/ 677513 w 677513"/>
                    <a:gd name="connsiteY4" fmla="*/ 66675 h 163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7513" h="163734">
                      <a:moveTo>
                        <a:pt x="677513" y="66675"/>
                      </a:moveTo>
                      <a:cubicBezTo>
                        <a:pt x="677513" y="103251"/>
                        <a:pt x="525875" y="163735"/>
                        <a:pt x="338709" y="163735"/>
                      </a:cubicBezTo>
                      <a:cubicBezTo>
                        <a:pt x="151543" y="163735"/>
                        <a:pt x="0" y="103251"/>
                        <a:pt x="0" y="66675"/>
                      </a:cubicBezTo>
                      <a:cubicBezTo>
                        <a:pt x="0" y="30099"/>
                        <a:pt x="151638" y="0"/>
                        <a:pt x="338709" y="0"/>
                      </a:cubicBezTo>
                      <a:cubicBezTo>
                        <a:pt x="525780" y="0"/>
                        <a:pt x="677513" y="30099"/>
                        <a:pt x="677513" y="66675"/>
                      </a:cubicBezTo>
                      <a:close/>
                    </a:path>
                  </a:pathLst>
                </a:custGeom>
                <a:solidFill>
                  <a:srgbClr val="FBB0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9" name="Freeform: Shape 1028">
                  <a:extLst>
                    <a:ext uri="{FF2B5EF4-FFF2-40B4-BE49-F238E27FC236}">
                      <a16:creationId xmlns:a16="http://schemas.microsoft.com/office/drawing/2014/main" id="{BA2E3111-90F4-5710-9E4E-861455A4F969}"/>
                    </a:ext>
                  </a:extLst>
                </p:cNvPr>
                <p:cNvSpPr/>
                <p:nvPr/>
              </p:nvSpPr>
              <p:spPr>
                <a:xfrm>
                  <a:off x="4954142" y="2028919"/>
                  <a:ext cx="517112" cy="115919"/>
                </a:xfrm>
                <a:custGeom>
                  <a:avLst/>
                  <a:gdLst>
                    <a:gd name="connsiteX0" fmla="*/ 321850 w 517112"/>
                    <a:gd name="connsiteY0" fmla="*/ 104489 h 115919"/>
                    <a:gd name="connsiteX1" fmla="*/ 33338 w 517112"/>
                    <a:gd name="connsiteY1" fmla="*/ 21812 h 115919"/>
                    <a:gd name="connsiteX2" fmla="*/ 55721 w 517112"/>
                    <a:gd name="connsiteY2" fmla="*/ 0 h 115919"/>
                    <a:gd name="connsiteX3" fmla="*/ 0 w 517112"/>
                    <a:gd name="connsiteY3" fmla="*/ 33338 h 115919"/>
                    <a:gd name="connsiteX4" fmla="*/ 288512 w 517112"/>
                    <a:gd name="connsiteY4" fmla="*/ 115919 h 115919"/>
                    <a:gd name="connsiteX5" fmla="*/ 517112 w 517112"/>
                    <a:gd name="connsiteY5" fmla="*/ 77819 h 115919"/>
                    <a:gd name="connsiteX6" fmla="*/ 321850 w 517112"/>
                    <a:gd name="connsiteY6" fmla="*/ 104489 h 115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7112" h="115919">
                      <a:moveTo>
                        <a:pt x="321850" y="104489"/>
                      </a:moveTo>
                      <a:cubicBezTo>
                        <a:pt x="162496" y="104489"/>
                        <a:pt x="33338" y="52959"/>
                        <a:pt x="33338" y="21812"/>
                      </a:cubicBezTo>
                      <a:cubicBezTo>
                        <a:pt x="33338" y="14097"/>
                        <a:pt x="41243" y="6763"/>
                        <a:pt x="55721" y="0"/>
                      </a:cubicBezTo>
                      <a:cubicBezTo>
                        <a:pt x="20669" y="9525"/>
                        <a:pt x="0" y="20860"/>
                        <a:pt x="0" y="33338"/>
                      </a:cubicBezTo>
                      <a:cubicBezTo>
                        <a:pt x="0" y="64484"/>
                        <a:pt x="129159" y="115919"/>
                        <a:pt x="288512" y="115919"/>
                      </a:cubicBezTo>
                      <a:cubicBezTo>
                        <a:pt x="381667" y="115919"/>
                        <a:pt x="464439" y="98393"/>
                        <a:pt x="517112" y="77819"/>
                      </a:cubicBezTo>
                      <a:cubicBezTo>
                        <a:pt x="453618" y="95922"/>
                        <a:pt x="387872" y="104902"/>
                        <a:pt x="321850" y="104489"/>
                      </a:cubicBezTo>
                      <a:close/>
                    </a:path>
                  </a:pathLst>
                </a:custGeom>
                <a:solidFill>
                  <a:srgbClr val="FEBF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1" name="Freeform: Shape 1030">
                  <a:extLst>
                    <a:ext uri="{FF2B5EF4-FFF2-40B4-BE49-F238E27FC236}">
                      <a16:creationId xmlns:a16="http://schemas.microsoft.com/office/drawing/2014/main" id="{6276E774-0308-835E-12D7-89F257B1C7C5}"/>
                    </a:ext>
                  </a:extLst>
                </p:cNvPr>
                <p:cNvSpPr/>
                <p:nvPr/>
              </p:nvSpPr>
              <p:spPr>
                <a:xfrm>
                  <a:off x="4953008" y="1683924"/>
                  <a:ext cx="645422" cy="397417"/>
                </a:xfrm>
                <a:custGeom>
                  <a:avLst/>
                  <a:gdLst>
                    <a:gd name="connsiteX0" fmla="*/ 642929 w 645422"/>
                    <a:gd name="connsiteY0" fmla="*/ 355568 h 397417"/>
                    <a:gd name="connsiteX1" fmla="*/ 644167 w 645422"/>
                    <a:gd name="connsiteY1" fmla="*/ 329089 h 397417"/>
                    <a:gd name="connsiteX2" fmla="*/ 322508 w 645422"/>
                    <a:gd name="connsiteY2" fmla="*/ 0 h 397417"/>
                    <a:gd name="connsiteX3" fmla="*/ 1134 w 645422"/>
                    <a:gd name="connsiteY3" fmla="*/ 329089 h 397417"/>
                    <a:gd name="connsiteX4" fmla="*/ 2563 w 645422"/>
                    <a:gd name="connsiteY4" fmla="*/ 357664 h 397417"/>
                    <a:gd name="connsiteX5" fmla="*/ 642929 w 645422"/>
                    <a:gd name="connsiteY5" fmla="*/ 355568 h 39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422" h="397417">
                      <a:moveTo>
                        <a:pt x="642929" y="355568"/>
                      </a:moveTo>
                      <a:cubicBezTo>
                        <a:pt x="647691" y="332994"/>
                        <a:pt x="644167" y="353092"/>
                        <a:pt x="644167" y="329089"/>
                      </a:cubicBezTo>
                      <a:cubicBezTo>
                        <a:pt x="644167" y="147352"/>
                        <a:pt x="500149" y="0"/>
                        <a:pt x="322508" y="0"/>
                      </a:cubicBezTo>
                      <a:cubicBezTo>
                        <a:pt x="144867" y="0"/>
                        <a:pt x="1134" y="147352"/>
                        <a:pt x="1134" y="329089"/>
                      </a:cubicBezTo>
                      <a:cubicBezTo>
                        <a:pt x="1134" y="353092"/>
                        <a:pt x="-2199" y="335566"/>
                        <a:pt x="2563" y="357664"/>
                      </a:cubicBezTo>
                      <a:cubicBezTo>
                        <a:pt x="2563" y="358140"/>
                        <a:pt x="365847" y="448246"/>
                        <a:pt x="642929" y="355568"/>
                      </a:cubicBezTo>
                      <a:close/>
                    </a:path>
                  </a:pathLst>
                </a:custGeom>
                <a:solidFill>
                  <a:srgbClr val="FBB0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3" name="Freeform: Shape 1032">
                  <a:extLst>
                    <a:ext uri="{FF2B5EF4-FFF2-40B4-BE49-F238E27FC236}">
                      <a16:creationId xmlns:a16="http://schemas.microsoft.com/office/drawing/2014/main" id="{05E35A30-B22E-7C6D-2899-CE283045CCC1}"/>
                    </a:ext>
                  </a:extLst>
                </p:cNvPr>
                <p:cNvSpPr/>
                <p:nvPr/>
              </p:nvSpPr>
              <p:spPr>
                <a:xfrm>
                  <a:off x="5220175" y="1697164"/>
                  <a:ext cx="325564" cy="366522"/>
                </a:xfrm>
                <a:custGeom>
                  <a:avLst/>
                  <a:gdLst>
                    <a:gd name="connsiteX0" fmla="*/ 264128 w 325564"/>
                    <a:gd name="connsiteY0" fmla="*/ 366522 h 366522"/>
                    <a:gd name="connsiteX1" fmla="*/ 306610 w 325564"/>
                    <a:gd name="connsiteY1" fmla="*/ 359283 h 366522"/>
                    <a:gd name="connsiteX2" fmla="*/ 320897 w 325564"/>
                    <a:gd name="connsiteY2" fmla="*/ 357854 h 366522"/>
                    <a:gd name="connsiteX3" fmla="*/ 325565 w 325564"/>
                    <a:gd name="connsiteY3" fmla="*/ 304800 h 366522"/>
                    <a:gd name="connsiteX4" fmla="*/ 27622 w 325564"/>
                    <a:gd name="connsiteY4" fmla="*/ 0 h 366522"/>
                    <a:gd name="connsiteX5" fmla="*/ 0 w 325564"/>
                    <a:gd name="connsiteY5" fmla="*/ 1429 h 366522"/>
                    <a:gd name="connsiteX6" fmla="*/ 270415 w 325564"/>
                    <a:gd name="connsiteY6" fmla="*/ 304895 h 366522"/>
                    <a:gd name="connsiteX7" fmla="*/ 264128 w 325564"/>
                    <a:gd name="connsiteY7" fmla="*/ 366522 h 366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5564" h="366522">
                      <a:moveTo>
                        <a:pt x="264128" y="366522"/>
                      </a:moveTo>
                      <a:cubicBezTo>
                        <a:pt x="278416" y="365093"/>
                        <a:pt x="292227" y="360807"/>
                        <a:pt x="306610" y="359283"/>
                      </a:cubicBezTo>
                      <a:cubicBezTo>
                        <a:pt x="311372" y="358712"/>
                        <a:pt x="316135" y="358235"/>
                        <a:pt x="320897" y="357854"/>
                      </a:cubicBezTo>
                      <a:cubicBezTo>
                        <a:pt x="323951" y="340333"/>
                        <a:pt x="325513" y="322585"/>
                        <a:pt x="325565" y="304800"/>
                      </a:cubicBezTo>
                      <a:cubicBezTo>
                        <a:pt x="325564" y="136398"/>
                        <a:pt x="192214" y="0"/>
                        <a:pt x="27622" y="0"/>
                      </a:cubicBezTo>
                      <a:cubicBezTo>
                        <a:pt x="18097" y="0"/>
                        <a:pt x="9144" y="571"/>
                        <a:pt x="0" y="1429"/>
                      </a:cubicBezTo>
                      <a:cubicBezTo>
                        <a:pt x="151638" y="15621"/>
                        <a:pt x="270415" y="146018"/>
                        <a:pt x="270415" y="304895"/>
                      </a:cubicBezTo>
                      <a:cubicBezTo>
                        <a:pt x="270360" y="325595"/>
                        <a:pt x="268255" y="346238"/>
                        <a:pt x="264128" y="366522"/>
                      </a:cubicBezTo>
                      <a:close/>
                    </a:path>
                  </a:pathLst>
                </a:custGeom>
                <a:solidFill>
                  <a:srgbClr val="FEBF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5" name="Freeform: Shape 1034">
                  <a:extLst>
                    <a:ext uri="{FF2B5EF4-FFF2-40B4-BE49-F238E27FC236}">
                      <a16:creationId xmlns:a16="http://schemas.microsoft.com/office/drawing/2014/main" id="{5C45170C-8EE4-DF9C-5B84-ADAA357C8CBA}"/>
                    </a:ext>
                  </a:extLst>
                </p:cNvPr>
                <p:cNvSpPr/>
                <p:nvPr/>
              </p:nvSpPr>
              <p:spPr>
                <a:xfrm>
                  <a:off x="4954142" y="1682400"/>
                  <a:ext cx="373094" cy="381285"/>
                </a:xfrm>
                <a:custGeom>
                  <a:avLst/>
                  <a:gdLst>
                    <a:gd name="connsiteX0" fmla="*/ 321564 w 373094"/>
                    <a:gd name="connsiteY0" fmla="*/ 0 h 381285"/>
                    <a:gd name="connsiteX1" fmla="*/ 0 w 373094"/>
                    <a:gd name="connsiteY1" fmla="*/ 329089 h 381285"/>
                    <a:gd name="connsiteX2" fmla="*/ 1429 w 373094"/>
                    <a:gd name="connsiteY2" fmla="*/ 359664 h 381285"/>
                    <a:gd name="connsiteX3" fmla="*/ 4858 w 373094"/>
                    <a:gd name="connsiteY3" fmla="*/ 360998 h 381285"/>
                    <a:gd name="connsiteX4" fmla="*/ 107156 w 373094"/>
                    <a:gd name="connsiteY4" fmla="*/ 381286 h 381285"/>
                    <a:gd name="connsiteX5" fmla="*/ 103061 w 373094"/>
                    <a:gd name="connsiteY5" fmla="*/ 329089 h 381285"/>
                    <a:gd name="connsiteX6" fmla="*/ 373094 w 373094"/>
                    <a:gd name="connsiteY6" fmla="*/ 4286 h 381285"/>
                    <a:gd name="connsiteX7" fmla="*/ 321564 w 373094"/>
                    <a:gd name="connsiteY7" fmla="*/ 0 h 381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3094" h="381285">
                      <a:moveTo>
                        <a:pt x="321564" y="0"/>
                      </a:moveTo>
                      <a:cubicBezTo>
                        <a:pt x="144018" y="0"/>
                        <a:pt x="0" y="147352"/>
                        <a:pt x="0" y="329089"/>
                      </a:cubicBezTo>
                      <a:cubicBezTo>
                        <a:pt x="0" y="339376"/>
                        <a:pt x="571" y="349568"/>
                        <a:pt x="1429" y="359664"/>
                      </a:cubicBezTo>
                      <a:cubicBezTo>
                        <a:pt x="2622" y="359967"/>
                        <a:pt x="3774" y="360414"/>
                        <a:pt x="4858" y="360998"/>
                      </a:cubicBezTo>
                      <a:cubicBezTo>
                        <a:pt x="39148" y="363379"/>
                        <a:pt x="73057" y="374142"/>
                        <a:pt x="107156" y="381286"/>
                      </a:cubicBezTo>
                      <a:cubicBezTo>
                        <a:pt x="104434" y="364020"/>
                        <a:pt x="103065" y="346568"/>
                        <a:pt x="103061" y="329089"/>
                      </a:cubicBezTo>
                      <a:cubicBezTo>
                        <a:pt x="103061" y="165354"/>
                        <a:pt x="220027" y="29528"/>
                        <a:pt x="373094" y="4286"/>
                      </a:cubicBezTo>
                      <a:cubicBezTo>
                        <a:pt x="356063" y="1457"/>
                        <a:pt x="338829" y="23"/>
                        <a:pt x="321564" y="0"/>
                      </a:cubicBezTo>
                      <a:close/>
                    </a:path>
                  </a:pathLst>
                </a:custGeom>
                <a:solidFill>
                  <a:srgbClr val="E599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6" name="Freeform: Shape 1035">
                  <a:extLst>
                    <a:ext uri="{FF2B5EF4-FFF2-40B4-BE49-F238E27FC236}">
                      <a16:creationId xmlns:a16="http://schemas.microsoft.com/office/drawing/2014/main" id="{4ED18FF2-4781-2651-D701-1818AAC6F4E2}"/>
                    </a:ext>
                  </a:extLst>
                </p:cNvPr>
                <p:cNvSpPr/>
                <p:nvPr/>
              </p:nvSpPr>
              <p:spPr>
                <a:xfrm>
                  <a:off x="5079777" y="1724405"/>
                  <a:ext cx="127917" cy="315087"/>
                </a:xfrm>
                <a:custGeom>
                  <a:avLst/>
                  <a:gdLst>
                    <a:gd name="connsiteX0" fmla="*/ 41434 w 127917"/>
                    <a:gd name="connsiteY0" fmla="*/ 0 h 315087"/>
                    <a:gd name="connsiteX1" fmla="*/ 127159 w 127917"/>
                    <a:gd name="connsiteY1" fmla="*/ 315087 h 315087"/>
                    <a:gd name="connsiteX2" fmla="*/ 0 w 127917"/>
                    <a:gd name="connsiteY2" fmla="*/ 28194 h 315087"/>
                    <a:gd name="connsiteX3" fmla="*/ 41434 w 127917"/>
                    <a:gd name="connsiteY3" fmla="*/ 0 h 315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917" h="315087">
                      <a:moveTo>
                        <a:pt x="41434" y="0"/>
                      </a:moveTo>
                      <a:cubicBezTo>
                        <a:pt x="41434" y="0"/>
                        <a:pt x="137351" y="40100"/>
                        <a:pt x="127159" y="315087"/>
                      </a:cubicBezTo>
                      <a:cubicBezTo>
                        <a:pt x="127159" y="315087"/>
                        <a:pt x="100203" y="53340"/>
                        <a:pt x="0" y="28194"/>
                      </a:cubicBezTo>
                      <a:cubicBezTo>
                        <a:pt x="13178" y="17897"/>
                        <a:pt x="27019" y="8478"/>
                        <a:pt x="41434" y="0"/>
                      </a:cubicBezTo>
                      <a:close/>
                    </a:path>
                  </a:pathLst>
                </a:custGeom>
                <a:solidFill>
                  <a:srgbClr val="C182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7" name="Freeform: Shape 1036">
                  <a:extLst>
                    <a:ext uri="{FF2B5EF4-FFF2-40B4-BE49-F238E27FC236}">
                      <a16:creationId xmlns:a16="http://schemas.microsoft.com/office/drawing/2014/main" id="{472472F8-8EFE-142E-94D8-5040DCFED885}"/>
                    </a:ext>
                  </a:extLst>
                </p:cNvPr>
                <p:cNvSpPr/>
                <p:nvPr/>
              </p:nvSpPr>
              <p:spPr>
                <a:xfrm>
                  <a:off x="5337266" y="1715451"/>
                  <a:ext cx="127987" cy="315087"/>
                </a:xfrm>
                <a:custGeom>
                  <a:avLst/>
                  <a:gdLst>
                    <a:gd name="connsiteX0" fmla="*/ 85982 w 127987"/>
                    <a:gd name="connsiteY0" fmla="*/ 0 h 315087"/>
                    <a:gd name="connsiteX1" fmla="*/ 829 w 127987"/>
                    <a:gd name="connsiteY1" fmla="*/ 315087 h 315087"/>
                    <a:gd name="connsiteX2" fmla="*/ 127988 w 127987"/>
                    <a:gd name="connsiteY2" fmla="*/ 28194 h 315087"/>
                    <a:gd name="connsiteX3" fmla="*/ 85982 w 127987"/>
                    <a:gd name="connsiteY3" fmla="*/ 0 h 315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987" h="315087">
                      <a:moveTo>
                        <a:pt x="85982" y="0"/>
                      </a:moveTo>
                      <a:cubicBezTo>
                        <a:pt x="85982" y="0"/>
                        <a:pt x="-9839" y="40100"/>
                        <a:pt x="829" y="315087"/>
                      </a:cubicBezTo>
                      <a:cubicBezTo>
                        <a:pt x="829" y="315087"/>
                        <a:pt x="27690" y="53340"/>
                        <a:pt x="127988" y="28194"/>
                      </a:cubicBezTo>
                      <a:cubicBezTo>
                        <a:pt x="114618" y="17887"/>
                        <a:pt x="100586" y="8468"/>
                        <a:pt x="85982" y="0"/>
                      </a:cubicBezTo>
                      <a:close/>
                    </a:path>
                  </a:pathLst>
                </a:custGeom>
                <a:solidFill>
                  <a:srgbClr val="C182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8" name="Freeform: Shape 1037">
                  <a:extLst>
                    <a:ext uri="{FF2B5EF4-FFF2-40B4-BE49-F238E27FC236}">
                      <a16:creationId xmlns:a16="http://schemas.microsoft.com/office/drawing/2014/main" id="{172DF532-FA96-379E-04E6-858C6EF1A122}"/>
                    </a:ext>
                  </a:extLst>
                </p:cNvPr>
                <p:cNvSpPr/>
                <p:nvPr/>
              </p:nvSpPr>
              <p:spPr>
                <a:xfrm>
                  <a:off x="5106379" y="1662520"/>
                  <a:ext cx="321144" cy="398879"/>
                </a:xfrm>
                <a:custGeom>
                  <a:avLst/>
                  <a:gdLst>
                    <a:gd name="connsiteX0" fmla="*/ 100937 w 321144"/>
                    <a:gd name="connsiteY0" fmla="*/ 398594 h 398879"/>
                    <a:gd name="connsiteX1" fmla="*/ 3115 w 321144"/>
                    <a:gd name="connsiteY1" fmla="*/ 81506 h 398879"/>
                    <a:gd name="connsiteX2" fmla="*/ 7688 w 321144"/>
                    <a:gd name="connsiteY2" fmla="*/ 55027 h 398879"/>
                    <a:gd name="connsiteX3" fmla="*/ 302963 w 321144"/>
                    <a:gd name="connsiteY3" fmla="*/ 35977 h 398879"/>
                    <a:gd name="connsiteX4" fmla="*/ 312488 w 321144"/>
                    <a:gd name="connsiteY4" fmla="*/ 77125 h 398879"/>
                    <a:gd name="connsiteX5" fmla="*/ 231334 w 321144"/>
                    <a:gd name="connsiteY5" fmla="*/ 398879 h 39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1144" h="398879">
                      <a:moveTo>
                        <a:pt x="100937" y="398594"/>
                      </a:moveTo>
                      <a:cubicBezTo>
                        <a:pt x="100937" y="398594"/>
                        <a:pt x="101699" y="150944"/>
                        <a:pt x="3115" y="81506"/>
                      </a:cubicBezTo>
                      <a:cubicBezTo>
                        <a:pt x="-2399" y="72818"/>
                        <a:pt x="-421" y="61363"/>
                        <a:pt x="7688" y="55027"/>
                      </a:cubicBezTo>
                      <a:cubicBezTo>
                        <a:pt x="7688" y="55027"/>
                        <a:pt x="127607" y="-54892"/>
                        <a:pt x="302963" y="35977"/>
                      </a:cubicBezTo>
                      <a:cubicBezTo>
                        <a:pt x="302963" y="35977"/>
                        <a:pt x="336490" y="46645"/>
                        <a:pt x="312488" y="77125"/>
                      </a:cubicBezTo>
                      <a:cubicBezTo>
                        <a:pt x="312488" y="77125"/>
                        <a:pt x="232382" y="200950"/>
                        <a:pt x="231334" y="398879"/>
                      </a:cubicBezTo>
                      <a:close/>
                    </a:path>
                  </a:pathLst>
                </a:custGeom>
                <a:solidFill>
                  <a:srgbClr val="FBB0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9" name="Freeform: Shape 1038">
                  <a:extLst>
                    <a:ext uri="{FF2B5EF4-FFF2-40B4-BE49-F238E27FC236}">
                      <a16:creationId xmlns:a16="http://schemas.microsoft.com/office/drawing/2014/main" id="{402D01B2-3EC6-454C-0721-414108996FBE}"/>
                    </a:ext>
                  </a:extLst>
                </p:cNvPr>
                <p:cNvSpPr/>
                <p:nvPr/>
              </p:nvSpPr>
              <p:spPr>
                <a:xfrm>
                  <a:off x="5248750" y="1680813"/>
                  <a:ext cx="157024" cy="380015"/>
                </a:xfrm>
                <a:custGeom>
                  <a:avLst/>
                  <a:gdLst>
                    <a:gd name="connsiteX0" fmla="*/ 140684 w 157024"/>
                    <a:gd name="connsiteY0" fmla="*/ 32543 h 380015"/>
                    <a:gd name="connsiteX1" fmla="*/ 0 w 157024"/>
                    <a:gd name="connsiteY1" fmla="*/ 349 h 380015"/>
                    <a:gd name="connsiteX2" fmla="*/ 108394 w 157024"/>
                    <a:gd name="connsiteY2" fmla="*/ 32257 h 380015"/>
                    <a:gd name="connsiteX3" fmla="*/ 116776 w 157024"/>
                    <a:gd name="connsiteY3" fmla="*/ 69691 h 380015"/>
                    <a:gd name="connsiteX4" fmla="*/ 36766 w 157024"/>
                    <a:gd name="connsiteY4" fmla="*/ 380015 h 380015"/>
                    <a:gd name="connsiteX5" fmla="*/ 69056 w 157024"/>
                    <a:gd name="connsiteY5" fmla="*/ 380015 h 380015"/>
                    <a:gd name="connsiteX6" fmla="*/ 148971 w 157024"/>
                    <a:gd name="connsiteY6" fmla="*/ 69691 h 380015"/>
                    <a:gd name="connsiteX7" fmla="*/ 140684 w 157024"/>
                    <a:gd name="connsiteY7" fmla="*/ 32543 h 38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024" h="380015">
                      <a:moveTo>
                        <a:pt x="140684" y="32543"/>
                      </a:moveTo>
                      <a:cubicBezTo>
                        <a:pt x="97680" y="8978"/>
                        <a:pt x="48972" y="-2168"/>
                        <a:pt x="0" y="349"/>
                      </a:cubicBezTo>
                      <a:cubicBezTo>
                        <a:pt x="37944" y="3402"/>
                        <a:pt x="74848" y="14266"/>
                        <a:pt x="108394" y="32257"/>
                      </a:cubicBezTo>
                      <a:cubicBezTo>
                        <a:pt x="108394" y="32257"/>
                        <a:pt x="138779" y="41782"/>
                        <a:pt x="116776" y="69691"/>
                      </a:cubicBezTo>
                      <a:cubicBezTo>
                        <a:pt x="65209" y="165064"/>
                        <a:pt x="37741" y="271598"/>
                        <a:pt x="36766" y="380015"/>
                      </a:cubicBezTo>
                      <a:lnTo>
                        <a:pt x="69056" y="380015"/>
                      </a:lnTo>
                      <a:cubicBezTo>
                        <a:pt x="69971" y="271602"/>
                        <a:pt x="97408" y="165061"/>
                        <a:pt x="148971" y="69691"/>
                      </a:cubicBezTo>
                      <a:cubicBezTo>
                        <a:pt x="171069" y="42259"/>
                        <a:pt x="140684" y="32543"/>
                        <a:pt x="140684" y="32543"/>
                      </a:cubicBezTo>
                      <a:close/>
                    </a:path>
                  </a:pathLst>
                </a:custGeom>
                <a:solidFill>
                  <a:srgbClr val="FEBF4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0" name="Freeform: Shape 1039">
                  <a:extLst>
                    <a:ext uri="{FF2B5EF4-FFF2-40B4-BE49-F238E27FC236}">
                      <a16:creationId xmlns:a16="http://schemas.microsoft.com/office/drawing/2014/main" id="{492F0CCF-81D2-06F4-8168-6E6304ECFADC}"/>
                    </a:ext>
                  </a:extLst>
                </p:cNvPr>
                <p:cNvSpPr/>
                <p:nvPr/>
              </p:nvSpPr>
              <p:spPr>
                <a:xfrm>
                  <a:off x="5106379" y="1662396"/>
                  <a:ext cx="285912" cy="398717"/>
                </a:xfrm>
                <a:custGeom>
                  <a:avLst/>
                  <a:gdLst>
                    <a:gd name="connsiteX0" fmla="*/ 55408 w 285912"/>
                    <a:gd name="connsiteY0" fmla="*/ 100204 h 398717"/>
                    <a:gd name="connsiteX1" fmla="*/ 59884 w 285912"/>
                    <a:gd name="connsiteY1" fmla="*/ 73725 h 398717"/>
                    <a:gd name="connsiteX2" fmla="*/ 285913 w 285912"/>
                    <a:gd name="connsiteY2" fmla="*/ 27528 h 398717"/>
                    <a:gd name="connsiteX3" fmla="*/ 7687 w 285912"/>
                    <a:gd name="connsiteY3" fmla="*/ 55151 h 398717"/>
                    <a:gd name="connsiteX4" fmla="*/ 3115 w 285912"/>
                    <a:gd name="connsiteY4" fmla="*/ 81630 h 398717"/>
                    <a:gd name="connsiteX5" fmla="*/ 100937 w 285912"/>
                    <a:gd name="connsiteY5" fmla="*/ 398718 h 398717"/>
                    <a:gd name="connsiteX6" fmla="*/ 152753 w 285912"/>
                    <a:gd name="connsiteY6" fmla="*/ 398718 h 398717"/>
                    <a:gd name="connsiteX7" fmla="*/ 55408 w 285912"/>
                    <a:gd name="connsiteY7" fmla="*/ 100204 h 39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912" h="398717">
                      <a:moveTo>
                        <a:pt x="55408" y="100204"/>
                      </a:moveTo>
                      <a:cubicBezTo>
                        <a:pt x="49872" y="91539"/>
                        <a:pt x="51808" y="80088"/>
                        <a:pt x="59884" y="73725"/>
                      </a:cubicBezTo>
                      <a:cubicBezTo>
                        <a:pt x="123419" y="22884"/>
                        <a:pt x="207525" y="5694"/>
                        <a:pt x="285913" y="27528"/>
                      </a:cubicBezTo>
                      <a:cubicBezTo>
                        <a:pt x="119892" y="-47719"/>
                        <a:pt x="7687" y="55151"/>
                        <a:pt x="7687" y="55151"/>
                      </a:cubicBezTo>
                      <a:cubicBezTo>
                        <a:pt x="-421" y="61487"/>
                        <a:pt x="-2399" y="72942"/>
                        <a:pt x="3115" y="81630"/>
                      </a:cubicBezTo>
                      <a:cubicBezTo>
                        <a:pt x="101699" y="150687"/>
                        <a:pt x="100937" y="398718"/>
                        <a:pt x="100937" y="398718"/>
                      </a:cubicBezTo>
                      <a:lnTo>
                        <a:pt x="152753" y="398718"/>
                      </a:lnTo>
                      <a:cubicBezTo>
                        <a:pt x="150658" y="339853"/>
                        <a:pt x="137608" y="157735"/>
                        <a:pt x="55408" y="100204"/>
                      </a:cubicBezTo>
                      <a:close/>
                    </a:path>
                  </a:pathLst>
                </a:custGeom>
                <a:solidFill>
                  <a:srgbClr val="E599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1" name="Freeform: Shape 1040">
                  <a:extLst>
                    <a:ext uri="{FF2B5EF4-FFF2-40B4-BE49-F238E27FC236}">
                      <a16:creationId xmlns:a16="http://schemas.microsoft.com/office/drawing/2014/main" id="{389F549F-4789-33F9-580A-8AD7AF02083E}"/>
                    </a:ext>
                  </a:extLst>
                </p:cNvPr>
                <p:cNvSpPr/>
                <p:nvPr/>
              </p:nvSpPr>
              <p:spPr>
                <a:xfrm>
                  <a:off x="4953951" y="2039492"/>
                  <a:ext cx="641985" cy="48166"/>
                </a:xfrm>
                <a:custGeom>
                  <a:avLst/>
                  <a:gdLst>
                    <a:gd name="connsiteX0" fmla="*/ 641985 w 641985"/>
                    <a:gd name="connsiteY0" fmla="*/ 0 h 48166"/>
                    <a:gd name="connsiteX1" fmla="*/ 0 w 641985"/>
                    <a:gd name="connsiteY1" fmla="*/ 1905 h 48166"/>
                    <a:gd name="connsiteX2" fmla="*/ 641985 w 641985"/>
                    <a:gd name="connsiteY2" fmla="*/ 0 h 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1985" h="48166">
                      <a:moveTo>
                        <a:pt x="641985" y="0"/>
                      </a:moveTo>
                      <a:cubicBezTo>
                        <a:pt x="641985" y="0"/>
                        <a:pt x="372237" y="79915"/>
                        <a:pt x="0" y="1905"/>
                      </a:cubicBezTo>
                      <a:cubicBezTo>
                        <a:pt x="191" y="1905"/>
                        <a:pt x="353854" y="107251"/>
                        <a:pt x="641985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D7AD48A-44D6-36E5-CF91-CD7824E87B2F}"/>
                  </a:ext>
                </a:extLst>
              </p:cNvPr>
              <p:cNvSpPr txBox="1"/>
              <p:nvPr/>
            </p:nvSpPr>
            <p:spPr>
              <a:xfrm>
                <a:off x="3421265" y="4322361"/>
                <a:ext cx="2579305" cy="35900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 defTabSz="1219170">
                  <a:spcBef>
                    <a:spcPct val="20000"/>
                  </a:spcBef>
                  <a:defRPr/>
                </a:pPr>
                <a:endParaRPr 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 Light" panose="02040302050405020303" pitchFamily="18" charset="0"/>
                </a:endParaRPr>
              </a:p>
            </p:txBody>
          </p:sp>
        </p:grpSp>
      </p:grpSp>
      <p:sp>
        <p:nvSpPr>
          <p:cNvPr id="1045" name="Title 1">
            <a:extLst>
              <a:ext uri="{FF2B5EF4-FFF2-40B4-BE49-F238E27FC236}">
                <a16:creationId xmlns:a16="http://schemas.microsoft.com/office/drawing/2014/main" id="{A219860C-0365-0771-F538-7BEC62FF8E1A}"/>
              </a:ext>
            </a:extLst>
          </p:cNvPr>
          <p:cNvSpPr txBox="1">
            <a:spLocks/>
          </p:cNvSpPr>
          <p:nvPr/>
        </p:nvSpPr>
        <p:spPr>
          <a:xfrm>
            <a:off x="613175" y="1283232"/>
            <a:ext cx="2437166" cy="482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00" b="1" dirty="0">
                <a:latin typeface="Futura Bk" panose="020B0502020204020303" pitchFamily="34" charset="0"/>
              </a:rPr>
              <a:t>Applicability of the Models</a:t>
            </a:r>
            <a:endParaRPr lang="en-NG" sz="1100" b="1" dirty="0">
              <a:latin typeface="Futura Bk" panose="020B0502020204020303" pitchFamily="34" charset="0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37E5EAB4-3497-DE5D-6573-9C10BC3DC61D}"/>
              </a:ext>
            </a:extLst>
          </p:cNvPr>
          <p:cNvSpPr txBox="1"/>
          <p:nvPr/>
        </p:nvSpPr>
        <p:spPr>
          <a:xfrm>
            <a:off x="567097" y="1821520"/>
            <a:ext cx="2640304" cy="3437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Single 33kV Feeder with Multiple DTs;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Single 11kV Feeder with Multiple DTs;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Single 0.415KV Distribution Transformer.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Franchisee reinforce the network to increase reliability and customer service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Franchisee collect tariff with surcharge approved by NERC to recover investment cost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latin typeface="Futura Bk" panose="020B0502020204020303"/>
                <a:ea typeface="Calibri" panose="020F0502020204030204" pitchFamily="34" charset="0"/>
                <a:cs typeface="Times New Roman" panose="02020603050405020304" pitchFamily="18" charset="0"/>
              </a:rPr>
              <a:t>70% of energy will be supplied to the franchisee by JEDC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92977"/>
                </a:solidFill>
                <a:effectLst/>
                <a:latin typeface="Futura Bk" panose="020B0502020204020303"/>
                <a:ea typeface="Calibri" panose="020F0502020204030204" pitchFamily="34" charset="0"/>
                <a:cs typeface="Segoe UI Light" panose="020B0502040204020203" pitchFamily="34" charset="0"/>
              </a:rPr>
              <a:t>Applicable to Feeders or DTs </a:t>
            </a:r>
            <a:r>
              <a:rPr lang="en-US" sz="1000" dirty="0">
                <a:solidFill>
                  <a:srgbClr val="392977"/>
                </a:solidFill>
                <a:latin typeface="Futura Bk" panose="020B0502020204020303"/>
                <a:ea typeface="Calibri" panose="020F0502020204030204" pitchFamily="34" charset="0"/>
                <a:cs typeface="Segoe UI Light" panose="020B0502040204020203" pitchFamily="34" charset="0"/>
              </a:rPr>
              <a:t>that </a:t>
            </a:r>
            <a:r>
              <a:rPr lang="en-US" sz="1000" dirty="0">
                <a:solidFill>
                  <a:srgbClr val="392977"/>
                </a:solidFill>
                <a:effectLst/>
                <a:latin typeface="Futura Bk" panose="020B0502020204020303"/>
                <a:ea typeface="Calibri" panose="020F0502020204030204" pitchFamily="34" charset="0"/>
                <a:cs typeface="Segoe UI Light" panose="020B0502040204020203" pitchFamily="34" charset="0"/>
              </a:rPr>
              <a:t>consistently records 60% and Above ATC&amp;C Loss</a:t>
            </a:r>
            <a:endParaRPr lang="en-US" sz="1000" kern="100" dirty="0">
              <a:solidFill>
                <a:srgbClr val="392977"/>
              </a:solidFill>
              <a:effectLst/>
              <a:latin typeface="Futura Bk" panose="020B05020202040203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1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95">
            <a:extLst>
              <a:ext uri="{FF2B5EF4-FFF2-40B4-BE49-F238E27FC236}">
                <a16:creationId xmlns:a16="http://schemas.microsoft.com/office/drawing/2014/main" id="{E6655ECA-4235-A353-2702-4242F280B636}"/>
              </a:ext>
            </a:extLst>
          </p:cNvPr>
          <p:cNvSpPr/>
          <p:nvPr/>
        </p:nvSpPr>
        <p:spPr>
          <a:xfrm>
            <a:off x="7082368" y="2252733"/>
            <a:ext cx="2222766" cy="1911867"/>
          </a:xfrm>
          <a:custGeom>
            <a:avLst/>
            <a:gdLst/>
            <a:ahLst/>
            <a:cxnLst/>
            <a:rect l="0" t="0" r="0" b="0"/>
            <a:pathLst>
              <a:path w="1818387" h="1504315">
                <a:moveTo>
                  <a:pt x="1818387" y="0"/>
                </a:moveTo>
                <a:lnTo>
                  <a:pt x="1779525" y="87630"/>
                </a:lnTo>
                <a:lnTo>
                  <a:pt x="1761393" y="65610"/>
                </a:lnTo>
                <a:lnTo>
                  <a:pt x="18288" y="1504315"/>
                </a:lnTo>
                <a:lnTo>
                  <a:pt x="0" y="1482217"/>
                </a:lnTo>
                <a:lnTo>
                  <a:pt x="1743211" y="43529"/>
                </a:lnTo>
                <a:lnTo>
                  <a:pt x="1725041" y="21463"/>
                </a:lnTo>
                <a:lnTo>
                  <a:pt x="1818387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9EAD86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6" name="Shape 297">
            <a:extLst>
              <a:ext uri="{FF2B5EF4-FFF2-40B4-BE49-F238E27FC236}">
                <a16:creationId xmlns:a16="http://schemas.microsoft.com/office/drawing/2014/main" id="{C2B7C66C-27CB-7D25-42E2-EB736E6364EB}"/>
              </a:ext>
            </a:extLst>
          </p:cNvPr>
          <p:cNvSpPr/>
          <p:nvPr/>
        </p:nvSpPr>
        <p:spPr>
          <a:xfrm>
            <a:off x="4736457" y="1841345"/>
            <a:ext cx="4375204" cy="111532"/>
          </a:xfrm>
          <a:custGeom>
            <a:avLst/>
            <a:gdLst/>
            <a:ahLst/>
            <a:cxnLst/>
            <a:rect l="0" t="0" r="0" b="0"/>
            <a:pathLst>
              <a:path w="3579241" h="87757">
                <a:moveTo>
                  <a:pt x="3493516" y="0"/>
                </a:moveTo>
                <a:lnTo>
                  <a:pt x="3579241" y="42799"/>
                </a:lnTo>
                <a:lnTo>
                  <a:pt x="3493516" y="85725"/>
                </a:lnTo>
                <a:lnTo>
                  <a:pt x="3493516" y="57158"/>
                </a:lnTo>
                <a:lnTo>
                  <a:pt x="85725" y="59174"/>
                </a:lnTo>
                <a:lnTo>
                  <a:pt x="85725" y="87757"/>
                </a:lnTo>
                <a:lnTo>
                  <a:pt x="0" y="44958"/>
                </a:lnTo>
                <a:lnTo>
                  <a:pt x="85725" y="2032"/>
                </a:lnTo>
                <a:lnTo>
                  <a:pt x="85725" y="30599"/>
                </a:lnTo>
                <a:lnTo>
                  <a:pt x="3493516" y="28583"/>
                </a:lnTo>
                <a:lnTo>
                  <a:pt x="3493516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06478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7" name="Shape 298">
            <a:extLst>
              <a:ext uri="{FF2B5EF4-FFF2-40B4-BE49-F238E27FC236}">
                <a16:creationId xmlns:a16="http://schemas.microsoft.com/office/drawing/2014/main" id="{0C6BC050-E661-8296-023A-8288145E217D}"/>
              </a:ext>
            </a:extLst>
          </p:cNvPr>
          <p:cNvSpPr/>
          <p:nvPr/>
        </p:nvSpPr>
        <p:spPr>
          <a:xfrm>
            <a:off x="4227726" y="4526351"/>
            <a:ext cx="2025141" cy="108950"/>
          </a:xfrm>
          <a:custGeom>
            <a:avLst/>
            <a:gdLst/>
            <a:ahLst/>
            <a:cxnLst/>
            <a:rect l="0" t="0" r="0" b="0"/>
            <a:pathLst>
              <a:path w="1656715" h="85725">
                <a:moveTo>
                  <a:pt x="1570863" y="0"/>
                </a:moveTo>
                <a:lnTo>
                  <a:pt x="1656715" y="42418"/>
                </a:lnTo>
                <a:lnTo>
                  <a:pt x="1571244" y="85725"/>
                </a:lnTo>
                <a:lnTo>
                  <a:pt x="1571117" y="57097"/>
                </a:lnTo>
                <a:lnTo>
                  <a:pt x="254" y="65278"/>
                </a:lnTo>
                <a:lnTo>
                  <a:pt x="0" y="36703"/>
                </a:lnTo>
                <a:lnTo>
                  <a:pt x="1570990" y="28522"/>
                </a:lnTo>
                <a:lnTo>
                  <a:pt x="1570863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FADAA7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8" name="Shape 299">
            <a:extLst>
              <a:ext uri="{FF2B5EF4-FFF2-40B4-BE49-F238E27FC236}">
                <a16:creationId xmlns:a16="http://schemas.microsoft.com/office/drawing/2014/main" id="{04C36C22-6E40-54FE-E2E2-BD5CD05A503D}"/>
              </a:ext>
            </a:extLst>
          </p:cNvPr>
          <p:cNvSpPr/>
          <p:nvPr/>
        </p:nvSpPr>
        <p:spPr>
          <a:xfrm>
            <a:off x="3800964" y="2259873"/>
            <a:ext cx="104789" cy="1669272"/>
          </a:xfrm>
          <a:custGeom>
            <a:avLst/>
            <a:gdLst/>
            <a:ahLst/>
            <a:cxnLst/>
            <a:rect l="0" t="0" r="0" b="0"/>
            <a:pathLst>
              <a:path w="85725" h="1313434">
                <a:moveTo>
                  <a:pt x="28575" y="0"/>
                </a:moveTo>
                <a:lnTo>
                  <a:pt x="57150" y="0"/>
                </a:lnTo>
                <a:lnTo>
                  <a:pt x="57150" y="1227709"/>
                </a:lnTo>
                <a:lnTo>
                  <a:pt x="85725" y="1227709"/>
                </a:lnTo>
                <a:lnTo>
                  <a:pt x="42926" y="1313434"/>
                </a:lnTo>
                <a:lnTo>
                  <a:pt x="0" y="1227709"/>
                </a:lnTo>
                <a:lnTo>
                  <a:pt x="28575" y="1227709"/>
                </a:lnTo>
                <a:lnTo>
                  <a:pt x="28575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D39B8E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A4D6AF-FE41-C2C4-1F06-CF14DFEF01B9}"/>
              </a:ext>
            </a:extLst>
          </p:cNvPr>
          <p:cNvSpPr/>
          <p:nvPr/>
        </p:nvSpPr>
        <p:spPr>
          <a:xfrm>
            <a:off x="4266314" y="3079546"/>
            <a:ext cx="1006961" cy="25823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JEDC sell energy to the </a:t>
            </a:r>
            <a:r>
              <a:rPr lang="en-US" sz="1000" i="1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minigrid</a:t>
            </a: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developer/operator through JEDC Distribution network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Shape 307">
            <a:extLst>
              <a:ext uri="{FF2B5EF4-FFF2-40B4-BE49-F238E27FC236}">
                <a16:creationId xmlns:a16="http://schemas.microsoft.com/office/drawing/2014/main" id="{DB33E602-85BE-47ED-C3E1-B287BDDC6E53}"/>
              </a:ext>
            </a:extLst>
          </p:cNvPr>
          <p:cNvSpPr/>
          <p:nvPr/>
        </p:nvSpPr>
        <p:spPr>
          <a:xfrm>
            <a:off x="9907591" y="2341222"/>
            <a:ext cx="104789" cy="1627145"/>
          </a:xfrm>
          <a:custGeom>
            <a:avLst/>
            <a:gdLst/>
            <a:ahLst/>
            <a:cxnLst/>
            <a:rect l="0" t="0" r="0" b="0"/>
            <a:pathLst>
              <a:path w="85725" h="1280287">
                <a:moveTo>
                  <a:pt x="28575" y="0"/>
                </a:moveTo>
                <a:lnTo>
                  <a:pt x="57150" y="0"/>
                </a:lnTo>
                <a:lnTo>
                  <a:pt x="57150" y="1194562"/>
                </a:lnTo>
                <a:lnTo>
                  <a:pt x="85725" y="1194562"/>
                </a:lnTo>
                <a:lnTo>
                  <a:pt x="42925" y="1280287"/>
                </a:lnTo>
                <a:lnTo>
                  <a:pt x="0" y="1194562"/>
                </a:lnTo>
                <a:lnTo>
                  <a:pt x="28575" y="1194562"/>
                </a:lnTo>
                <a:lnTo>
                  <a:pt x="28575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D39B8E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28" name="Shape 310">
            <a:extLst>
              <a:ext uri="{FF2B5EF4-FFF2-40B4-BE49-F238E27FC236}">
                <a16:creationId xmlns:a16="http://schemas.microsoft.com/office/drawing/2014/main" id="{DC5CFC02-05CC-CE70-0616-8896A3BEEB21}"/>
              </a:ext>
            </a:extLst>
          </p:cNvPr>
          <p:cNvSpPr/>
          <p:nvPr/>
        </p:nvSpPr>
        <p:spPr>
          <a:xfrm>
            <a:off x="4191898" y="2118176"/>
            <a:ext cx="2221988" cy="1888301"/>
          </a:xfrm>
          <a:custGeom>
            <a:avLst/>
            <a:gdLst/>
            <a:ahLst/>
            <a:cxnLst/>
            <a:rect l="0" t="0" r="0" b="0"/>
            <a:pathLst>
              <a:path w="1817751" h="1485773">
                <a:moveTo>
                  <a:pt x="0" y="0"/>
                </a:moveTo>
                <a:lnTo>
                  <a:pt x="93472" y="21082"/>
                </a:lnTo>
                <a:lnTo>
                  <a:pt x="75405" y="43168"/>
                </a:lnTo>
                <a:lnTo>
                  <a:pt x="1760476" y="1420483"/>
                </a:lnTo>
                <a:lnTo>
                  <a:pt x="1778508" y="1398397"/>
                </a:lnTo>
                <a:lnTo>
                  <a:pt x="1817751" y="1485773"/>
                </a:lnTo>
                <a:lnTo>
                  <a:pt x="1724279" y="1464818"/>
                </a:lnTo>
                <a:lnTo>
                  <a:pt x="1742375" y="1442653"/>
                </a:lnTo>
                <a:lnTo>
                  <a:pt x="57295" y="65307"/>
                </a:lnTo>
                <a:lnTo>
                  <a:pt x="39243" y="87376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06478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465D2-6AEB-D45D-A479-177F3A3A1B7B}"/>
              </a:ext>
            </a:extLst>
          </p:cNvPr>
          <p:cNvSpPr/>
          <p:nvPr/>
        </p:nvSpPr>
        <p:spPr>
          <a:xfrm>
            <a:off x="6319824" y="4984343"/>
            <a:ext cx="961398" cy="23840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Community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hape 319">
            <a:extLst>
              <a:ext uri="{FF2B5EF4-FFF2-40B4-BE49-F238E27FC236}">
                <a16:creationId xmlns:a16="http://schemas.microsoft.com/office/drawing/2014/main" id="{B32E48B7-D662-8129-C11E-6156DC2CFF3A}"/>
              </a:ext>
            </a:extLst>
          </p:cNvPr>
          <p:cNvSpPr/>
          <p:nvPr/>
        </p:nvSpPr>
        <p:spPr>
          <a:xfrm>
            <a:off x="7107944" y="4526351"/>
            <a:ext cx="2328795" cy="108950"/>
          </a:xfrm>
          <a:custGeom>
            <a:avLst/>
            <a:gdLst/>
            <a:ahLst/>
            <a:cxnLst/>
            <a:rect l="0" t="0" r="0" b="0"/>
            <a:pathLst>
              <a:path w="1905127" h="85725">
                <a:moveTo>
                  <a:pt x="85979" y="0"/>
                </a:moveTo>
                <a:lnTo>
                  <a:pt x="85810" y="28513"/>
                </a:lnTo>
                <a:lnTo>
                  <a:pt x="1905127" y="36703"/>
                </a:lnTo>
                <a:lnTo>
                  <a:pt x="1905000" y="65278"/>
                </a:lnTo>
                <a:lnTo>
                  <a:pt x="85641" y="57088"/>
                </a:lnTo>
                <a:lnTo>
                  <a:pt x="85471" y="85725"/>
                </a:lnTo>
                <a:lnTo>
                  <a:pt x="0" y="42418"/>
                </a:lnTo>
                <a:lnTo>
                  <a:pt x="85979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FADAA7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AD1B85-1D48-CB48-0F73-2C9347C3C530}"/>
              </a:ext>
            </a:extLst>
          </p:cNvPr>
          <p:cNvSpPr/>
          <p:nvPr/>
        </p:nvSpPr>
        <p:spPr>
          <a:xfrm>
            <a:off x="9580183" y="4892495"/>
            <a:ext cx="1060108" cy="2379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Mini grid additional generation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DE728F-CD9B-3F6C-506F-95CEBA8A1056}"/>
              </a:ext>
            </a:extLst>
          </p:cNvPr>
          <p:cNvSpPr/>
          <p:nvPr/>
        </p:nvSpPr>
        <p:spPr>
          <a:xfrm>
            <a:off x="9893152" y="4892495"/>
            <a:ext cx="68648" cy="2389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F44608-959E-AC0A-964B-D0DABB78F573}"/>
              </a:ext>
            </a:extLst>
          </p:cNvPr>
          <p:cNvSpPr/>
          <p:nvPr/>
        </p:nvSpPr>
        <p:spPr>
          <a:xfrm>
            <a:off x="10468482" y="1521536"/>
            <a:ext cx="741584" cy="31980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Franchisee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20E503-3266-4BE7-947F-D55D29460536}"/>
              </a:ext>
            </a:extLst>
          </p:cNvPr>
          <p:cNvSpPr/>
          <p:nvPr/>
        </p:nvSpPr>
        <p:spPr>
          <a:xfrm>
            <a:off x="10781451" y="1521536"/>
            <a:ext cx="68483" cy="23840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568B55C-E221-285B-ADAD-2FBD6BB3BC79}"/>
              </a:ext>
            </a:extLst>
          </p:cNvPr>
          <p:cNvSpPr/>
          <p:nvPr/>
        </p:nvSpPr>
        <p:spPr>
          <a:xfrm>
            <a:off x="10190645" y="2434054"/>
            <a:ext cx="1181612" cy="23797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Additional Generation &lt;1MW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77CACFF-563F-6618-AAAF-7D3E30D8F177}"/>
              </a:ext>
            </a:extLst>
          </p:cNvPr>
          <p:cNvSpPr/>
          <p:nvPr/>
        </p:nvSpPr>
        <p:spPr>
          <a:xfrm>
            <a:off x="7716310" y="4845551"/>
            <a:ext cx="1713834" cy="2385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Franchisee additional supply when JEDC supply is </a:t>
            </a:r>
            <a:r>
              <a:rPr lang="en-US" sz="1000" i="1" kern="1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Off or inadequate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10FE37C-442F-D5CB-C95C-14E8B1F057CC}"/>
              </a:ext>
            </a:extLst>
          </p:cNvPr>
          <p:cNvSpPr/>
          <p:nvPr/>
        </p:nvSpPr>
        <p:spPr>
          <a:xfrm>
            <a:off x="5366470" y="1288548"/>
            <a:ext cx="3222453" cy="23797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JEDC charges Operator at the regulated tariff for electricity supply &amp; </a:t>
            </a:r>
            <a:r>
              <a:rPr lang="en-US" sz="1000" i="1" kern="1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DUoS</a:t>
            </a: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charges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36E9B4B-C799-EF64-F0E6-BF90152DBF27}"/>
              </a:ext>
            </a:extLst>
          </p:cNvPr>
          <p:cNvSpPr/>
          <p:nvPr/>
        </p:nvSpPr>
        <p:spPr>
          <a:xfrm>
            <a:off x="5733736" y="1199529"/>
            <a:ext cx="3712097" cy="23797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D890B7E-4A19-56EF-0C40-3DF6BC0F67F3}"/>
              </a:ext>
            </a:extLst>
          </p:cNvPr>
          <p:cNvSpPr/>
          <p:nvPr/>
        </p:nvSpPr>
        <p:spPr>
          <a:xfrm>
            <a:off x="7371235" y="1392867"/>
            <a:ext cx="68648" cy="2385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" name="Shape 447">
            <a:extLst>
              <a:ext uri="{FF2B5EF4-FFF2-40B4-BE49-F238E27FC236}">
                <a16:creationId xmlns:a16="http://schemas.microsoft.com/office/drawing/2014/main" id="{7E8D18CF-86B9-3AC3-F626-AE4D67414274}"/>
              </a:ext>
            </a:extLst>
          </p:cNvPr>
          <p:cNvSpPr/>
          <p:nvPr/>
        </p:nvSpPr>
        <p:spPr>
          <a:xfrm>
            <a:off x="4736457" y="1647656"/>
            <a:ext cx="4375204" cy="108950"/>
          </a:xfrm>
          <a:custGeom>
            <a:avLst/>
            <a:gdLst/>
            <a:ahLst/>
            <a:cxnLst/>
            <a:rect l="0" t="0" r="0" b="0"/>
            <a:pathLst>
              <a:path w="3579241" h="85725">
                <a:moveTo>
                  <a:pt x="85725" y="0"/>
                </a:moveTo>
                <a:lnTo>
                  <a:pt x="85725" y="28574"/>
                </a:lnTo>
                <a:lnTo>
                  <a:pt x="3579241" y="28448"/>
                </a:lnTo>
                <a:lnTo>
                  <a:pt x="3579241" y="57023"/>
                </a:lnTo>
                <a:lnTo>
                  <a:pt x="85725" y="57149"/>
                </a:lnTo>
                <a:lnTo>
                  <a:pt x="85725" y="85725"/>
                </a:lnTo>
                <a:lnTo>
                  <a:pt x="0" y="42799"/>
                </a:lnTo>
                <a:lnTo>
                  <a:pt x="85725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9EAD86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6C10D5C-0A72-5284-2880-44B84EA28E1D}"/>
              </a:ext>
            </a:extLst>
          </p:cNvPr>
          <p:cNvSpPr/>
          <p:nvPr/>
        </p:nvSpPr>
        <p:spPr>
          <a:xfrm>
            <a:off x="3409132" y="4990013"/>
            <a:ext cx="1213522" cy="23840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Distribution 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6805E62-6276-6AA7-30EC-FBAD1D68E7DE}"/>
              </a:ext>
            </a:extLst>
          </p:cNvPr>
          <p:cNvSpPr/>
          <p:nvPr/>
        </p:nvSpPr>
        <p:spPr>
          <a:xfrm>
            <a:off x="3571205" y="5183701"/>
            <a:ext cx="727817" cy="23840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kern="1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System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lipart Panda - Free Clipart Images">
            <a:extLst>
              <a:ext uri="{FF2B5EF4-FFF2-40B4-BE49-F238E27FC236}">
                <a16:creationId xmlns:a16="http://schemas.microsoft.com/office/drawing/2014/main" id="{A5EF9C37-7335-EC83-9BC9-3A1A496B4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25" y="4138991"/>
            <a:ext cx="897734" cy="7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KV Class Three Phase Oil-Immersed Distribution Transformer | Daelim ...">
            <a:extLst>
              <a:ext uri="{FF2B5EF4-FFF2-40B4-BE49-F238E27FC236}">
                <a16:creationId xmlns:a16="http://schemas.microsoft.com/office/drawing/2014/main" id="{417F0D90-42F8-DC67-DF87-32175AF8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71" y="3958419"/>
            <a:ext cx="837906" cy="83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3D model 3x10 pv solar panel array VR / AR / low-poly | CGTrader">
            <a:extLst>
              <a:ext uri="{FF2B5EF4-FFF2-40B4-BE49-F238E27FC236}">
                <a16:creationId xmlns:a16="http://schemas.microsoft.com/office/drawing/2014/main" id="{C8E214EB-01EF-3856-E503-DF08D713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034" y="4161703"/>
            <a:ext cx="98488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6C40C5AC-260E-B29C-CCF1-15030F7F66B9}"/>
              </a:ext>
            </a:extLst>
          </p:cNvPr>
          <p:cNvSpPr txBox="1"/>
          <p:nvPr/>
        </p:nvSpPr>
        <p:spPr>
          <a:xfrm>
            <a:off x="3483234" y="1503810"/>
            <a:ext cx="1052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JEDC</a:t>
            </a:r>
            <a:endParaRPr lang="en-US" sz="32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98473" y="149775"/>
            <a:ext cx="9578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Overview of JEDC IMG Business Model</a:t>
            </a:r>
          </a:p>
        </p:txBody>
      </p:sp>
      <p:sp>
        <p:nvSpPr>
          <p:cNvPr id="161" name="Shape 299">
            <a:extLst>
              <a:ext uri="{FF2B5EF4-FFF2-40B4-BE49-F238E27FC236}">
                <a16:creationId xmlns:a16="http://schemas.microsoft.com/office/drawing/2014/main" id="{E2B12846-061D-3C2D-2591-0506AAFA2848}"/>
              </a:ext>
            </a:extLst>
          </p:cNvPr>
          <p:cNvSpPr/>
          <p:nvPr/>
        </p:nvSpPr>
        <p:spPr>
          <a:xfrm rot="2971359">
            <a:off x="8313270" y="1937643"/>
            <a:ext cx="117328" cy="2833419"/>
          </a:xfrm>
          <a:custGeom>
            <a:avLst/>
            <a:gdLst/>
            <a:ahLst/>
            <a:cxnLst/>
            <a:rect l="0" t="0" r="0" b="0"/>
            <a:pathLst>
              <a:path w="85725" h="1313434">
                <a:moveTo>
                  <a:pt x="28575" y="0"/>
                </a:moveTo>
                <a:lnTo>
                  <a:pt x="57150" y="0"/>
                </a:lnTo>
                <a:lnTo>
                  <a:pt x="57150" y="1227709"/>
                </a:lnTo>
                <a:lnTo>
                  <a:pt x="85725" y="1227709"/>
                </a:lnTo>
                <a:lnTo>
                  <a:pt x="42926" y="1313434"/>
                </a:lnTo>
                <a:lnTo>
                  <a:pt x="0" y="1227709"/>
                </a:lnTo>
                <a:lnTo>
                  <a:pt x="28575" y="1227709"/>
                </a:lnTo>
                <a:lnTo>
                  <a:pt x="28575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D39B8E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algn="r"/>
            <a:endParaRPr lang="en-US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C86DD80-8039-296E-5FBF-F51050975908}"/>
              </a:ext>
            </a:extLst>
          </p:cNvPr>
          <p:cNvSpPr/>
          <p:nvPr/>
        </p:nvSpPr>
        <p:spPr>
          <a:xfrm rot="19150220">
            <a:off x="8252511" y="2901189"/>
            <a:ext cx="1619363" cy="2912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developer reinforce the network to increase reliability and meter the customers.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Instruments &amp; Meters">
            <a:extLst>
              <a:ext uri="{FF2B5EF4-FFF2-40B4-BE49-F238E27FC236}">
                <a16:creationId xmlns:a16="http://schemas.microsoft.com/office/drawing/2014/main" id="{DEA169DD-2DCC-B994-B564-0F2DBAA3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03" y="2804583"/>
            <a:ext cx="523811" cy="6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10" descr="Instruments &amp; Meters">
            <a:extLst>
              <a:ext uri="{FF2B5EF4-FFF2-40B4-BE49-F238E27FC236}">
                <a16:creationId xmlns:a16="http://schemas.microsoft.com/office/drawing/2014/main" id="{765AAFBC-41E1-3CDA-5919-83046F79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15" y="4196859"/>
            <a:ext cx="522554" cy="6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855FA586-D2C2-BDE7-0B2F-E60D1DE9F746}"/>
              </a:ext>
            </a:extLst>
          </p:cNvPr>
          <p:cNvGrpSpPr/>
          <p:nvPr/>
        </p:nvGrpSpPr>
        <p:grpSpPr>
          <a:xfrm>
            <a:off x="9251892" y="1228139"/>
            <a:ext cx="1165767" cy="1224942"/>
            <a:chOff x="3421265" y="1622908"/>
            <a:chExt cx="2579305" cy="3058457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7157A09-2A1E-A94A-5F0E-9159BFE41ED3}"/>
                </a:ext>
              </a:extLst>
            </p:cNvPr>
            <p:cNvGrpSpPr/>
            <p:nvPr/>
          </p:nvGrpSpPr>
          <p:grpSpPr>
            <a:xfrm>
              <a:off x="3751970" y="1622908"/>
              <a:ext cx="1917894" cy="2273127"/>
              <a:chOff x="4547044" y="1662396"/>
              <a:chExt cx="1440942" cy="1707834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A893FDE-E767-958F-6630-7197DE76B10F}"/>
                  </a:ext>
                </a:extLst>
              </p:cNvPr>
              <p:cNvSpPr/>
              <p:nvPr/>
            </p:nvSpPr>
            <p:spPr>
              <a:xfrm>
                <a:off x="5107590" y="2546603"/>
                <a:ext cx="319849" cy="272033"/>
              </a:xfrm>
              <a:custGeom>
                <a:avLst/>
                <a:gdLst>
                  <a:gd name="connsiteX0" fmla="*/ 0 w 319849"/>
                  <a:gd name="connsiteY0" fmla="*/ 0 h 272033"/>
                  <a:gd name="connsiteX1" fmla="*/ 319849 w 319849"/>
                  <a:gd name="connsiteY1" fmla="*/ 0 h 272033"/>
                  <a:gd name="connsiteX2" fmla="*/ 319849 w 319849"/>
                  <a:gd name="connsiteY2" fmla="*/ 272034 h 272033"/>
                  <a:gd name="connsiteX3" fmla="*/ 0 w 319849"/>
                  <a:gd name="connsiteY3" fmla="*/ 272034 h 272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849" h="272033">
                    <a:moveTo>
                      <a:pt x="0" y="0"/>
                    </a:moveTo>
                    <a:lnTo>
                      <a:pt x="319849" y="0"/>
                    </a:lnTo>
                    <a:lnTo>
                      <a:pt x="319849" y="272034"/>
                    </a:lnTo>
                    <a:lnTo>
                      <a:pt x="0" y="272034"/>
                    </a:lnTo>
                    <a:close/>
                  </a:path>
                </a:pathLst>
              </a:custGeom>
              <a:solidFill>
                <a:srgbClr val="E2BD9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2854B92-0276-4692-F7E9-962E3EC226B3}"/>
                  </a:ext>
                </a:extLst>
              </p:cNvPr>
              <p:cNvSpPr/>
              <p:nvPr/>
            </p:nvSpPr>
            <p:spPr>
              <a:xfrm>
                <a:off x="5107590" y="2578131"/>
                <a:ext cx="319849" cy="240411"/>
              </a:xfrm>
              <a:custGeom>
                <a:avLst/>
                <a:gdLst>
                  <a:gd name="connsiteX0" fmla="*/ 0 w 319849"/>
                  <a:gd name="connsiteY0" fmla="*/ 240411 h 240411"/>
                  <a:gd name="connsiteX1" fmla="*/ 182499 w 319849"/>
                  <a:gd name="connsiteY1" fmla="*/ 148019 h 240411"/>
                  <a:gd name="connsiteX2" fmla="*/ 319849 w 319849"/>
                  <a:gd name="connsiteY2" fmla="*/ 58007 h 240411"/>
                  <a:gd name="connsiteX3" fmla="*/ 319849 w 319849"/>
                  <a:gd name="connsiteY3" fmla="*/ 0 h 240411"/>
                  <a:gd name="connsiteX4" fmla="*/ 0 w 319849"/>
                  <a:gd name="connsiteY4" fmla="*/ 0 h 240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849" h="240411">
                    <a:moveTo>
                      <a:pt x="0" y="240411"/>
                    </a:moveTo>
                    <a:cubicBezTo>
                      <a:pt x="0" y="240411"/>
                      <a:pt x="98393" y="175260"/>
                      <a:pt x="182499" y="148019"/>
                    </a:cubicBezTo>
                    <a:cubicBezTo>
                      <a:pt x="182499" y="148019"/>
                      <a:pt x="289084" y="143256"/>
                      <a:pt x="319849" y="58007"/>
                    </a:cubicBezTo>
                    <a:lnTo>
                      <a:pt x="3198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9D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4CBF702-2C2B-AA7E-3517-6098C008799F}"/>
                  </a:ext>
                </a:extLst>
              </p:cNvPr>
              <p:cNvSpPr/>
              <p:nvPr/>
            </p:nvSpPr>
            <p:spPr>
              <a:xfrm>
                <a:off x="5001005" y="1829021"/>
                <a:ext cx="544781" cy="874818"/>
              </a:xfrm>
              <a:custGeom>
                <a:avLst/>
                <a:gdLst>
                  <a:gd name="connsiteX0" fmla="*/ 0 w 544781"/>
                  <a:gd name="connsiteY0" fmla="*/ 246952 h 874818"/>
                  <a:gd name="connsiteX1" fmla="*/ 10954 w 544781"/>
                  <a:gd name="connsiteY1" fmla="*/ 585089 h 874818"/>
                  <a:gd name="connsiteX2" fmla="*/ 19907 w 544781"/>
                  <a:gd name="connsiteY2" fmla="*/ 669671 h 874818"/>
                  <a:gd name="connsiteX3" fmla="*/ 59150 w 544781"/>
                  <a:gd name="connsiteY3" fmla="*/ 717296 h 874818"/>
                  <a:gd name="connsiteX4" fmla="*/ 197263 w 544781"/>
                  <a:gd name="connsiteY4" fmla="*/ 857885 h 874818"/>
                  <a:gd name="connsiteX5" fmla="*/ 352901 w 544781"/>
                  <a:gd name="connsiteY5" fmla="*/ 857885 h 874818"/>
                  <a:gd name="connsiteX6" fmla="*/ 426815 w 544781"/>
                  <a:gd name="connsiteY6" fmla="*/ 776637 h 874818"/>
                  <a:gd name="connsiteX7" fmla="*/ 482918 w 544781"/>
                  <a:gd name="connsiteY7" fmla="*/ 714629 h 874818"/>
                  <a:gd name="connsiteX8" fmla="*/ 528733 w 544781"/>
                  <a:gd name="connsiteY8" fmla="*/ 619951 h 874818"/>
                  <a:gd name="connsiteX9" fmla="*/ 533210 w 544781"/>
                  <a:gd name="connsiteY9" fmla="*/ 519653 h 874818"/>
                  <a:gd name="connsiteX10" fmla="*/ 542735 w 544781"/>
                  <a:gd name="connsiteY10" fmla="*/ 296387 h 874818"/>
                  <a:gd name="connsiteX11" fmla="*/ 544735 w 544781"/>
                  <a:gd name="connsiteY11" fmla="*/ 246666 h 874818"/>
                  <a:gd name="connsiteX12" fmla="*/ 250698 w 544781"/>
                  <a:gd name="connsiteY12" fmla="*/ 254 h 874818"/>
                  <a:gd name="connsiteX13" fmla="*/ 0 w 544781"/>
                  <a:gd name="connsiteY13" fmla="*/ 246952 h 87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4781" h="874818">
                    <a:moveTo>
                      <a:pt x="0" y="246952"/>
                    </a:moveTo>
                    <a:cubicBezTo>
                      <a:pt x="3619" y="359442"/>
                      <a:pt x="3905" y="472790"/>
                      <a:pt x="10954" y="585089"/>
                    </a:cubicBezTo>
                    <a:cubicBezTo>
                      <a:pt x="12763" y="613664"/>
                      <a:pt x="6763" y="643287"/>
                      <a:pt x="19907" y="669671"/>
                    </a:cubicBezTo>
                    <a:cubicBezTo>
                      <a:pt x="28670" y="687293"/>
                      <a:pt x="46196" y="702723"/>
                      <a:pt x="59150" y="717296"/>
                    </a:cubicBezTo>
                    <a:cubicBezTo>
                      <a:pt x="102607" y="766627"/>
                      <a:pt x="148712" y="813559"/>
                      <a:pt x="197263" y="857885"/>
                    </a:cubicBezTo>
                    <a:cubicBezTo>
                      <a:pt x="197263" y="857885"/>
                      <a:pt x="262128" y="895985"/>
                      <a:pt x="352901" y="857885"/>
                    </a:cubicBezTo>
                    <a:cubicBezTo>
                      <a:pt x="377476" y="830739"/>
                      <a:pt x="402241" y="803688"/>
                      <a:pt x="426815" y="776637"/>
                    </a:cubicBezTo>
                    <a:cubicBezTo>
                      <a:pt x="445865" y="755968"/>
                      <a:pt x="464344" y="735394"/>
                      <a:pt x="482918" y="714629"/>
                    </a:cubicBezTo>
                    <a:cubicBezTo>
                      <a:pt x="512255" y="681863"/>
                      <a:pt x="529209" y="663671"/>
                      <a:pt x="528733" y="619951"/>
                    </a:cubicBezTo>
                    <a:cubicBezTo>
                      <a:pt x="528733" y="586518"/>
                      <a:pt x="532543" y="553276"/>
                      <a:pt x="533210" y="519653"/>
                    </a:cubicBezTo>
                    <a:cubicBezTo>
                      <a:pt x="534733" y="445167"/>
                      <a:pt x="540449" y="370777"/>
                      <a:pt x="542735" y="296387"/>
                    </a:cubicBezTo>
                    <a:cubicBezTo>
                      <a:pt x="544303" y="279862"/>
                      <a:pt x="544971" y="263264"/>
                      <a:pt x="544735" y="246666"/>
                    </a:cubicBezTo>
                    <a:cubicBezTo>
                      <a:pt x="544735" y="246666"/>
                      <a:pt x="523018" y="-9175"/>
                      <a:pt x="250698" y="254"/>
                    </a:cubicBezTo>
                    <a:cubicBezTo>
                      <a:pt x="250793" y="540"/>
                      <a:pt x="52006" y="14732"/>
                      <a:pt x="0" y="246952"/>
                    </a:cubicBezTo>
                    <a:close/>
                  </a:path>
                </a:pathLst>
              </a:custGeom>
              <a:solidFill>
                <a:srgbClr val="F0C9A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B74E7AE-CA00-09E6-5FAE-6B3769DCA07F}"/>
                  </a:ext>
                </a:extLst>
              </p:cNvPr>
              <p:cNvSpPr/>
              <p:nvPr/>
            </p:nvSpPr>
            <p:spPr>
              <a:xfrm>
                <a:off x="5520975" y="2201195"/>
                <a:ext cx="75438" cy="191674"/>
              </a:xfrm>
              <a:custGeom>
                <a:avLst/>
                <a:gdLst>
                  <a:gd name="connsiteX0" fmla="*/ 0 w 75438"/>
                  <a:gd name="connsiteY0" fmla="*/ 177388 h 191674"/>
                  <a:gd name="connsiteX1" fmla="*/ 11335 w 75438"/>
                  <a:gd name="connsiteY1" fmla="*/ 187484 h 191674"/>
                  <a:gd name="connsiteX2" fmla="*/ 44767 w 75438"/>
                  <a:gd name="connsiteY2" fmla="*/ 163195 h 191674"/>
                  <a:gd name="connsiteX3" fmla="*/ 75438 w 75438"/>
                  <a:gd name="connsiteY3" fmla="*/ 50515 h 191674"/>
                  <a:gd name="connsiteX4" fmla="*/ 15050 w 75438"/>
                  <a:gd name="connsiteY4" fmla="*/ 12415 h 1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38" h="191674">
                    <a:moveTo>
                      <a:pt x="0" y="177388"/>
                    </a:moveTo>
                    <a:lnTo>
                      <a:pt x="11335" y="187484"/>
                    </a:lnTo>
                    <a:cubicBezTo>
                      <a:pt x="24289" y="204724"/>
                      <a:pt x="44767" y="163195"/>
                      <a:pt x="44767" y="163195"/>
                    </a:cubicBezTo>
                    <a:cubicBezTo>
                      <a:pt x="57626" y="125762"/>
                      <a:pt x="75533" y="91948"/>
                      <a:pt x="75438" y="50515"/>
                    </a:cubicBezTo>
                    <a:cubicBezTo>
                      <a:pt x="75343" y="9081"/>
                      <a:pt x="46196" y="-16637"/>
                      <a:pt x="15050" y="12415"/>
                    </a:cubicBezTo>
                    <a:close/>
                  </a:path>
                </a:pathLst>
              </a:custGeom>
              <a:solidFill>
                <a:srgbClr val="F0C9A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172A3A63-FF20-9ECA-4341-BED0E019878B}"/>
                  </a:ext>
                </a:extLst>
              </p:cNvPr>
              <p:cNvSpPr/>
              <p:nvPr/>
            </p:nvSpPr>
            <p:spPr>
              <a:xfrm>
                <a:off x="4944903" y="2201195"/>
                <a:ext cx="75533" cy="191674"/>
              </a:xfrm>
              <a:custGeom>
                <a:avLst/>
                <a:gdLst>
                  <a:gd name="connsiteX0" fmla="*/ 75533 w 75533"/>
                  <a:gd name="connsiteY0" fmla="*/ 177388 h 191674"/>
                  <a:gd name="connsiteX1" fmla="*/ 64198 w 75533"/>
                  <a:gd name="connsiteY1" fmla="*/ 187484 h 191674"/>
                  <a:gd name="connsiteX2" fmla="*/ 30766 w 75533"/>
                  <a:gd name="connsiteY2" fmla="*/ 163195 h 191674"/>
                  <a:gd name="connsiteX3" fmla="*/ 0 w 75533"/>
                  <a:gd name="connsiteY3" fmla="*/ 50515 h 191674"/>
                  <a:gd name="connsiteX4" fmla="*/ 60388 w 75533"/>
                  <a:gd name="connsiteY4" fmla="*/ 12415 h 1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3" h="191674">
                    <a:moveTo>
                      <a:pt x="75533" y="177388"/>
                    </a:moveTo>
                    <a:lnTo>
                      <a:pt x="64198" y="187484"/>
                    </a:lnTo>
                    <a:cubicBezTo>
                      <a:pt x="51244" y="204724"/>
                      <a:pt x="30766" y="163195"/>
                      <a:pt x="30766" y="163195"/>
                    </a:cubicBezTo>
                    <a:cubicBezTo>
                      <a:pt x="17812" y="125762"/>
                      <a:pt x="0" y="91948"/>
                      <a:pt x="0" y="50515"/>
                    </a:cubicBezTo>
                    <a:cubicBezTo>
                      <a:pt x="0" y="9081"/>
                      <a:pt x="29242" y="-16637"/>
                      <a:pt x="60388" y="12415"/>
                    </a:cubicBezTo>
                    <a:close/>
                  </a:path>
                </a:pathLst>
              </a:custGeom>
              <a:solidFill>
                <a:srgbClr val="F0C9A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C276E40-1443-2B64-E1BA-B85B2B8F0F01}"/>
                  </a:ext>
                </a:extLst>
              </p:cNvPr>
              <p:cNvSpPr/>
              <p:nvPr/>
            </p:nvSpPr>
            <p:spPr>
              <a:xfrm>
                <a:off x="5104744" y="1735645"/>
                <a:ext cx="486638" cy="587692"/>
              </a:xfrm>
              <a:custGeom>
                <a:avLst/>
                <a:gdLst>
                  <a:gd name="connsiteX0" fmla="*/ 399658 w 486638"/>
                  <a:gd name="connsiteY0" fmla="*/ 587693 h 587692"/>
                  <a:gd name="connsiteX1" fmla="*/ 441377 w 486638"/>
                  <a:gd name="connsiteY1" fmla="*/ 470725 h 587692"/>
                  <a:gd name="connsiteX2" fmla="*/ 473095 w 486638"/>
                  <a:gd name="connsiteY2" fmla="*/ 387667 h 587692"/>
                  <a:gd name="connsiteX3" fmla="*/ 482620 w 486638"/>
                  <a:gd name="connsiteY3" fmla="*/ 419100 h 587692"/>
                  <a:gd name="connsiteX4" fmla="*/ 415945 w 486638"/>
                  <a:gd name="connsiteY4" fmla="*/ 111347 h 587692"/>
                  <a:gd name="connsiteX5" fmla="*/ 443568 w 486638"/>
                  <a:gd name="connsiteY5" fmla="*/ 137350 h 587692"/>
                  <a:gd name="connsiteX6" fmla="*/ 224493 w 486638"/>
                  <a:gd name="connsiteY6" fmla="*/ 14192 h 587692"/>
                  <a:gd name="connsiteX7" fmla="*/ 253068 w 486638"/>
                  <a:gd name="connsiteY7" fmla="*/ 0 h 587692"/>
                  <a:gd name="connsiteX8" fmla="*/ 3227 w 486638"/>
                  <a:gd name="connsiteY8" fmla="*/ 172879 h 587692"/>
                  <a:gd name="connsiteX9" fmla="*/ 416612 w 486638"/>
                  <a:gd name="connsiteY9" fmla="*/ 322136 h 587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6638" h="587692">
                    <a:moveTo>
                      <a:pt x="399658" y="587693"/>
                    </a:moveTo>
                    <a:lnTo>
                      <a:pt x="441377" y="470725"/>
                    </a:lnTo>
                    <a:lnTo>
                      <a:pt x="473095" y="387667"/>
                    </a:lnTo>
                    <a:lnTo>
                      <a:pt x="482620" y="419100"/>
                    </a:lnTo>
                    <a:cubicBezTo>
                      <a:pt x="482620" y="419100"/>
                      <a:pt x="511195" y="286607"/>
                      <a:pt x="415945" y="111347"/>
                    </a:cubicBezTo>
                    <a:lnTo>
                      <a:pt x="443568" y="137350"/>
                    </a:lnTo>
                    <a:cubicBezTo>
                      <a:pt x="443568" y="137350"/>
                      <a:pt x="428042" y="21717"/>
                      <a:pt x="224493" y="14192"/>
                    </a:cubicBezTo>
                    <a:lnTo>
                      <a:pt x="253068" y="0"/>
                    </a:lnTo>
                    <a:cubicBezTo>
                      <a:pt x="253068" y="0"/>
                      <a:pt x="-33349" y="28575"/>
                      <a:pt x="3227" y="172879"/>
                    </a:cubicBezTo>
                    <a:cubicBezTo>
                      <a:pt x="3227" y="172879"/>
                      <a:pt x="340793" y="54483"/>
                      <a:pt x="416612" y="322136"/>
                    </a:cubicBezTo>
                    <a:close/>
                  </a:path>
                </a:pathLst>
              </a:custGeom>
              <a:solidFill>
                <a:srgbClr val="3C2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A32464AE-BAEA-A7A0-A401-BCA8D23637AF}"/>
                  </a:ext>
                </a:extLst>
              </p:cNvPr>
              <p:cNvSpPr/>
              <p:nvPr/>
            </p:nvSpPr>
            <p:spPr>
              <a:xfrm>
                <a:off x="4977172" y="1860898"/>
                <a:ext cx="130418" cy="462438"/>
              </a:xfrm>
              <a:custGeom>
                <a:avLst/>
                <a:gdLst>
                  <a:gd name="connsiteX0" fmla="*/ 62886 w 130418"/>
                  <a:gd name="connsiteY0" fmla="*/ 462439 h 462438"/>
                  <a:gd name="connsiteX1" fmla="*/ 62886 w 130418"/>
                  <a:gd name="connsiteY1" fmla="*/ 196882 h 462438"/>
                  <a:gd name="connsiteX2" fmla="*/ 130418 w 130418"/>
                  <a:gd name="connsiteY2" fmla="*/ 47625 h 462438"/>
                  <a:gd name="connsiteX3" fmla="*/ 130418 w 130418"/>
                  <a:gd name="connsiteY3" fmla="*/ 0 h 462438"/>
                  <a:gd name="connsiteX4" fmla="*/ 28215 w 130418"/>
                  <a:gd name="connsiteY4" fmla="*/ 353092 h 46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418" h="462438">
                    <a:moveTo>
                      <a:pt x="62886" y="462439"/>
                    </a:moveTo>
                    <a:lnTo>
                      <a:pt x="62886" y="196882"/>
                    </a:lnTo>
                    <a:cubicBezTo>
                      <a:pt x="62886" y="196882"/>
                      <a:pt x="51170" y="101632"/>
                      <a:pt x="130418" y="47625"/>
                    </a:cubicBezTo>
                    <a:lnTo>
                      <a:pt x="130418" y="0"/>
                    </a:lnTo>
                    <a:cubicBezTo>
                      <a:pt x="130418" y="0"/>
                      <a:pt x="-72941" y="68580"/>
                      <a:pt x="28215" y="353092"/>
                    </a:cubicBezTo>
                    <a:close/>
                  </a:path>
                </a:pathLst>
              </a:custGeom>
              <a:solidFill>
                <a:srgbClr val="3C2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F60A318B-D72D-23AD-54B9-E3D8BD5A3681}"/>
                  </a:ext>
                </a:extLst>
              </p:cNvPr>
              <p:cNvSpPr/>
              <p:nvPr/>
            </p:nvSpPr>
            <p:spPr>
              <a:xfrm>
                <a:off x="5000999" y="1828990"/>
                <a:ext cx="545121" cy="494347"/>
              </a:xfrm>
              <a:custGeom>
                <a:avLst/>
                <a:gdLst>
                  <a:gd name="connsiteX0" fmla="*/ 39059 w 545121"/>
                  <a:gd name="connsiteY0" fmla="*/ 494347 h 494347"/>
                  <a:gd name="connsiteX1" fmla="*/ 79254 w 545121"/>
                  <a:gd name="connsiteY1" fmla="*/ 325755 h 494347"/>
                  <a:gd name="connsiteX2" fmla="*/ 49631 w 545121"/>
                  <a:gd name="connsiteY2" fmla="*/ 183833 h 494347"/>
                  <a:gd name="connsiteX3" fmla="*/ 266516 w 545121"/>
                  <a:gd name="connsiteY3" fmla="*/ 75438 h 494347"/>
                  <a:gd name="connsiteX4" fmla="*/ 486734 w 545121"/>
                  <a:gd name="connsiteY4" fmla="*/ 150686 h 494347"/>
                  <a:gd name="connsiteX5" fmla="*/ 479876 w 545121"/>
                  <a:gd name="connsiteY5" fmla="*/ 344234 h 494347"/>
                  <a:gd name="connsiteX6" fmla="*/ 504069 w 545121"/>
                  <a:gd name="connsiteY6" fmla="*/ 483680 h 494347"/>
                  <a:gd name="connsiteX7" fmla="*/ 545122 w 545121"/>
                  <a:gd name="connsiteY7" fmla="*/ 200501 h 494347"/>
                  <a:gd name="connsiteX8" fmla="*/ 426440 w 545121"/>
                  <a:gd name="connsiteY8" fmla="*/ 23622 h 494347"/>
                  <a:gd name="connsiteX9" fmla="*/ 272612 w 545121"/>
                  <a:gd name="connsiteY9" fmla="*/ 0 h 494347"/>
                  <a:gd name="connsiteX10" fmla="*/ 153359 w 545121"/>
                  <a:gd name="connsiteY10" fmla="*/ 18288 h 494347"/>
                  <a:gd name="connsiteX11" fmla="*/ 89351 w 545121"/>
                  <a:gd name="connsiteY11" fmla="*/ 59150 h 494347"/>
                  <a:gd name="connsiteX12" fmla="*/ 39059 w 545121"/>
                  <a:gd name="connsiteY12" fmla="*/ 112490 h 494347"/>
                  <a:gd name="connsiteX13" fmla="*/ 6 w 545121"/>
                  <a:gd name="connsiteY13" fmla="*/ 200216 h 494347"/>
                  <a:gd name="connsiteX14" fmla="*/ 9531 w 545121"/>
                  <a:gd name="connsiteY14" fmla="*/ 294037 h 494347"/>
                  <a:gd name="connsiteX15" fmla="*/ 39059 w 545121"/>
                  <a:gd name="connsiteY15" fmla="*/ 494347 h 49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5121" h="494347">
                    <a:moveTo>
                      <a:pt x="39059" y="494347"/>
                    </a:moveTo>
                    <a:lnTo>
                      <a:pt x="79254" y="325755"/>
                    </a:lnTo>
                    <a:lnTo>
                      <a:pt x="49631" y="183833"/>
                    </a:lnTo>
                    <a:cubicBezTo>
                      <a:pt x="49631" y="183833"/>
                      <a:pt x="78206" y="34099"/>
                      <a:pt x="266516" y="75438"/>
                    </a:cubicBezTo>
                    <a:cubicBezTo>
                      <a:pt x="266516" y="75438"/>
                      <a:pt x="430346" y="41720"/>
                      <a:pt x="486734" y="150686"/>
                    </a:cubicBezTo>
                    <a:lnTo>
                      <a:pt x="479876" y="344234"/>
                    </a:lnTo>
                    <a:lnTo>
                      <a:pt x="504069" y="483680"/>
                    </a:lnTo>
                    <a:lnTo>
                      <a:pt x="545122" y="200501"/>
                    </a:lnTo>
                    <a:lnTo>
                      <a:pt x="426440" y="23622"/>
                    </a:lnTo>
                    <a:lnTo>
                      <a:pt x="272612" y="0"/>
                    </a:lnTo>
                    <a:lnTo>
                      <a:pt x="153359" y="18288"/>
                    </a:lnTo>
                    <a:lnTo>
                      <a:pt x="89351" y="59150"/>
                    </a:lnTo>
                    <a:lnTo>
                      <a:pt x="39059" y="112490"/>
                    </a:lnTo>
                    <a:cubicBezTo>
                      <a:pt x="39059" y="112490"/>
                      <a:pt x="-565" y="190214"/>
                      <a:pt x="6" y="200216"/>
                    </a:cubicBezTo>
                    <a:cubicBezTo>
                      <a:pt x="578" y="210217"/>
                      <a:pt x="9531" y="276416"/>
                      <a:pt x="9531" y="294037"/>
                    </a:cubicBezTo>
                    <a:cubicBezTo>
                      <a:pt x="9531" y="311658"/>
                      <a:pt x="39059" y="494347"/>
                      <a:pt x="39059" y="494347"/>
                    </a:cubicBezTo>
                    <a:close/>
                  </a:path>
                </a:pathLst>
              </a:custGeom>
              <a:solidFill>
                <a:srgbClr val="3C2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93F015A-BBAA-6116-653F-7FDC8E8D2EC3}"/>
                  </a:ext>
                </a:extLst>
              </p:cNvPr>
              <p:cNvSpPr/>
              <p:nvPr/>
            </p:nvSpPr>
            <p:spPr>
              <a:xfrm>
                <a:off x="5107590" y="2423949"/>
                <a:ext cx="163299" cy="117605"/>
              </a:xfrm>
              <a:custGeom>
                <a:avLst/>
                <a:gdLst>
                  <a:gd name="connsiteX0" fmla="*/ 140208 w 163299"/>
                  <a:gd name="connsiteY0" fmla="*/ 162 h 117605"/>
                  <a:gd name="connsiteX1" fmla="*/ 0 w 163299"/>
                  <a:gd name="connsiteY1" fmla="*/ 117605 h 117605"/>
                  <a:gd name="connsiteX2" fmla="*/ 153448 w 163299"/>
                  <a:gd name="connsiteY2" fmla="*/ 47501 h 117605"/>
                  <a:gd name="connsiteX3" fmla="*/ 140208 w 163299"/>
                  <a:gd name="connsiteY3" fmla="*/ 162 h 11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299" h="117605">
                    <a:moveTo>
                      <a:pt x="140208" y="162"/>
                    </a:moveTo>
                    <a:cubicBezTo>
                      <a:pt x="140208" y="162"/>
                      <a:pt x="29432" y="-9363"/>
                      <a:pt x="0" y="117605"/>
                    </a:cubicBezTo>
                    <a:cubicBezTo>
                      <a:pt x="0" y="117605"/>
                      <a:pt x="64389" y="32357"/>
                      <a:pt x="153448" y="47501"/>
                    </a:cubicBezTo>
                    <a:cubicBezTo>
                      <a:pt x="153448" y="47787"/>
                      <a:pt x="182785" y="5115"/>
                      <a:pt x="140208" y="162"/>
                    </a:cubicBezTo>
                    <a:close/>
                  </a:path>
                </a:pathLst>
              </a:custGeom>
              <a:solidFill>
                <a:srgbClr val="3C2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F3260F2-3C4E-25BC-37DA-24006F1ED535}"/>
                  </a:ext>
                </a:extLst>
              </p:cNvPr>
              <p:cNvSpPr/>
              <p:nvPr/>
            </p:nvSpPr>
            <p:spPr>
              <a:xfrm>
                <a:off x="5266235" y="2423949"/>
                <a:ext cx="163204" cy="117605"/>
              </a:xfrm>
              <a:custGeom>
                <a:avLst/>
                <a:gdLst>
                  <a:gd name="connsiteX0" fmla="*/ 23091 w 163204"/>
                  <a:gd name="connsiteY0" fmla="*/ 162 h 117605"/>
                  <a:gd name="connsiteX1" fmla="*/ 163204 w 163204"/>
                  <a:gd name="connsiteY1" fmla="*/ 117605 h 117605"/>
                  <a:gd name="connsiteX2" fmla="*/ 9852 w 163204"/>
                  <a:gd name="connsiteY2" fmla="*/ 47501 h 117605"/>
                  <a:gd name="connsiteX3" fmla="*/ 23091 w 163204"/>
                  <a:gd name="connsiteY3" fmla="*/ 162 h 11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204" h="117605">
                    <a:moveTo>
                      <a:pt x="23091" y="162"/>
                    </a:moveTo>
                    <a:cubicBezTo>
                      <a:pt x="23091" y="162"/>
                      <a:pt x="133867" y="-9363"/>
                      <a:pt x="163204" y="117605"/>
                    </a:cubicBezTo>
                    <a:cubicBezTo>
                      <a:pt x="163204" y="117605"/>
                      <a:pt x="98815" y="32357"/>
                      <a:pt x="9852" y="47501"/>
                    </a:cubicBezTo>
                    <a:cubicBezTo>
                      <a:pt x="9852" y="47787"/>
                      <a:pt x="-19485" y="5115"/>
                      <a:pt x="23091" y="162"/>
                    </a:cubicBezTo>
                    <a:close/>
                  </a:path>
                </a:pathLst>
              </a:custGeom>
              <a:solidFill>
                <a:srgbClr val="3C241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D324EF5-2996-4943-E57A-B4F4A3E7AA96}"/>
                  </a:ext>
                </a:extLst>
              </p:cNvPr>
              <p:cNvSpPr/>
              <p:nvPr/>
            </p:nvSpPr>
            <p:spPr>
              <a:xfrm>
                <a:off x="4547044" y="2766154"/>
                <a:ext cx="1440942" cy="604075"/>
              </a:xfrm>
              <a:custGeom>
                <a:avLst/>
                <a:gdLst>
                  <a:gd name="connsiteX0" fmla="*/ 1229106 w 1440942"/>
                  <a:gd name="connsiteY0" fmla="*/ 149257 h 604075"/>
                  <a:gd name="connsiteX1" fmla="*/ 866299 w 1440942"/>
                  <a:gd name="connsiteY1" fmla="*/ 0 h 604075"/>
                  <a:gd name="connsiteX2" fmla="*/ 574643 w 1440942"/>
                  <a:gd name="connsiteY2" fmla="*/ 0 h 604075"/>
                  <a:gd name="connsiteX3" fmla="*/ 211931 w 1440942"/>
                  <a:gd name="connsiteY3" fmla="*/ 149257 h 604075"/>
                  <a:gd name="connsiteX4" fmla="*/ 0 w 1440942"/>
                  <a:gd name="connsiteY4" fmla="*/ 604076 h 604075"/>
                  <a:gd name="connsiteX5" fmla="*/ 1440942 w 1440942"/>
                  <a:gd name="connsiteY5" fmla="*/ 604076 h 604075"/>
                  <a:gd name="connsiteX6" fmla="*/ 1229106 w 1440942"/>
                  <a:gd name="connsiteY6" fmla="*/ 149257 h 6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0942" h="604075">
                    <a:moveTo>
                      <a:pt x="1229106" y="149257"/>
                    </a:moveTo>
                    <a:lnTo>
                      <a:pt x="866299" y="0"/>
                    </a:lnTo>
                    <a:lnTo>
                      <a:pt x="574643" y="0"/>
                    </a:lnTo>
                    <a:lnTo>
                      <a:pt x="211931" y="149257"/>
                    </a:lnTo>
                    <a:cubicBezTo>
                      <a:pt x="211931" y="149257"/>
                      <a:pt x="19241" y="255842"/>
                      <a:pt x="0" y="604076"/>
                    </a:cubicBezTo>
                    <a:lnTo>
                      <a:pt x="1440942" y="604076"/>
                    </a:lnTo>
                    <a:cubicBezTo>
                      <a:pt x="1421702" y="255842"/>
                      <a:pt x="1229106" y="149257"/>
                      <a:pt x="1229106" y="149257"/>
                    </a:cubicBezTo>
                    <a:close/>
                  </a:path>
                </a:pathLst>
              </a:custGeom>
              <a:solidFill>
                <a:srgbClr val="E2BD9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3E6A91B1-A926-C3F7-BC2D-4DC7988B81ED}"/>
                  </a:ext>
                </a:extLst>
              </p:cNvPr>
              <p:cNvSpPr/>
              <p:nvPr/>
            </p:nvSpPr>
            <p:spPr>
              <a:xfrm>
                <a:off x="4547044" y="2815875"/>
                <a:ext cx="1440942" cy="554354"/>
              </a:xfrm>
              <a:custGeom>
                <a:avLst/>
                <a:gdLst>
                  <a:gd name="connsiteX0" fmla="*/ 1229106 w 1440942"/>
                  <a:gd name="connsiteY0" fmla="*/ 99536 h 554354"/>
                  <a:gd name="connsiteX1" fmla="*/ 993553 w 1440942"/>
                  <a:gd name="connsiteY1" fmla="*/ 2667 h 554354"/>
                  <a:gd name="connsiteX2" fmla="*/ 714661 w 1440942"/>
                  <a:gd name="connsiteY2" fmla="*/ 238125 h 554354"/>
                  <a:gd name="connsiteX3" fmla="*/ 714661 w 1440942"/>
                  <a:gd name="connsiteY3" fmla="*/ 238125 h 554354"/>
                  <a:gd name="connsiteX4" fmla="*/ 453962 w 1440942"/>
                  <a:gd name="connsiteY4" fmla="*/ 0 h 554354"/>
                  <a:gd name="connsiteX5" fmla="*/ 211931 w 1440942"/>
                  <a:gd name="connsiteY5" fmla="*/ 99536 h 554354"/>
                  <a:gd name="connsiteX6" fmla="*/ 0 w 1440942"/>
                  <a:gd name="connsiteY6" fmla="*/ 554355 h 554354"/>
                  <a:gd name="connsiteX7" fmla="*/ 1440942 w 1440942"/>
                  <a:gd name="connsiteY7" fmla="*/ 554355 h 554354"/>
                  <a:gd name="connsiteX8" fmla="*/ 1229106 w 1440942"/>
                  <a:gd name="connsiteY8" fmla="*/ 99536 h 55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942" h="554354">
                    <a:moveTo>
                      <a:pt x="1229106" y="99536"/>
                    </a:moveTo>
                    <a:lnTo>
                      <a:pt x="993553" y="2667"/>
                    </a:lnTo>
                    <a:lnTo>
                      <a:pt x="714661" y="238125"/>
                    </a:lnTo>
                    <a:lnTo>
                      <a:pt x="714661" y="238125"/>
                    </a:lnTo>
                    <a:lnTo>
                      <a:pt x="453962" y="0"/>
                    </a:lnTo>
                    <a:lnTo>
                      <a:pt x="211931" y="99536"/>
                    </a:lnTo>
                    <a:cubicBezTo>
                      <a:pt x="211931" y="99536"/>
                      <a:pt x="19241" y="206121"/>
                      <a:pt x="0" y="554355"/>
                    </a:cubicBezTo>
                    <a:lnTo>
                      <a:pt x="1440942" y="554355"/>
                    </a:lnTo>
                    <a:cubicBezTo>
                      <a:pt x="1421702" y="206121"/>
                      <a:pt x="1229106" y="99536"/>
                      <a:pt x="1229106" y="99536"/>
                    </a:cubicBezTo>
                    <a:close/>
                  </a:path>
                </a:pathLst>
              </a:custGeom>
              <a:solidFill>
                <a:srgbClr val="003A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F3DA8B8A-D278-9706-7E02-65CA77FF8CD2}"/>
                  </a:ext>
                </a:extLst>
              </p:cNvPr>
              <p:cNvSpPr/>
              <p:nvPr/>
            </p:nvSpPr>
            <p:spPr>
              <a:xfrm>
                <a:off x="4864702" y="3192589"/>
                <a:ext cx="828008" cy="177641"/>
              </a:xfrm>
              <a:custGeom>
                <a:avLst/>
                <a:gdLst>
                  <a:gd name="connsiteX0" fmla="*/ 0 w 828008"/>
                  <a:gd name="connsiteY0" fmla="*/ 0 h 177641"/>
                  <a:gd name="connsiteX1" fmla="*/ 828008 w 828008"/>
                  <a:gd name="connsiteY1" fmla="*/ 0 h 177641"/>
                  <a:gd name="connsiteX2" fmla="*/ 828008 w 828008"/>
                  <a:gd name="connsiteY2" fmla="*/ 177641 h 177641"/>
                  <a:gd name="connsiteX3" fmla="*/ 0 w 828008"/>
                  <a:gd name="connsiteY3" fmla="*/ 177641 h 17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008" h="177641">
                    <a:moveTo>
                      <a:pt x="0" y="0"/>
                    </a:moveTo>
                    <a:lnTo>
                      <a:pt x="828008" y="0"/>
                    </a:lnTo>
                    <a:lnTo>
                      <a:pt x="828008" y="177641"/>
                    </a:lnTo>
                    <a:lnTo>
                      <a:pt x="0" y="177641"/>
                    </a:lnTo>
                    <a:close/>
                  </a:path>
                </a:pathLst>
              </a:custGeom>
              <a:solidFill>
                <a:srgbClr val="F5834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91CF9DB-2418-47D4-0BB5-0452FDD71AC9}"/>
                  </a:ext>
                </a:extLst>
              </p:cNvPr>
              <p:cNvSpPr/>
              <p:nvPr/>
            </p:nvSpPr>
            <p:spPr>
              <a:xfrm>
                <a:off x="4833937" y="2834734"/>
                <a:ext cx="223837" cy="492918"/>
              </a:xfrm>
              <a:custGeom>
                <a:avLst/>
                <a:gdLst>
                  <a:gd name="connsiteX0" fmla="*/ 121063 w 223837"/>
                  <a:gd name="connsiteY0" fmla="*/ 0 h 492918"/>
                  <a:gd name="connsiteX1" fmla="*/ 0 w 223837"/>
                  <a:gd name="connsiteY1" fmla="*/ 49816 h 492918"/>
                  <a:gd name="connsiteX2" fmla="*/ 85249 w 223837"/>
                  <a:gd name="connsiteY2" fmla="*/ 492919 h 492918"/>
                  <a:gd name="connsiteX3" fmla="*/ 223838 w 223837"/>
                  <a:gd name="connsiteY3" fmla="*/ 469201 h 492918"/>
                  <a:gd name="connsiteX4" fmla="*/ 121063 w 223837"/>
                  <a:gd name="connsiteY4" fmla="*/ 0 h 49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37" h="492918">
                    <a:moveTo>
                      <a:pt x="121063" y="0"/>
                    </a:moveTo>
                    <a:lnTo>
                      <a:pt x="0" y="49816"/>
                    </a:lnTo>
                    <a:lnTo>
                      <a:pt x="85249" y="492919"/>
                    </a:lnTo>
                    <a:lnTo>
                      <a:pt x="223838" y="469201"/>
                    </a:lnTo>
                    <a:lnTo>
                      <a:pt x="121063" y="0"/>
                    </a:lnTo>
                    <a:close/>
                  </a:path>
                </a:pathLst>
              </a:custGeom>
              <a:solidFill>
                <a:srgbClr val="CE6F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969E377-A375-41A1-A443-4C91B4423365}"/>
                  </a:ext>
                </a:extLst>
              </p:cNvPr>
              <p:cNvSpPr/>
              <p:nvPr/>
            </p:nvSpPr>
            <p:spPr>
              <a:xfrm>
                <a:off x="5487923" y="2841878"/>
                <a:ext cx="229933" cy="509396"/>
              </a:xfrm>
              <a:custGeom>
                <a:avLst/>
                <a:gdLst>
                  <a:gd name="connsiteX0" fmla="*/ 108871 w 229933"/>
                  <a:gd name="connsiteY0" fmla="*/ 0 h 509396"/>
                  <a:gd name="connsiteX1" fmla="*/ 229934 w 229933"/>
                  <a:gd name="connsiteY1" fmla="*/ 49816 h 509396"/>
                  <a:gd name="connsiteX2" fmla="*/ 147923 w 229933"/>
                  <a:gd name="connsiteY2" fmla="*/ 509397 h 509396"/>
                  <a:gd name="connsiteX3" fmla="*/ 0 w 229933"/>
                  <a:gd name="connsiteY3" fmla="*/ 485775 h 509396"/>
                  <a:gd name="connsiteX4" fmla="*/ 108871 w 229933"/>
                  <a:gd name="connsiteY4" fmla="*/ 0 h 509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33" h="509396">
                    <a:moveTo>
                      <a:pt x="108871" y="0"/>
                    </a:moveTo>
                    <a:lnTo>
                      <a:pt x="229934" y="49816"/>
                    </a:lnTo>
                    <a:lnTo>
                      <a:pt x="147923" y="509397"/>
                    </a:lnTo>
                    <a:lnTo>
                      <a:pt x="0" y="485775"/>
                    </a:lnTo>
                    <a:lnTo>
                      <a:pt x="108871" y="0"/>
                    </a:lnTo>
                    <a:close/>
                  </a:path>
                </a:pathLst>
              </a:custGeom>
              <a:solidFill>
                <a:srgbClr val="CE6F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D408D61-F5B7-DD44-FF88-D44F5C85177C}"/>
                  </a:ext>
                </a:extLst>
              </p:cNvPr>
              <p:cNvSpPr/>
              <p:nvPr/>
            </p:nvSpPr>
            <p:spPr>
              <a:xfrm>
                <a:off x="4932234" y="3207067"/>
                <a:ext cx="81153" cy="81152"/>
              </a:xfrm>
              <a:custGeom>
                <a:avLst/>
                <a:gdLst>
                  <a:gd name="connsiteX0" fmla="*/ 81153 w 81153"/>
                  <a:gd name="connsiteY0" fmla="*/ 40576 h 81152"/>
                  <a:gd name="connsiteX1" fmla="*/ 40577 w 81153"/>
                  <a:gd name="connsiteY1" fmla="*/ 81153 h 81152"/>
                  <a:gd name="connsiteX2" fmla="*/ 0 w 81153"/>
                  <a:gd name="connsiteY2" fmla="*/ 40576 h 81152"/>
                  <a:gd name="connsiteX3" fmla="*/ 40577 w 81153"/>
                  <a:gd name="connsiteY3" fmla="*/ 0 h 81152"/>
                  <a:gd name="connsiteX4" fmla="*/ 81153 w 81153"/>
                  <a:gd name="connsiteY4" fmla="*/ 40576 h 8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53" h="81152">
                    <a:moveTo>
                      <a:pt x="81153" y="40576"/>
                    </a:moveTo>
                    <a:cubicBezTo>
                      <a:pt x="81153" y="62986"/>
                      <a:pt x="62986" y="81153"/>
                      <a:pt x="40577" y="81153"/>
                    </a:cubicBezTo>
                    <a:cubicBezTo>
                      <a:pt x="18167" y="81153"/>
                      <a:pt x="0" y="62986"/>
                      <a:pt x="0" y="40576"/>
                    </a:cubicBezTo>
                    <a:cubicBezTo>
                      <a:pt x="0" y="18167"/>
                      <a:pt x="18167" y="0"/>
                      <a:pt x="40577" y="0"/>
                    </a:cubicBezTo>
                    <a:cubicBezTo>
                      <a:pt x="62986" y="0"/>
                      <a:pt x="81153" y="18167"/>
                      <a:pt x="81153" y="40576"/>
                    </a:cubicBezTo>
                    <a:close/>
                  </a:path>
                </a:pathLst>
              </a:custGeom>
              <a:solidFill>
                <a:srgbClr val="3331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287EE64-9F04-2702-39F6-0B9AF46AA2EA}"/>
                  </a:ext>
                </a:extLst>
              </p:cNvPr>
              <p:cNvSpPr/>
              <p:nvPr/>
            </p:nvSpPr>
            <p:spPr>
              <a:xfrm>
                <a:off x="4943188" y="3217258"/>
                <a:ext cx="59245" cy="59245"/>
              </a:xfrm>
              <a:custGeom>
                <a:avLst/>
                <a:gdLst>
                  <a:gd name="connsiteX0" fmla="*/ 59246 w 59245"/>
                  <a:gd name="connsiteY0" fmla="*/ 29623 h 59245"/>
                  <a:gd name="connsiteX1" fmla="*/ 29623 w 59245"/>
                  <a:gd name="connsiteY1" fmla="*/ 59246 h 59245"/>
                  <a:gd name="connsiteX2" fmla="*/ 0 w 59245"/>
                  <a:gd name="connsiteY2" fmla="*/ 29623 h 59245"/>
                  <a:gd name="connsiteX3" fmla="*/ 29623 w 59245"/>
                  <a:gd name="connsiteY3" fmla="*/ 0 h 59245"/>
                  <a:gd name="connsiteX4" fmla="*/ 59246 w 59245"/>
                  <a:gd name="connsiteY4" fmla="*/ 29623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45" h="59245">
                    <a:moveTo>
                      <a:pt x="59246" y="29623"/>
                    </a:moveTo>
                    <a:cubicBezTo>
                      <a:pt x="59246" y="45983"/>
                      <a:pt x="45983" y="59246"/>
                      <a:pt x="29623" y="59246"/>
                    </a:cubicBezTo>
                    <a:cubicBezTo>
                      <a:pt x="13263" y="59246"/>
                      <a:pt x="0" y="45983"/>
                      <a:pt x="0" y="29623"/>
                    </a:cubicBezTo>
                    <a:cubicBezTo>
                      <a:pt x="0" y="13263"/>
                      <a:pt x="13263" y="0"/>
                      <a:pt x="29623" y="0"/>
                    </a:cubicBezTo>
                    <a:cubicBezTo>
                      <a:pt x="45983" y="0"/>
                      <a:pt x="59246" y="13263"/>
                      <a:pt x="59246" y="29623"/>
                    </a:cubicBezTo>
                    <a:close/>
                  </a:path>
                </a:pathLst>
              </a:custGeom>
              <a:solidFill>
                <a:srgbClr val="4140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8E0540B-1CFD-1ED2-AB1F-B5807B7E2D9A}"/>
                  </a:ext>
                </a:extLst>
              </p:cNvPr>
              <p:cNvSpPr/>
              <p:nvPr/>
            </p:nvSpPr>
            <p:spPr>
              <a:xfrm>
                <a:off x="4957476" y="3240785"/>
                <a:ext cx="12096" cy="12096"/>
              </a:xfrm>
              <a:custGeom>
                <a:avLst/>
                <a:gdLst>
                  <a:gd name="connsiteX0" fmla="*/ 12097 w 12096"/>
                  <a:gd name="connsiteY0" fmla="*/ 6096 h 12096"/>
                  <a:gd name="connsiteX1" fmla="*/ 6096 w 12096"/>
                  <a:gd name="connsiteY1" fmla="*/ 12097 h 12096"/>
                  <a:gd name="connsiteX2" fmla="*/ 0 w 12096"/>
                  <a:gd name="connsiteY2" fmla="*/ 6096 h 12096"/>
                  <a:gd name="connsiteX3" fmla="*/ 6096 w 12096"/>
                  <a:gd name="connsiteY3" fmla="*/ 0 h 12096"/>
                  <a:gd name="connsiteX4" fmla="*/ 12097 w 12096"/>
                  <a:gd name="connsiteY4" fmla="*/ 6096 h 1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96" h="12096">
                    <a:moveTo>
                      <a:pt x="12097" y="6096"/>
                    </a:moveTo>
                    <a:cubicBezTo>
                      <a:pt x="12097" y="9410"/>
                      <a:pt x="9410" y="12097"/>
                      <a:pt x="6096" y="12097"/>
                    </a:cubicBezTo>
                    <a:cubicBezTo>
                      <a:pt x="2766" y="12097"/>
                      <a:pt x="52" y="9425"/>
                      <a:pt x="0" y="6096"/>
                    </a:cubicBezTo>
                    <a:cubicBezTo>
                      <a:pt x="0" y="2729"/>
                      <a:pt x="2729" y="0"/>
                      <a:pt x="6096" y="0"/>
                    </a:cubicBezTo>
                    <a:cubicBezTo>
                      <a:pt x="9425" y="52"/>
                      <a:pt x="12097" y="2766"/>
                      <a:pt x="12097" y="6096"/>
                    </a:cubicBezTo>
                    <a:close/>
                  </a:path>
                </a:pathLst>
              </a:custGeom>
              <a:solidFill>
                <a:srgbClr val="D1D3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E146395-C2A1-74AE-7918-BC4B84721F56}"/>
                  </a:ext>
                </a:extLst>
              </p:cNvPr>
              <p:cNvSpPr/>
              <p:nvPr/>
            </p:nvSpPr>
            <p:spPr>
              <a:xfrm>
                <a:off x="4975239" y="3240024"/>
                <a:ext cx="12192" cy="12193"/>
              </a:xfrm>
              <a:custGeom>
                <a:avLst/>
                <a:gdLst>
                  <a:gd name="connsiteX0" fmla="*/ 12145 w 12192"/>
                  <a:gd name="connsiteY0" fmla="*/ 6857 h 12193"/>
                  <a:gd name="connsiteX1" fmla="*/ 5336 w 12192"/>
                  <a:gd name="connsiteY1" fmla="*/ 12145 h 12193"/>
                  <a:gd name="connsiteX2" fmla="*/ 48 w 12192"/>
                  <a:gd name="connsiteY2" fmla="*/ 6857 h 12193"/>
                  <a:gd name="connsiteX3" fmla="*/ 5336 w 12192"/>
                  <a:gd name="connsiteY3" fmla="*/ 48 h 12193"/>
                  <a:gd name="connsiteX4" fmla="*/ 12145 w 12192"/>
                  <a:gd name="connsiteY4" fmla="*/ 5336 h 12193"/>
                  <a:gd name="connsiteX5" fmla="*/ 12145 w 12192"/>
                  <a:gd name="connsiteY5" fmla="*/ 6857 h 1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" h="12193">
                    <a:moveTo>
                      <a:pt x="12145" y="6857"/>
                    </a:moveTo>
                    <a:cubicBezTo>
                      <a:pt x="11725" y="10198"/>
                      <a:pt x="8677" y="12565"/>
                      <a:pt x="5336" y="12145"/>
                    </a:cubicBezTo>
                    <a:cubicBezTo>
                      <a:pt x="2572" y="11798"/>
                      <a:pt x="396" y="9621"/>
                      <a:pt x="48" y="6857"/>
                    </a:cubicBezTo>
                    <a:cubicBezTo>
                      <a:pt x="-372" y="3517"/>
                      <a:pt x="1996" y="468"/>
                      <a:pt x="5336" y="48"/>
                    </a:cubicBezTo>
                    <a:cubicBezTo>
                      <a:pt x="8677" y="-372"/>
                      <a:pt x="11725" y="1996"/>
                      <a:pt x="12145" y="5336"/>
                    </a:cubicBezTo>
                    <a:cubicBezTo>
                      <a:pt x="12209" y="5841"/>
                      <a:pt x="12209" y="6352"/>
                      <a:pt x="12145" y="6857"/>
                    </a:cubicBezTo>
                    <a:close/>
                  </a:path>
                </a:pathLst>
              </a:custGeom>
              <a:solidFill>
                <a:srgbClr val="D1D3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3C620709-8368-2A66-26EA-FEFBFF1555AC}"/>
                  </a:ext>
                </a:extLst>
              </p:cNvPr>
              <p:cNvSpPr/>
              <p:nvPr/>
            </p:nvSpPr>
            <p:spPr>
              <a:xfrm>
                <a:off x="5537263" y="3217258"/>
                <a:ext cx="81152" cy="81152"/>
              </a:xfrm>
              <a:custGeom>
                <a:avLst/>
                <a:gdLst>
                  <a:gd name="connsiteX0" fmla="*/ 81153 w 81152"/>
                  <a:gd name="connsiteY0" fmla="*/ 40576 h 81152"/>
                  <a:gd name="connsiteX1" fmla="*/ 40576 w 81152"/>
                  <a:gd name="connsiteY1" fmla="*/ 81153 h 81152"/>
                  <a:gd name="connsiteX2" fmla="*/ 0 w 81152"/>
                  <a:gd name="connsiteY2" fmla="*/ 40576 h 81152"/>
                  <a:gd name="connsiteX3" fmla="*/ 40576 w 81152"/>
                  <a:gd name="connsiteY3" fmla="*/ 0 h 81152"/>
                  <a:gd name="connsiteX4" fmla="*/ 81153 w 81152"/>
                  <a:gd name="connsiteY4" fmla="*/ 40576 h 8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52" h="81152">
                    <a:moveTo>
                      <a:pt x="81153" y="40576"/>
                    </a:moveTo>
                    <a:cubicBezTo>
                      <a:pt x="81153" y="62986"/>
                      <a:pt x="62986" y="81153"/>
                      <a:pt x="40576" y="81153"/>
                    </a:cubicBezTo>
                    <a:cubicBezTo>
                      <a:pt x="18167" y="81153"/>
                      <a:pt x="0" y="62986"/>
                      <a:pt x="0" y="40576"/>
                    </a:cubicBezTo>
                    <a:cubicBezTo>
                      <a:pt x="0" y="18167"/>
                      <a:pt x="18167" y="0"/>
                      <a:pt x="40576" y="0"/>
                    </a:cubicBezTo>
                    <a:cubicBezTo>
                      <a:pt x="62986" y="0"/>
                      <a:pt x="81153" y="18167"/>
                      <a:pt x="81153" y="40576"/>
                    </a:cubicBezTo>
                    <a:close/>
                  </a:path>
                </a:pathLst>
              </a:custGeom>
              <a:solidFill>
                <a:srgbClr val="3331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62E612A-E0FF-B1FE-32E6-81ECA03790C7}"/>
                  </a:ext>
                </a:extLst>
              </p:cNvPr>
              <p:cNvSpPr/>
              <p:nvPr/>
            </p:nvSpPr>
            <p:spPr>
              <a:xfrm>
                <a:off x="5548216" y="3227450"/>
                <a:ext cx="59245" cy="59245"/>
              </a:xfrm>
              <a:custGeom>
                <a:avLst/>
                <a:gdLst>
                  <a:gd name="connsiteX0" fmla="*/ 59245 w 59245"/>
                  <a:gd name="connsiteY0" fmla="*/ 29528 h 59245"/>
                  <a:gd name="connsiteX1" fmla="*/ 29718 w 59245"/>
                  <a:gd name="connsiteY1" fmla="*/ 59245 h 59245"/>
                  <a:gd name="connsiteX2" fmla="*/ 0 w 59245"/>
                  <a:gd name="connsiteY2" fmla="*/ 29718 h 59245"/>
                  <a:gd name="connsiteX3" fmla="*/ 29528 w 59245"/>
                  <a:gd name="connsiteY3" fmla="*/ 0 h 59245"/>
                  <a:gd name="connsiteX4" fmla="*/ 29623 w 59245"/>
                  <a:gd name="connsiteY4" fmla="*/ 0 h 59245"/>
                  <a:gd name="connsiteX5" fmla="*/ 59245 w 59245"/>
                  <a:gd name="connsiteY5" fmla="*/ 29528 h 5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245" h="59245">
                    <a:moveTo>
                      <a:pt x="59245" y="29528"/>
                    </a:moveTo>
                    <a:cubicBezTo>
                      <a:pt x="59298" y="45888"/>
                      <a:pt x="46078" y="59193"/>
                      <a:pt x="29718" y="59245"/>
                    </a:cubicBezTo>
                    <a:cubicBezTo>
                      <a:pt x="13358" y="59298"/>
                      <a:pt x="53" y="46078"/>
                      <a:pt x="0" y="29718"/>
                    </a:cubicBezTo>
                    <a:cubicBezTo>
                      <a:pt x="-52" y="13358"/>
                      <a:pt x="13167" y="53"/>
                      <a:pt x="29528" y="0"/>
                    </a:cubicBezTo>
                    <a:cubicBezTo>
                      <a:pt x="29559" y="0"/>
                      <a:pt x="29591" y="0"/>
                      <a:pt x="29623" y="0"/>
                    </a:cubicBezTo>
                    <a:cubicBezTo>
                      <a:pt x="45946" y="0"/>
                      <a:pt x="59193" y="13205"/>
                      <a:pt x="59245" y="29528"/>
                    </a:cubicBezTo>
                    <a:close/>
                  </a:path>
                </a:pathLst>
              </a:custGeom>
              <a:solidFill>
                <a:srgbClr val="4140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41C5BA45-739E-EF00-8C0A-B641936CF11A}"/>
                  </a:ext>
                </a:extLst>
              </p:cNvPr>
              <p:cNvSpPr/>
              <p:nvPr/>
            </p:nvSpPr>
            <p:spPr>
              <a:xfrm>
                <a:off x="5562408" y="3250882"/>
                <a:ext cx="12191" cy="12191"/>
              </a:xfrm>
              <a:custGeom>
                <a:avLst/>
                <a:gdLst>
                  <a:gd name="connsiteX0" fmla="*/ 12192 w 12191"/>
                  <a:gd name="connsiteY0" fmla="*/ 6096 h 12191"/>
                  <a:gd name="connsiteX1" fmla="*/ 6096 w 12191"/>
                  <a:gd name="connsiteY1" fmla="*/ 12192 h 12191"/>
                  <a:gd name="connsiteX2" fmla="*/ 0 w 12191"/>
                  <a:gd name="connsiteY2" fmla="*/ 6096 h 12191"/>
                  <a:gd name="connsiteX3" fmla="*/ 6096 w 12191"/>
                  <a:gd name="connsiteY3" fmla="*/ 0 h 12191"/>
                  <a:gd name="connsiteX4" fmla="*/ 12192 w 12191"/>
                  <a:gd name="connsiteY4" fmla="*/ 6096 h 1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" h="12191">
                    <a:moveTo>
                      <a:pt x="12192" y="6096"/>
                    </a:moveTo>
                    <a:cubicBezTo>
                      <a:pt x="12192" y="9463"/>
                      <a:pt x="9463" y="12192"/>
                      <a:pt x="6096" y="12192"/>
                    </a:cubicBezTo>
                    <a:cubicBezTo>
                      <a:pt x="2729" y="12192"/>
                      <a:pt x="0" y="9463"/>
                      <a:pt x="0" y="6096"/>
                    </a:cubicBezTo>
                    <a:cubicBezTo>
                      <a:pt x="0" y="2729"/>
                      <a:pt x="2729" y="0"/>
                      <a:pt x="6096" y="0"/>
                    </a:cubicBezTo>
                    <a:cubicBezTo>
                      <a:pt x="9463" y="0"/>
                      <a:pt x="12192" y="2729"/>
                      <a:pt x="12192" y="6096"/>
                    </a:cubicBezTo>
                    <a:close/>
                  </a:path>
                </a:pathLst>
              </a:custGeom>
              <a:solidFill>
                <a:srgbClr val="D1D3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8BA7E45D-658A-7133-CC89-A9CE9A69B7D5}"/>
                  </a:ext>
                </a:extLst>
              </p:cNvPr>
              <p:cNvSpPr/>
              <p:nvPr/>
            </p:nvSpPr>
            <p:spPr>
              <a:xfrm>
                <a:off x="5580220" y="3250882"/>
                <a:ext cx="12191" cy="12191"/>
              </a:xfrm>
              <a:custGeom>
                <a:avLst/>
                <a:gdLst>
                  <a:gd name="connsiteX0" fmla="*/ 12192 w 12191"/>
                  <a:gd name="connsiteY0" fmla="*/ 6096 h 12191"/>
                  <a:gd name="connsiteX1" fmla="*/ 6096 w 12191"/>
                  <a:gd name="connsiteY1" fmla="*/ 12192 h 12191"/>
                  <a:gd name="connsiteX2" fmla="*/ 0 w 12191"/>
                  <a:gd name="connsiteY2" fmla="*/ 6096 h 12191"/>
                  <a:gd name="connsiteX3" fmla="*/ 6096 w 12191"/>
                  <a:gd name="connsiteY3" fmla="*/ 0 h 12191"/>
                  <a:gd name="connsiteX4" fmla="*/ 12192 w 12191"/>
                  <a:gd name="connsiteY4" fmla="*/ 6096 h 1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" h="12191">
                    <a:moveTo>
                      <a:pt x="12192" y="6096"/>
                    </a:moveTo>
                    <a:cubicBezTo>
                      <a:pt x="12192" y="9463"/>
                      <a:pt x="9463" y="12192"/>
                      <a:pt x="6096" y="12192"/>
                    </a:cubicBezTo>
                    <a:cubicBezTo>
                      <a:pt x="2729" y="12192"/>
                      <a:pt x="0" y="9463"/>
                      <a:pt x="0" y="6096"/>
                    </a:cubicBezTo>
                    <a:cubicBezTo>
                      <a:pt x="0" y="2729"/>
                      <a:pt x="2729" y="0"/>
                      <a:pt x="6096" y="0"/>
                    </a:cubicBezTo>
                    <a:cubicBezTo>
                      <a:pt x="9463" y="0"/>
                      <a:pt x="12192" y="2729"/>
                      <a:pt x="12192" y="6096"/>
                    </a:cubicBezTo>
                    <a:close/>
                  </a:path>
                </a:pathLst>
              </a:custGeom>
              <a:solidFill>
                <a:srgbClr val="D1D3D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35CE81F6-C6A5-E325-FC1D-CB55A2B2ED32}"/>
                  </a:ext>
                </a:extLst>
              </p:cNvPr>
              <p:cNvSpPr/>
              <p:nvPr/>
            </p:nvSpPr>
            <p:spPr>
              <a:xfrm>
                <a:off x="4976812" y="2092356"/>
                <a:ext cx="613886" cy="98080"/>
              </a:xfrm>
              <a:custGeom>
                <a:avLst/>
                <a:gdLst>
                  <a:gd name="connsiteX0" fmla="*/ 0 w 613886"/>
                  <a:gd name="connsiteY0" fmla="*/ 7906 h 98080"/>
                  <a:gd name="connsiteX1" fmla="*/ 588455 w 613886"/>
                  <a:gd name="connsiteY1" fmla="*/ 62294 h 98080"/>
                  <a:gd name="connsiteX2" fmla="*/ 613886 w 613886"/>
                  <a:gd name="connsiteY2" fmla="*/ 0 h 9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886" h="98080">
                    <a:moveTo>
                      <a:pt x="0" y="7906"/>
                    </a:moveTo>
                    <a:cubicBezTo>
                      <a:pt x="0" y="7906"/>
                      <a:pt x="117158" y="167259"/>
                      <a:pt x="588455" y="62294"/>
                    </a:cubicBezTo>
                    <a:lnTo>
                      <a:pt x="613886" y="0"/>
                    </a:lnTo>
                    <a:close/>
                  </a:path>
                </a:pathLst>
              </a:custGeom>
              <a:solidFill>
                <a:srgbClr val="C9A98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AF371852-0121-C0CE-1026-6AB056CB2332}"/>
                  </a:ext>
                </a:extLst>
              </p:cNvPr>
              <p:cNvSpPr/>
              <p:nvPr/>
            </p:nvSpPr>
            <p:spPr>
              <a:xfrm>
                <a:off x="4939950" y="1994724"/>
                <a:ext cx="677513" cy="163734"/>
              </a:xfrm>
              <a:custGeom>
                <a:avLst/>
                <a:gdLst>
                  <a:gd name="connsiteX0" fmla="*/ 677513 w 677513"/>
                  <a:gd name="connsiteY0" fmla="*/ 66675 h 163734"/>
                  <a:gd name="connsiteX1" fmla="*/ 338709 w 677513"/>
                  <a:gd name="connsiteY1" fmla="*/ 163735 h 163734"/>
                  <a:gd name="connsiteX2" fmla="*/ 0 w 677513"/>
                  <a:gd name="connsiteY2" fmla="*/ 66675 h 163734"/>
                  <a:gd name="connsiteX3" fmla="*/ 338709 w 677513"/>
                  <a:gd name="connsiteY3" fmla="*/ 0 h 163734"/>
                  <a:gd name="connsiteX4" fmla="*/ 677513 w 677513"/>
                  <a:gd name="connsiteY4" fmla="*/ 66675 h 16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513" h="163734">
                    <a:moveTo>
                      <a:pt x="677513" y="66675"/>
                    </a:moveTo>
                    <a:cubicBezTo>
                      <a:pt x="677513" y="103251"/>
                      <a:pt x="525875" y="163735"/>
                      <a:pt x="338709" y="163735"/>
                    </a:cubicBezTo>
                    <a:cubicBezTo>
                      <a:pt x="151543" y="163735"/>
                      <a:pt x="0" y="103251"/>
                      <a:pt x="0" y="66675"/>
                    </a:cubicBezTo>
                    <a:cubicBezTo>
                      <a:pt x="0" y="30099"/>
                      <a:pt x="151638" y="0"/>
                      <a:pt x="338709" y="0"/>
                    </a:cubicBezTo>
                    <a:cubicBezTo>
                      <a:pt x="525780" y="0"/>
                      <a:pt x="677513" y="30099"/>
                      <a:pt x="677513" y="66675"/>
                    </a:cubicBezTo>
                    <a:close/>
                  </a:path>
                </a:pathLst>
              </a:custGeom>
              <a:solidFill>
                <a:srgbClr val="FBB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BA2E3111-90F4-5710-9E4E-861455A4F969}"/>
                  </a:ext>
                </a:extLst>
              </p:cNvPr>
              <p:cNvSpPr/>
              <p:nvPr/>
            </p:nvSpPr>
            <p:spPr>
              <a:xfrm>
                <a:off x="4954142" y="2028919"/>
                <a:ext cx="517112" cy="115919"/>
              </a:xfrm>
              <a:custGeom>
                <a:avLst/>
                <a:gdLst>
                  <a:gd name="connsiteX0" fmla="*/ 321850 w 517112"/>
                  <a:gd name="connsiteY0" fmla="*/ 104489 h 115919"/>
                  <a:gd name="connsiteX1" fmla="*/ 33338 w 517112"/>
                  <a:gd name="connsiteY1" fmla="*/ 21812 h 115919"/>
                  <a:gd name="connsiteX2" fmla="*/ 55721 w 517112"/>
                  <a:gd name="connsiteY2" fmla="*/ 0 h 115919"/>
                  <a:gd name="connsiteX3" fmla="*/ 0 w 517112"/>
                  <a:gd name="connsiteY3" fmla="*/ 33338 h 115919"/>
                  <a:gd name="connsiteX4" fmla="*/ 288512 w 517112"/>
                  <a:gd name="connsiteY4" fmla="*/ 115919 h 115919"/>
                  <a:gd name="connsiteX5" fmla="*/ 517112 w 517112"/>
                  <a:gd name="connsiteY5" fmla="*/ 77819 h 115919"/>
                  <a:gd name="connsiteX6" fmla="*/ 321850 w 517112"/>
                  <a:gd name="connsiteY6" fmla="*/ 104489 h 11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7112" h="115919">
                    <a:moveTo>
                      <a:pt x="321850" y="104489"/>
                    </a:moveTo>
                    <a:cubicBezTo>
                      <a:pt x="162496" y="104489"/>
                      <a:pt x="33338" y="52959"/>
                      <a:pt x="33338" y="21812"/>
                    </a:cubicBezTo>
                    <a:cubicBezTo>
                      <a:pt x="33338" y="14097"/>
                      <a:pt x="41243" y="6763"/>
                      <a:pt x="55721" y="0"/>
                    </a:cubicBezTo>
                    <a:cubicBezTo>
                      <a:pt x="20669" y="9525"/>
                      <a:pt x="0" y="20860"/>
                      <a:pt x="0" y="33338"/>
                    </a:cubicBezTo>
                    <a:cubicBezTo>
                      <a:pt x="0" y="64484"/>
                      <a:pt x="129159" y="115919"/>
                      <a:pt x="288512" y="115919"/>
                    </a:cubicBezTo>
                    <a:cubicBezTo>
                      <a:pt x="381667" y="115919"/>
                      <a:pt x="464439" y="98393"/>
                      <a:pt x="517112" y="77819"/>
                    </a:cubicBezTo>
                    <a:cubicBezTo>
                      <a:pt x="453618" y="95922"/>
                      <a:pt x="387872" y="104902"/>
                      <a:pt x="321850" y="104489"/>
                    </a:cubicBezTo>
                    <a:close/>
                  </a:path>
                </a:pathLst>
              </a:custGeom>
              <a:solidFill>
                <a:srgbClr val="FEBF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6276E774-0308-835E-12D7-89F257B1C7C5}"/>
                  </a:ext>
                </a:extLst>
              </p:cNvPr>
              <p:cNvSpPr/>
              <p:nvPr/>
            </p:nvSpPr>
            <p:spPr>
              <a:xfrm>
                <a:off x="4953008" y="1683924"/>
                <a:ext cx="645422" cy="397417"/>
              </a:xfrm>
              <a:custGeom>
                <a:avLst/>
                <a:gdLst>
                  <a:gd name="connsiteX0" fmla="*/ 642929 w 645422"/>
                  <a:gd name="connsiteY0" fmla="*/ 355568 h 397417"/>
                  <a:gd name="connsiteX1" fmla="*/ 644167 w 645422"/>
                  <a:gd name="connsiteY1" fmla="*/ 329089 h 397417"/>
                  <a:gd name="connsiteX2" fmla="*/ 322508 w 645422"/>
                  <a:gd name="connsiteY2" fmla="*/ 0 h 397417"/>
                  <a:gd name="connsiteX3" fmla="*/ 1134 w 645422"/>
                  <a:gd name="connsiteY3" fmla="*/ 329089 h 397417"/>
                  <a:gd name="connsiteX4" fmla="*/ 2563 w 645422"/>
                  <a:gd name="connsiteY4" fmla="*/ 357664 h 397417"/>
                  <a:gd name="connsiteX5" fmla="*/ 642929 w 645422"/>
                  <a:gd name="connsiteY5" fmla="*/ 355568 h 39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5422" h="397417">
                    <a:moveTo>
                      <a:pt x="642929" y="355568"/>
                    </a:moveTo>
                    <a:cubicBezTo>
                      <a:pt x="647691" y="332994"/>
                      <a:pt x="644167" y="353092"/>
                      <a:pt x="644167" y="329089"/>
                    </a:cubicBezTo>
                    <a:cubicBezTo>
                      <a:pt x="644167" y="147352"/>
                      <a:pt x="500149" y="0"/>
                      <a:pt x="322508" y="0"/>
                    </a:cubicBezTo>
                    <a:cubicBezTo>
                      <a:pt x="144867" y="0"/>
                      <a:pt x="1134" y="147352"/>
                      <a:pt x="1134" y="329089"/>
                    </a:cubicBezTo>
                    <a:cubicBezTo>
                      <a:pt x="1134" y="353092"/>
                      <a:pt x="-2199" y="335566"/>
                      <a:pt x="2563" y="357664"/>
                    </a:cubicBezTo>
                    <a:cubicBezTo>
                      <a:pt x="2563" y="358140"/>
                      <a:pt x="365847" y="448246"/>
                      <a:pt x="642929" y="355568"/>
                    </a:cubicBezTo>
                    <a:close/>
                  </a:path>
                </a:pathLst>
              </a:custGeom>
              <a:solidFill>
                <a:srgbClr val="FBB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05E35A30-B22E-7C6D-2899-CE283045CCC1}"/>
                  </a:ext>
                </a:extLst>
              </p:cNvPr>
              <p:cNvSpPr/>
              <p:nvPr/>
            </p:nvSpPr>
            <p:spPr>
              <a:xfrm>
                <a:off x="5220175" y="1697164"/>
                <a:ext cx="325564" cy="366522"/>
              </a:xfrm>
              <a:custGeom>
                <a:avLst/>
                <a:gdLst>
                  <a:gd name="connsiteX0" fmla="*/ 264128 w 325564"/>
                  <a:gd name="connsiteY0" fmla="*/ 366522 h 366522"/>
                  <a:gd name="connsiteX1" fmla="*/ 306610 w 325564"/>
                  <a:gd name="connsiteY1" fmla="*/ 359283 h 366522"/>
                  <a:gd name="connsiteX2" fmla="*/ 320897 w 325564"/>
                  <a:gd name="connsiteY2" fmla="*/ 357854 h 366522"/>
                  <a:gd name="connsiteX3" fmla="*/ 325565 w 325564"/>
                  <a:gd name="connsiteY3" fmla="*/ 304800 h 366522"/>
                  <a:gd name="connsiteX4" fmla="*/ 27622 w 325564"/>
                  <a:gd name="connsiteY4" fmla="*/ 0 h 366522"/>
                  <a:gd name="connsiteX5" fmla="*/ 0 w 325564"/>
                  <a:gd name="connsiteY5" fmla="*/ 1429 h 366522"/>
                  <a:gd name="connsiteX6" fmla="*/ 270415 w 325564"/>
                  <a:gd name="connsiteY6" fmla="*/ 304895 h 366522"/>
                  <a:gd name="connsiteX7" fmla="*/ 264128 w 325564"/>
                  <a:gd name="connsiteY7" fmla="*/ 366522 h 366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564" h="366522">
                    <a:moveTo>
                      <a:pt x="264128" y="366522"/>
                    </a:moveTo>
                    <a:cubicBezTo>
                      <a:pt x="278416" y="365093"/>
                      <a:pt x="292227" y="360807"/>
                      <a:pt x="306610" y="359283"/>
                    </a:cubicBezTo>
                    <a:cubicBezTo>
                      <a:pt x="311372" y="358712"/>
                      <a:pt x="316135" y="358235"/>
                      <a:pt x="320897" y="357854"/>
                    </a:cubicBezTo>
                    <a:cubicBezTo>
                      <a:pt x="323951" y="340333"/>
                      <a:pt x="325513" y="322585"/>
                      <a:pt x="325565" y="304800"/>
                    </a:cubicBezTo>
                    <a:cubicBezTo>
                      <a:pt x="325564" y="136398"/>
                      <a:pt x="192214" y="0"/>
                      <a:pt x="27622" y="0"/>
                    </a:cubicBezTo>
                    <a:cubicBezTo>
                      <a:pt x="18097" y="0"/>
                      <a:pt x="9144" y="571"/>
                      <a:pt x="0" y="1429"/>
                    </a:cubicBezTo>
                    <a:cubicBezTo>
                      <a:pt x="151638" y="15621"/>
                      <a:pt x="270415" y="146018"/>
                      <a:pt x="270415" y="304895"/>
                    </a:cubicBezTo>
                    <a:cubicBezTo>
                      <a:pt x="270360" y="325595"/>
                      <a:pt x="268255" y="346238"/>
                      <a:pt x="264128" y="366522"/>
                    </a:cubicBezTo>
                    <a:close/>
                  </a:path>
                </a:pathLst>
              </a:custGeom>
              <a:solidFill>
                <a:srgbClr val="FEBF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5C45170C-8EE4-DF9C-5B84-ADAA357C8CBA}"/>
                  </a:ext>
                </a:extLst>
              </p:cNvPr>
              <p:cNvSpPr/>
              <p:nvPr/>
            </p:nvSpPr>
            <p:spPr>
              <a:xfrm>
                <a:off x="4954142" y="1682400"/>
                <a:ext cx="373094" cy="381285"/>
              </a:xfrm>
              <a:custGeom>
                <a:avLst/>
                <a:gdLst>
                  <a:gd name="connsiteX0" fmla="*/ 321564 w 373094"/>
                  <a:gd name="connsiteY0" fmla="*/ 0 h 381285"/>
                  <a:gd name="connsiteX1" fmla="*/ 0 w 373094"/>
                  <a:gd name="connsiteY1" fmla="*/ 329089 h 381285"/>
                  <a:gd name="connsiteX2" fmla="*/ 1429 w 373094"/>
                  <a:gd name="connsiteY2" fmla="*/ 359664 h 381285"/>
                  <a:gd name="connsiteX3" fmla="*/ 4858 w 373094"/>
                  <a:gd name="connsiteY3" fmla="*/ 360998 h 381285"/>
                  <a:gd name="connsiteX4" fmla="*/ 107156 w 373094"/>
                  <a:gd name="connsiteY4" fmla="*/ 381286 h 381285"/>
                  <a:gd name="connsiteX5" fmla="*/ 103061 w 373094"/>
                  <a:gd name="connsiteY5" fmla="*/ 329089 h 381285"/>
                  <a:gd name="connsiteX6" fmla="*/ 373094 w 373094"/>
                  <a:gd name="connsiteY6" fmla="*/ 4286 h 381285"/>
                  <a:gd name="connsiteX7" fmla="*/ 321564 w 373094"/>
                  <a:gd name="connsiteY7" fmla="*/ 0 h 381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3094" h="381285">
                    <a:moveTo>
                      <a:pt x="321564" y="0"/>
                    </a:moveTo>
                    <a:cubicBezTo>
                      <a:pt x="144018" y="0"/>
                      <a:pt x="0" y="147352"/>
                      <a:pt x="0" y="329089"/>
                    </a:cubicBezTo>
                    <a:cubicBezTo>
                      <a:pt x="0" y="339376"/>
                      <a:pt x="571" y="349568"/>
                      <a:pt x="1429" y="359664"/>
                    </a:cubicBezTo>
                    <a:cubicBezTo>
                      <a:pt x="2622" y="359967"/>
                      <a:pt x="3774" y="360414"/>
                      <a:pt x="4858" y="360998"/>
                    </a:cubicBezTo>
                    <a:cubicBezTo>
                      <a:pt x="39148" y="363379"/>
                      <a:pt x="73057" y="374142"/>
                      <a:pt x="107156" y="381286"/>
                    </a:cubicBezTo>
                    <a:cubicBezTo>
                      <a:pt x="104434" y="364020"/>
                      <a:pt x="103065" y="346568"/>
                      <a:pt x="103061" y="329089"/>
                    </a:cubicBezTo>
                    <a:cubicBezTo>
                      <a:pt x="103061" y="165354"/>
                      <a:pt x="220027" y="29528"/>
                      <a:pt x="373094" y="4286"/>
                    </a:cubicBezTo>
                    <a:cubicBezTo>
                      <a:pt x="356063" y="1457"/>
                      <a:pt x="338829" y="23"/>
                      <a:pt x="321564" y="0"/>
                    </a:cubicBezTo>
                    <a:close/>
                  </a:path>
                </a:pathLst>
              </a:custGeom>
              <a:solidFill>
                <a:srgbClr val="E599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4ED18FF2-4781-2651-D701-1818AAC6F4E2}"/>
                  </a:ext>
                </a:extLst>
              </p:cNvPr>
              <p:cNvSpPr/>
              <p:nvPr/>
            </p:nvSpPr>
            <p:spPr>
              <a:xfrm>
                <a:off x="5079777" y="1724405"/>
                <a:ext cx="127917" cy="315087"/>
              </a:xfrm>
              <a:custGeom>
                <a:avLst/>
                <a:gdLst>
                  <a:gd name="connsiteX0" fmla="*/ 41434 w 127917"/>
                  <a:gd name="connsiteY0" fmla="*/ 0 h 315087"/>
                  <a:gd name="connsiteX1" fmla="*/ 127159 w 127917"/>
                  <a:gd name="connsiteY1" fmla="*/ 315087 h 315087"/>
                  <a:gd name="connsiteX2" fmla="*/ 0 w 127917"/>
                  <a:gd name="connsiteY2" fmla="*/ 28194 h 315087"/>
                  <a:gd name="connsiteX3" fmla="*/ 41434 w 127917"/>
                  <a:gd name="connsiteY3" fmla="*/ 0 h 31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917" h="315087">
                    <a:moveTo>
                      <a:pt x="41434" y="0"/>
                    </a:moveTo>
                    <a:cubicBezTo>
                      <a:pt x="41434" y="0"/>
                      <a:pt x="137351" y="40100"/>
                      <a:pt x="127159" y="315087"/>
                    </a:cubicBezTo>
                    <a:cubicBezTo>
                      <a:pt x="127159" y="315087"/>
                      <a:pt x="100203" y="53340"/>
                      <a:pt x="0" y="28194"/>
                    </a:cubicBezTo>
                    <a:cubicBezTo>
                      <a:pt x="13178" y="17897"/>
                      <a:pt x="27019" y="8478"/>
                      <a:pt x="41434" y="0"/>
                    </a:cubicBezTo>
                    <a:close/>
                  </a:path>
                </a:pathLst>
              </a:custGeom>
              <a:solidFill>
                <a:srgbClr val="C182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472472F8-8EFE-142E-94D8-5040DCFED885}"/>
                  </a:ext>
                </a:extLst>
              </p:cNvPr>
              <p:cNvSpPr/>
              <p:nvPr/>
            </p:nvSpPr>
            <p:spPr>
              <a:xfrm>
                <a:off x="5337266" y="1715451"/>
                <a:ext cx="127987" cy="315087"/>
              </a:xfrm>
              <a:custGeom>
                <a:avLst/>
                <a:gdLst>
                  <a:gd name="connsiteX0" fmla="*/ 85982 w 127987"/>
                  <a:gd name="connsiteY0" fmla="*/ 0 h 315087"/>
                  <a:gd name="connsiteX1" fmla="*/ 829 w 127987"/>
                  <a:gd name="connsiteY1" fmla="*/ 315087 h 315087"/>
                  <a:gd name="connsiteX2" fmla="*/ 127988 w 127987"/>
                  <a:gd name="connsiteY2" fmla="*/ 28194 h 315087"/>
                  <a:gd name="connsiteX3" fmla="*/ 85982 w 127987"/>
                  <a:gd name="connsiteY3" fmla="*/ 0 h 31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987" h="315087">
                    <a:moveTo>
                      <a:pt x="85982" y="0"/>
                    </a:moveTo>
                    <a:cubicBezTo>
                      <a:pt x="85982" y="0"/>
                      <a:pt x="-9839" y="40100"/>
                      <a:pt x="829" y="315087"/>
                    </a:cubicBezTo>
                    <a:cubicBezTo>
                      <a:pt x="829" y="315087"/>
                      <a:pt x="27690" y="53340"/>
                      <a:pt x="127988" y="28194"/>
                    </a:cubicBezTo>
                    <a:cubicBezTo>
                      <a:pt x="114618" y="17887"/>
                      <a:pt x="100586" y="8468"/>
                      <a:pt x="85982" y="0"/>
                    </a:cubicBezTo>
                    <a:close/>
                  </a:path>
                </a:pathLst>
              </a:custGeom>
              <a:solidFill>
                <a:srgbClr val="C182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172DF532-FA96-379E-04E6-858C6EF1A122}"/>
                  </a:ext>
                </a:extLst>
              </p:cNvPr>
              <p:cNvSpPr/>
              <p:nvPr/>
            </p:nvSpPr>
            <p:spPr>
              <a:xfrm>
                <a:off x="5106379" y="1662520"/>
                <a:ext cx="321144" cy="398879"/>
              </a:xfrm>
              <a:custGeom>
                <a:avLst/>
                <a:gdLst>
                  <a:gd name="connsiteX0" fmla="*/ 100937 w 321144"/>
                  <a:gd name="connsiteY0" fmla="*/ 398594 h 398879"/>
                  <a:gd name="connsiteX1" fmla="*/ 3115 w 321144"/>
                  <a:gd name="connsiteY1" fmla="*/ 81506 h 398879"/>
                  <a:gd name="connsiteX2" fmla="*/ 7688 w 321144"/>
                  <a:gd name="connsiteY2" fmla="*/ 55027 h 398879"/>
                  <a:gd name="connsiteX3" fmla="*/ 302963 w 321144"/>
                  <a:gd name="connsiteY3" fmla="*/ 35977 h 398879"/>
                  <a:gd name="connsiteX4" fmla="*/ 312488 w 321144"/>
                  <a:gd name="connsiteY4" fmla="*/ 77125 h 398879"/>
                  <a:gd name="connsiteX5" fmla="*/ 231334 w 321144"/>
                  <a:gd name="connsiteY5" fmla="*/ 398879 h 39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144" h="398879">
                    <a:moveTo>
                      <a:pt x="100937" y="398594"/>
                    </a:moveTo>
                    <a:cubicBezTo>
                      <a:pt x="100937" y="398594"/>
                      <a:pt x="101699" y="150944"/>
                      <a:pt x="3115" y="81506"/>
                    </a:cubicBezTo>
                    <a:cubicBezTo>
                      <a:pt x="-2399" y="72818"/>
                      <a:pt x="-421" y="61363"/>
                      <a:pt x="7688" y="55027"/>
                    </a:cubicBezTo>
                    <a:cubicBezTo>
                      <a:pt x="7688" y="55027"/>
                      <a:pt x="127607" y="-54892"/>
                      <a:pt x="302963" y="35977"/>
                    </a:cubicBezTo>
                    <a:cubicBezTo>
                      <a:pt x="302963" y="35977"/>
                      <a:pt x="336490" y="46645"/>
                      <a:pt x="312488" y="77125"/>
                    </a:cubicBezTo>
                    <a:cubicBezTo>
                      <a:pt x="312488" y="77125"/>
                      <a:pt x="232382" y="200950"/>
                      <a:pt x="231334" y="398879"/>
                    </a:cubicBezTo>
                    <a:close/>
                  </a:path>
                </a:pathLst>
              </a:custGeom>
              <a:solidFill>
                <a:srgbClr val="FBB0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402D01B2-3EC6-454C-0721-414108996FBE}"/>
                  </a:ext>
                </a:extLst>
              </p:cNvPr>
              <p:cNvSpPr/>
              <p:nvPr/>
            </p:nvSpPr>
            <p:spPr>
              <a:xfrm>
                <a:off x="5248750" y="1680813"/>
                <a:ext cx="157024" cy="380015"/>
              </a:xfrm>
              <a:custGeom>
                <a:avLst/>
                <a:gdLst>
                  <a:gd name="connsiteX0" fmla="*/ 140684 w 157024"/>
                  <a:gd name="connsiteY0" fmla="*/ 32543 h 380015"/>
                  <a:gd name="connsiteX1" fmla="*/ 0 w 157024"/>
                  <a:gd name="connsiteY1" fmla="*/ 349 h 380015"/>
                  <a:gd name="connsiteX2" fmla="*/ 108394 w 157024"/>
                  <a:gd name="connsiteY2" fmla="*/ 32257 h 380015"/>
                  <a:gd name="connsiteX3" fmla="*/ 116776 w 157024"/>
                  <a:gd name="connsiteY3" fmla="*/ 69691 h 380015"/>
                  <a:gd name="connsiteX4" fmla="*/ 36766 w 157024"/>
                  <a:gd name="connsiteY4" fmla="*/ 380015 h 380015"/>
                  <a:gd name="connsiteX5" fmla="*/ 69056 w 157024"/>
                  <a:gd name="connsiteY5" fmla="*/ 380015 h 380015"/>
                  <a:gd name="connsiteX6" fmla="*/ 148971 w 157024"/>
                  <a:gd name="connsiteY6" fmla="*/ 69691 h 380015"/>
                  <a:gd name="connsiteX7" fmla="*/ 140684 w 157024"/>
                  <a:gd name="connsiteY7" fmla="*/ 32543 h 3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024" h="380015">
                    <a:moveTo>
                      <a:pt x="140684" y="32543"/>
                    </a:moveTo>
                    <a:cubicBezTo>
                      <a:pt x="97680" y="8978"/>
                      <a:pt x="48972" y="-2168"/>
                      <a:pt x="0" y="349"/>
                    </a:cubicBezTo>
                    <a:cubicBezTo>
                      <a:pt x="37944" y="3402"/>
                      <a:pt x="74848" y="14266"/>
                      <a:pt x="108394" y="32257"/>
                    </a:cubicBezTo>
                    <a:cubicBezTo>
                      <a:pt x="108394" y="32257"/>
                      <a:pt x="138779" y="41782"/>
                      <a:pt x="116776" y="69691"/>
                    </a:cubicBezTo>
                    <a:cubicBezTo>
                      <a:pt x="65209" y="165064"/>
                      <a:pt x="37741" y="271598"/>
                      <a:pt x="36766" y="380015"/>
                    </a:cubicBezTo>
                    <a:lnTo>
                      <a:pt x="69056" y="380015"/>
                    </a:lnTo>
                    <a:cubicBezTo>
                      <a:pt x="69971" y="271602"/>
                      <a:pt x="97408" y="165061"/>
                      <a:pt x="148971" y="69691"/>
                    </a:cubicBezTo>
                    <a:cubicBezTo>
                      <a:pt x="171069" y="42259"/>
                      <a:pt x="140684" y="32543"/>
                      <a:pt x="140684" y="32543"/>
                    </a:cubicBezTo>
                    <a:close/>
                  </a:path>
                </a:pathLst>
              </a:custGeom>
              <a:solidFill>
                <a:srgbClr val="FEBF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492F0CCF-81D2-06F4-8168-6E6304ECFADC}"/>
                  </a:ext>
                </a:extLst>
              </p:cNvPr>
              <p:cNvSpPr/>
              <p:nvPr/>
            </p:nvSpPr>
            <p:spPr>
              <a:xfrm>
                <a:off x="5106379" y="1662396"/>
                <a:ext cx="285912" cy="398717"/>
              </a:xfrm>
              <a:custGeom>
                <a:avLst/>
                <a:gdLst>
                  <a:gd name="connsiteX0" fmla="*/ 55408 w 285912"/>
                  <a:gd name="connsiteY0" fmla="*/ 100204 h 398717"/>
                  <a:gd name="connsiteX1" fmla="*/ 59884 w 285912"/>
                  <a:gd name="connsiteY1" fmla="*/ 73725 h 398717"/>
                  <a:gd name="connsiteX2" fmla="*/ 285913 w 285912"/>
                  <a:gd name="connsiteY2" fmla="*/ 27528 h 398717"/>
                  <a:gd name="connsiteX3" fmla="*/ 7687 w 285912"/>
                  <a:gd name="connsiteY3" fmla="*/ 55151 h 398717"/>
                  <a:gd name="connsiteX4" fmla="*/ 3115 w 285912"/>
                  <a:gd name="connsiteY4" fmla="*/ 81630 h 398717"/>
                  <a:gd name="connsiteX5" fmla="*/ 100937 w 285912"/>
                  <a:gd name="connsiteY5" fmla="*/ 398718 h 398717"/>
                  <a:gd name="connsiteX6" fmla="*/ 152753 w 285912"/>
                  <a:gd name="connsiteY6" fmla="*/ 398718 h 398717"/>
                  <a:gd name="connsiteX7" fmla="*/ 55408 w 285912"/>
                  <a:gd name="connsiteY7" fmla="*/ 100204 h 39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912" h="398717">
                    <a:moveTo>
                      <a:pt x="55408" y="100204"/>
                    </a:moveTo>
                    <a:cubicBezTo>
                      <a:pt x="49872" y="91539"/>
                      <a:pt x="51808" y="80088"/>
                      <a:pt x="59884" y="73725"/>
                    </a:cubicBezTo>
                    <a:cubicBezTo>
                      <a:pt x="123419" y="22884"/>
                      <a:pt x="207525" y="5694"/>
                      <a:pt x="285913" y="27528"/>
                    </a:cubicBezTo>
                    <a:cubicBezTo>
                      <a:pt x="119892" y="-47719"/>
                      <a:pt x="7687" y="55151"/>
                      <a:pt x="7687" y="55151"/>
                    </a:cubicBezTo>
                    <a:cubicBezTo>
                      <a:pt x="-421" y="61487"/>
                      <a:pt x="-2399" y="72942"/>
                      <a:pt x="3115" y="81630"/>
                    </a:cubicBezTo>
                    <a:cubicBezTo>
                      <a:pt x="101699" y="150687"/>
                      <a:pt x="100937" y="398718"/>
                      <a:pt x="100937" y="398718"/>
                    </a:cubicBezTo>
                    <a:lnTo>
                      <a:pt x="152753" y="398718"/>
                    </a:lnTo>
                    <a:cubicBezTo>
                      <a:pt x="150658" y="339853"/>
                      <a:pt x="137608" y="157735"/>
                      <a:pt x="55408" y="100204"/>
                    </a:cubicBezTo>
                    <a:close/>
                  </a:path>
                </a:pathLst>
              </a:custGeom>
              <a:solidFill>
                <a:srgbClr val="E599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389F549F-4789-33F9-580A-8AD7AF02083E}"/>
                  </a:ext>
                </a:extLst>
              </p:cNvPr>
              <p:cNvSpPr/>
              <p:nvPr/>
            </p:nvSpPr>
            <p:spPr>
              <a:xfrm>
                <a:off x="4953951" y="2039492"/>
                <a:ext cx="641985" cy="48166"/>
              </a:xfrm>
              <a:custGeom>
                <a:avLst/>
                <a:gdLst>
                  <a:gd name="connsiteX0" fmla="*/ 641985 w 641985"/>
                  <a:gd name="connsiteY0" fmla="*/ 0 h 48166"/>
                  <a:gd name="connsiteX1" fmla="*/ 0 w 641985"/>
                  <a:gd name="connsiteY1" fmla="*/ 1905 h 48166"/>
                  <a:gd name="connsiteX2" fmla="*/ 641985 w 641985"/>
                  <a:gd name="connsiteY2" fmla="*/ 0 h 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1985" h="48166">
                    <a:moveTo>
                      <a:pt x="641985" y="0"/>
                    </a:moveTo>
                    <a:cubicBezTo>
                      <a:pt x="641985" y="0"/>
                      <a:pt x="372237" y="79915"/>
                      <a:pt x="0" y="1905"/>
                    </a:cubicBezTo>
                    <a:cubicBezTo>
                      <a:pt x="191" y="1905"/>
                      <a:pt x="353854" y="107251"/>
                      <a:pt x="641985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3D7AD48A-44D6-36E5-CF91-CD7824E87B2F}"/>
                </a:ext>
              </a:extLst>
            </p:cNvPr>
            <p:cNvSpPr txBox="1"/>
            <p:nvPr/>
          </p:nvSpPr>
          <p:spPr>
            <a:xfrm>
              <a:off x="3421265" y="4322361"/>
              <a:ext cx="2579305" cy="3590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 Pro Light" panose="02040302050405020303" pitchFamily="18" charset="0"/>
              </a:endParaRPr>
            </a:p>
          </p:txBody>
        </p:sp>
      </p:grpSp>
      <p:sp>
        <p:nvSpPr>
          <p:cNvPr id="1042" name="Shape 310">
            <a:extLst>
              <a:ext uri="{FF2B5EF4-FFF2-40B4-BE49-F238E27FC236}">
                <a16:creationId xmlns:a16="http://schemas.microsoft.com/office/drawing/2014/main" id="{A2396932-77C8-DB1D-FB21-4945DD61BC7B}"/>
              </a:ext>
            </a:extLst>
          </p:cNvPr>
          <p:cNvSpPr/>
          <p:nvPr/>
        </p:nvSpPr>
        <p:spPr>
          <a:xfrm rot="5947613">
            <a:off x="6903195" y="2127114"/>
            <a:ext cx="2221988" cy="1888301"/>
          </a:xfrm>
          <a:custGeom>
            <a:avLst/>
            <a:gdLst/>
            <a:ahLst/>
            <a:cxnLst/>
            <a:rect l="0" t="0" r="0" b="0"/>
            <a:pathLst>
              <a:path w="1817751" h="1485773">
                <a:moveTo>
                  <a:pt x="0" y="0"/>
                </a:moveTo>
                <a:lnTo>
                  <a:pt x="93472" y="21082"/>
                </a:lnTo>
                <a:lnTo>
                  <a:pt x="75405" y="43168"/>
                </a:lnTo>
                <a:lnTo>
                  <a:pt x="1760476" y="1420483"/>
                </a:lnTo>
                <a:lnTo>
                  <a:pt x="1778508" y="1398397"/>
                </a:lnTo>
                <a:lnTo>
                  <a:pt x="1817751" y="1485773"/>
                </a:lnTo>
                <a:lnTo>
                  <a:pt x="1724279" y="1464818"/>
                </a:lnTo>
                <a:lnTo>
                  <a:pt x="1742375" y="1442653"/>
                </a:lnTo>
                <a:lnTo>
                  <a:pt x="57295" y="65307"/>
                </a:lnTo>
                <a:lnTo>
                  <a:pt x="39243" y="87376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06478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803FDB-4CF0-0773-4777-C2FA7BF4FCBF}"/>
              </a:ext>
            </a:extLst>
          </p:cNvPr>
          <p:cNvSpPr/>
          <p:nvPr/>
        </p:nvSpPr>
        <p:spPr>
          <a:xfrm>
            <a:off x="6451505" y="2232758"/>
            <a:ext cx="1006961" cy="25823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 kern="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Tripartite agreement between JEDC, Developer/Operator &amp; Community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E89305-3912-3985-9056-5601C036EBCF}"/>
              </a:ext>
            </a:extLst>
          </p:cNvPr>
          <p:cNvSpPr txBox="1">
            <a:spLocks/>
          </p:cNvSpPr>
          <p:nvPr/>
        </p:nvSpPr>
        <p:spPr>
          <a:xfrm>
            <a:off x="630916" y="1040473"/>
            <a:ext cx="2437166" cy="482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100" b="1" dirty="0">
                <a:latin typeface="Futura Bk" panose="020B0502020204020303" pitchFamily="34" charset="0"/>
              </a:rPr>
              <a:t>Applicability of the Models</a:t>
            </a:r>
            <a:endParaRPr lang="en-NG" sz="1100" b="1" dirty="0">
              <a:latin typeface="Futura B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CE9DF-69CD-E80B-FA94-13A799C1317D}"/>
              </a:ext>
            </a:extLst>
          </p:cNvPr>
          <p:cNvSpPr txBox="1"/>
          <p:nvPr/>
        </p:nvSpPr>
        <p:spPr>
          <a:xfrm>
            <a:off x="570824" y="1595180"/>
            <a:ext cx="2511018" cy="290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Single 11kV Feeder with Multiple DTs;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Single or multiple 0.415KV Distribution Transformer.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Operator reinforce the network to increase reliability and customer service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Operator collect tariff and pay </a:t>
            </a:r>
            <a:r>
              <a:rPr lang="en-US" sz="1000" kern="100" dirty="0" err="1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DUoS</a:t>
            </a:r>
            <a:r>
              <a:rPr lang="en-US" sz="1000" kern="100" dirty="0">
                <a:solidFill>
                  <a:srgbClr val="392977"/>
                </a:solidFill>
                <a:effectLst/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 charges to JEDC for use of its network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92977"/>
                </a:solidFill>
                <a:effectLst/>
                <a:latin typeface="Futura Bk" panose="020B0502020204020303"/>
                <a:ea typeface="Calibri" panose="020F0502020204030204" pitchFamily="34" charset="0"/>
                <a:cs typeface="Segoe UI Light" panose="020B0502040204020203" pitchFamily="34" charset="0"/>
              </a:rPr>
              <a:t>Applicable to Rural Feeders or Rural communities </a:t>
            </a:r>
            <a:r>
              <a:rPr lang="en-US" sz="1000" dirty="0">
                <a:solidFill>
                  <a:srgbClr val="392977"/>
                </a:solidFill>
                <a:latin typeface="Futura Bk" panose="020B0502020204020303"/>
                <a:ea typeface="Calibri" panose="020F0502020204030204" pitchFamily="34" charset="0"/>
                <a:cs typeface="Segoe UI Light" panose="020B0502040204020203" pitchFamily="34" charset="0"/>
              </a:rPr>
              <a:t>or </a:t>
            </a:r>
            <a:r>
              <a:rPr lang="en-US" sz="1000" dirty="0">
                <a:solidFill>
                  <a:srgbClr val="392977"/>
                </a:solidFill>
                <a:effectLst/>
                <a:latin typeface="Futura Bk" panose="020B0502020204020303"/>
                <a:ea typeface="Calibri" panose="020F0502020204030204" pitchFamily="34" charset="0"/>
                <a:cs typeface="Segoe UI Light" panose="020B0502040204020203" pitchFamily="34" charset="0"/>
              </a:rPr>
              <a:t>underserved areas</a:t>
            </a:r>
            <a:endParaRPr lang="en-US" sz="1000" kern="100" dirty="0">
              <a:solidFill>
                <a:srgbClr val="392977"/>
              </a:solidFill>
              <a:effectLst/>
              <a:latin typeface="Futura Bk" panose="020B05020202040203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4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98473" y="149775"/>
            <a:ext cx="9578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 err="1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Dambam</a:t>
            </a:r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CE9DF-69CD-E80B-FA94-13A799C1317D}"/>
              </a:ext>
            </a:extLst>
          </p:cNvPr>
          <p:cNvSpPr txBox="1"/>
          <p:nvPr/>
        </p:nvSpPr>
        <p:spPr>
          <a:xfrm>
            <a:off x="311362" y="1618040"/>
            <a:ext cx="5891318" cy="326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Customer population:		670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Number of DTs: 			6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Current Customer Population:		399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Estimated Community Population:		&gt;3000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Billing: 				N1,285,209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Collection: 			N315,676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ATC&amp;C Loss Level:			79%	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PPMs Population:			23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Business Model:				IMG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0CF6B-83AF-DD61-7A67-B91B60A3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80" y="1541462"/>
            <a:ext cx="5918249" cy="377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64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98473" y="149775"/>
            <a:ext cx="9578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11kV Total Feeder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CE9DF-69CD-E80B-FA94-13A799C1317D}"/>
              </a:ext>
            </a:extLst>
          </p:cNvPr>
          <p:cNvSpPr txBox="1"/>
          <p:nvPr/>
        </p:nvSpPr>
        <p:spPr>
          <a:xfrm>
            <a:off x="311362" y="1618040"/>
            <a:ext cx="5891318" cy="363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Customer population:		240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Number of DTs: 			19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Feeder Band				E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Current Customer Population:		240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Estimated Community Population:		&gt;7000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Billing: 				N 542,167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Collection: 			N 92,008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ATC&amp;C Loss Level:			85%	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PPMs Population:			3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Business Model:				IMG 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1955F-5277-9938-6376-C07921586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043" y="1248522"/>
            <a:ext cx="5380063" cy="4360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94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98473" y="149775"/>
            <a:ext cx="9578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11kV </a:t>
            </a:r>
            <a:r>
              <a:rPr lang="en-GB" sz="3000" b="1" dirty="0" err="1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Barikin</a:t>
            </a:r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Ladi</a:t>
            </a:r>
            <a:endParaRPr lang="en-GB" sz="3000" b="1" dirty="0">
              <a:solidFill>
                <a:srgbClr val="002060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CE9DF-69CD-E80B-FA94-13A799C1317D}"/>
              </a:ext>
            </a:extLst>
          </p:cNvPr>
          <p:cNvSpPr txBox="1"/>
          <p:nvPr/>
        </p:nvSpPr>
        <p:spPr>
          <a:xfrm>
            <a:off x="311362" y="1618040"/>
            <a:ext cx="6036098" cy="363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Customer population:		1,327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Number of DTs: 			15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Feeder Band				C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Current Customer Population:		 1,327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Estimated Community Population:		&gt;10,000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Billing: 				N11,860,408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Collection: 			N4,021,524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ATC&amp;C Loss Level:			73.81%	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PPMs Population:			63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Business Model:				IMG 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9FB76-1023-C710-6C95-03A3F3F84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966" y="1456013"/>
            <a:ext cx="5710034" cy="41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77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B1D8-1F9A-4E7A-355E-77E0D712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156">
            <a:extLst>
              <a:ext uri="{FF2B5EF4-FFF2-40B4-BE49-F238E27FC236}">
                <a16:creationId xmlns:a16="http://schemas.microsoft.com/office/drawing/2014/main" id="{D80C9ED4-22B5-D125-AB2B-7308D3DC2C7B}"/>
              </a:ext>
            </a:extLst>
          </p:cNvPr>
          <p:cNvSpPr txBox="1"/>
          <p:nvPr/>
        </p:nvSpPr>
        <p:spPr>
          <a:xfrm>
            <a:off x="98473" y="149775"/>
            <a:ext cx="95789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11kV </a:t>
            </a:r>
            <a:r>
              <a:rPr lang="en-GB" sz="3000" b="1" dirty="0" err="1">
                <a:solidFill>
                  <a:srgbClr val="002060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Vom</a:t>
            </a:r>
            <a:endParaRPr lang="en-GB" sz="3000" b="1" dirty="0">
              <a:solidFill>
                <a:srgbClr val="002060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CE9DF-69CD-E80B-FA94-13A799C1317D}"/>
              </a:ext>
            </a:extLst>
          </p:cNvPr>
          <p:cNvSpPr txBox="1"/>
          <p:nvPr/>
        </p:nvSpPr>
        <p:spPr>
          <a:xfrm>
            <a:off x="311362" y="1618040"/>
            <a:ext cx="6036098" cy="3893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Customer population:		2,759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Total Number of DTs: 			43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Feeder Band				C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Current Customer Population:		2,759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Estimated Community Population:		&gt;8,000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Billing: 				N 25,076,145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Average Collection: 			N 8,384,138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ATC&amp;C Loss Level:			70.23%	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PPMs Population:			300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392977"/>
                </a:solidFill>
                <a:latin typeface="Futura Bk" panose="020B0502020204020303"/>
                <a:ea typeface="Arial" panose="020B0604020202020204" pitchFamily="34" charset="0"/>
                <a:cs typeface="Times New Roman" panose="02020603050405020304" pitchFamily="18" charset="0"/>
              </a:rPr>
              <a:t>Business Model:				Franchising 					with EG  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61152-27DF-9E93-E7E5-C45F6E3C2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60" y="1539240"/>
            <a:ext cx="5599336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80918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49937</TotalTime>
  <Words>1650</Words>
  <Application>Microsoft Office PowerPoint</Application>
  <PresentationFormat>Widescreen</PresentationFormat>
  <Paragraphs>488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Century Gothic</vt:lpstr>
      <vt:lpstr>Futura Bk</vt:lpstr>
      <vt:lpstr>Garamond</vt:lpstr>
      <vt:lpstr>Georgia Pro Light</vt:lpstr>
      <vt:lpstr>Tw Cen MT</vt:lpstr>
      <vt:lpstr>Wingdings</vt:lpstr>
      <vt:lpstr>Wingdings 3</vt:lpstr>
      <vt:lpstr>Office Theme</vt:lpstr>
      <vt:lpstr>Ion Boardroom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Abdalla Mohammed</cp:lastModifiedBy>
  <cp:revision>116</cp:revision>
  <dcterms:created xsi:type="dcterms:W3CDTF">2023-02-07T12:54:00Z</dcterms:created>
  <dcterms:modified xsi:type="dcterms:W3CDTF">2024-07-16T19:13:37Z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3D68269B72824D9BABCFD7D72C31E203</vt:lpwstr>
  </property>
  <property fmtid="{D5CDD505-2E9C-101B-9397-08002B2CF9AE}" pid="3" name="KSOProductBuildVer">
    <vt:lpwstr>1033-11.2.0.11225</vt:lpwstr>
  </property>
</Properties>
</file>