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497" r:id="rId4"/>
    <p:sldId id="2141411478" r:id="rId5"/>
    <p:sldId id="265" r:id="rId6"/>
    <p:sldId id="263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6" r:id="rId16"/>
    <p:sldId id="277" r:id="rId17"/>
    <p:sldId id="272" r:id="rId18"/>
    <p:sldId id="273" r:id="rId19"/>
    <p:sldId id="274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64" r:id="rId42"/>
    <p:sldId id="262" r:id="rId43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ontserrat Classic Bold" panose="020B0604020202020204" charset="0"/>
      <p:regular r:id="rId49"/>
    </p:embeddedFont>
    <p:embeddedFont>
      <p:font typeface="Montserrat Ultra-Bold" panose="020B0604020202020204" charset="0"/>
      <p:regular r:id="rId50"/>
    </p:embeddedFont>
    <p:embeddedFont>
      <p:font typeface="Montserrat Bold" panose="020B0604020202020204" charset="0"/>
      <p:regular r:id="rId51"/>
    </p:embeddedFont>
    <p:embeddedFont>
      <p:font typeface="Montserrat Classic" panose="020B0604020202020204" charset="0"/>
      <p:regular r:id="rId52"/>
    </p:embeddedFont>
    <p:embeddedFont>
      <p:font typeface="Arial Narrow" panose="020B0606020202030204" pitchFamily="34" charset="0"/>
      <p:regular r:id="rId53"/>
      <p:bold r:id="rId54"/>
      <p:italic r:id="rId55"/>
      <p:boldItalic r:id="rId56"/>
    </p:embeddedFont>
    <p:embeddedFont>
      <p:font typeface="Montserrat" panose="020B060402020202020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D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039" autoAdjust="0"/>
  </p:normalViewPr>
  <p:slideViewPr>
    <p:cSldViewPr>
      <p:cViewPr varScale="1">
        <p:scale>
          <a:sx n="55" d="100"/>
          <a:sy n="55" d="100"/>
        </p:scale>
        <p:origin x="3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9E574-C6CB-4D4E-97FD-CF3EBE44F197}" type="datetimeFigureOut">
              <a:rPr lang="en-GB" smtClean="0"/>
              <a:t>17/07/2024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B45FB-97BF-4D6E-8F8D-353C7D338D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16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85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660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859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059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05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101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95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74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60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32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296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90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B45FB-97BF-4D6E-8F8D-353C7D338D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44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vert="horz" lIns="182880" tIns="45720" rIns="182880" bIns="91440" rtlCol="0" anchor="ctr">
            <a:no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860215" y="1851647"/>
            <a:ext cx="16567574" cy="7314186"/>
          </a:xfrm>
        </p:spPr>
        <p:txBody>
          <a:bodyPr>
            <a:normAutofit/>
          </a:bodyPr>
          <a:lstStyle>
            <a:lvl1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17035343" y="9384648"/>
            <a:ext cx="71737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fld id="{E48E9705-56CB-2249-A194-B109B0B43FBF}" type="slidenum">
              <a:rPr lang="en-US" sz="1800" smtClean="0">
                <a:solidFill>
                  <a:srgbClr val="6C6C6C"/>
                </a:solidFill>
                <a:latin typeface="Arial Narrow"/>
                <a:cs typeface="Arial Narrow"/>
              </a:rPr>
              <a:pPr algn="ctr"/>
              <a:t>‹#›</a:t>
            </a:fld>
            <a:endParaRPr lang="en-US" sz="1800">
              <a:solidFill>
                <a:srgbClr val="6C6C6C"/>
              </a:solidFill>
              <a:latin typeface="Arial Narrow"/>
              <a:cs typeface="Arial Narrow"/>
            </a:endParaRPr>
          </a:p>
        </p:txBody>
      </p:sp>
      <p:sp>
        <p:nvSpPr>
          <p:cNvPr id="4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18656" y="9590095"/>
            <a:ext cx="7335960" cy="323165"/>
          </a:xfrm>
        </p:spPr>
        <p:txBody>
          <a:bodyPr wrap="square" lIns="182880" rIns="182880">
            <a:spAutoFit/>
          </a:bodyPr>
          <a:lstStyle>
            <a:lvl1pPr marL="0" indent="0">
              <a:buNone/>
              <a:defRPr sz="1500" baseline="0"/>
            </a:lvl1pPr>
            <a:lvl2pPr marL="685800" indent="0">
              <a:buNone/>
              <a:defRPr/>
            </a:lvl2pPr>
            <a:lvl3pPr marL="1371600" indent="0">
              <a:buNone/>
              <a:defRPr/>
            </a:lvl3pPr>
            <a:lvl4pPr marL="2057400" indent="0">
              <a:buNone/>
              <a:defRPr/>
            </a:lvl4pPr>
            <a:lvl5pPr marL="2743200" indent="0">
              <a:buNone/>
              <a:defRPr/>
            </a:lvl5pPr>
          </a:lstStyle>
          <a:p>
            <a:pPr lvl="0"/>
            <a:r>
              <a:rPr lang="en-US" sz="1500"/>
              <a:t>Source/footnotes: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DD8DD-DBAE-8D7D-A6A7-FAE7BB031D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26038" y="9736932"/>
            <a:ext cx="1371600" cy="1371600"/>
          </a:xfrm>
        </p:spPr>
        <p:txBody>
          <a:bodyPr/>
          <a:lstStyle/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58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162585"/>
            <a:ext cx="6315491" cy="7588815"/>
            <a:chOff x="0" y="0"/>
            <a:chExt cx="411439" cy="494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1439" cy="494393"/>
            </a:xfrm>
            <a:custGeom>
              <a:avLst/>
              <a:gdLst/>
              <a:ahLst/>
              <a:cxnLst/>
              <a:rect l="l" t="t" r="r" b="b"/>
              <a:pathLst>
                <a:path w="411439" h="494393">
                  <a:moveTo>
                    <a:pt x="203200" y="0"/>
                  </a:moveTo>
                  <a:lnTo>
                    <a:pt x="411439" y="0"/>
                  </a:lnTo>
                  <a:lnTo>
                    <a:pt x="208239" y="494393"/>
                  </a:lnTo>
                  <a:lnTo>
                    <a:pt x="0" y="49439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8239" cy="542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318362" y="-815257"/>
            <a:ext cx="6004024" cy="7214550"/>
            <a:chOff x="0" y="0"/>
            <a:chExt cx="411439" cy="4943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1439" cy="494393"/>
            </a:xfrm>
            <a:custGeom>
              <a:avLst/>
              <a:gdLst/>
              <a:ahLst/>
              <a:cxnLst/>
              <a:rect l="l" t="t" r="r" b="b"/>
              <a:pathLst>
                <a:path w="411439" h="494393">
                  <a:moveTo>
                    <a:pt x="203200" y="0"/>
                  </a:moveTo>
                  <a:lnTo>
                    <a:pt x="411439" y="0"/>
                  </a:lnTo>
                  <a:lnTo>
                    <a:pt x="208239" y="494393"/>
                  </a:lnTo>
                  <a:lnTo>
                    <a:pt x="0" y="49439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8239" cy="542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2463905"/>
            <a:ext cx="1067728" cy="133020"/>
            <a:chOff x="0" y="0"/>
            <a:chExt cx="281212" cy="350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1212" cy="35034"/>
            </a:xfrm>
            <a:custGeom>
              <a:avLst/>
              <a:gdLst/>
              <a:ahLst/>
              <a:cxnLst/>
              <a:rect l="l" t="t" r="r" b="b"/>
              <a:pathLst>
                <a:path w="281212" h="35034">
                  <a:moveTo>
                    <a:pt x="0" y="0"/>
                  </a:moveTo>
                  <a:lnTo>
                    <a:pt x="281212" y="0"/>
                  </a:lnTo>
                  <a:lnTo>
                    <a:pt x="281212" y="35034"/>
                  </a:lnTo>
                  <a:lnTo>
                    <a:pt x="0" y="35034"/>
                  </a:ln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1212" cy="73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5520577"/>
            <a:ext cx="94566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14"/>
              </a:lnSpc>
            </a:pPr>
            <a:r>
              <a:rPr lang="en-US" sz="4376" dirty="0">
                <a:latin typeface="Montserrat Ultra-Bold"/>
                <a:ea typeface="Montserrat Ultra-Bold"/>
                <a:cs typeface="Montserrat Ultra-Bold"/>
                <a:sym typeface="Montserrat Ultra-Bold"/>
              </a:rPr>
              <a:t>ABUJA ELECTRICITY DISTRIBUTION PLC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580976" y="105893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524" y="2858693"/>
            <a:ext cx="1002047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63"/>
              </a:lnSpc>
            </a:pPr>
            <a:r>
              <a:rPr lang="en-US" sz="8148" dirty="0">
                <a:solidFill>
                  <a:srgbClr val="0097B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OPPORTUNITIES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43014" y="9191625"/>
            <a:ext cx="8926913" cy="581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spc="84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1671422"/>
            <a:ext cx="8115300" cy="43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2"/>
              </a:lnSpc>
            </a:pPr>
            <a:r>
              <a:rPr lang="en-US" sz="2594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ABUJA ELECTRICITY DISTRIBUTION COMPANY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Fishing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Agriculture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Mining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115km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160.80MWh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36000KVA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/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7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C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6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4 million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Karu, FCT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88%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12%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017042"/>
              </p:ext>
            </p:extLst>
          </p:nvPr>
        </p:nvGraphicFramePr>
        <p:xfrm>
          <a:off x="9983555" y="1745796"/>
          <a:ext cx="7605169" cy="60107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92735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92735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15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92735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92735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92735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96%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73972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NGN7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0.2MW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5" y="1523013"/>
            <a:ext cx="9012783" cy="50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6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Retail Services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Small scale production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Bakeries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5.7km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4.8MWh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1700KVA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201283"/>
              </p:ext>
            </p:extLst>
          </p:nvPr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ontserrat" panose="00000500000000000000" pitchFamily="2" charset="0"/>
                        </a:rPr>
                        <a:t>Embedded</a:t>
                      </a:r>
                      <a:r>
                        <a:rPr lang="en-GB" sz="2000" baseline="0" dirty="0" smtClean="0">
                          <a:latin typeface="Montserrat" panose="00000500000000000000" pitchFamily="2" charset="0"/>
                        </a:rPr>
                        <a:t> Generation</a:t>
                      </a:r>
                      <a:endParaRPr lang="en-GB" sz="2000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7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D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28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105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million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829800" y="1240399"/>
            <a:ext cx="8083934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Keffi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Nasarawa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94%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6%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442"/>
              </p:ext>
            </p:extLst>
          </p:nvPr>
        </p:nvGraphicFramePr>
        <p:xfrm>
          <a:off x="9983555" y="1745796"/>
          <a:ext cx="7605169" cy="54862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8464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8464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9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8464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4,741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8464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8464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25409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NGN18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5.03MW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2" y="1519395"/>
            <a:ext cx="8796241" cy="4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3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Agriculture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Retail Services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Medium scale Production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33km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120.72MWh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27000KVA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/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E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7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million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Lugbe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FCT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89%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11%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369854"/>
              </p:ext>
            </p:extLst>
          </p:nvPr>
        </p:nvGraphicFramePr>
        <p:xfrm>
          <a:off x="9983555" y="1765472"/>
          <a:ext cx="7605169" cy="58926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5,645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4697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NGN16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5.19MW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3" y="1548284"/>
            <a:ext cx="8778162" cy="49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41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Retail Services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Supermarkets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Block making Industries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20km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124.56MWh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2200KVA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215380"/>
              </p:ext>
            </p:extLst>
          </p:nvPr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ontserrat" panose="00000500000000000000" pitchFamily="2" charset="0"/>
                        </a:rPr>
                        <a:t>Embedded</a:t>
                      </a:r>
                      <a:r>
                        <a:rPr lang="en-GB" sz="2000" baseline="0" dirty="0" smtClean="0">
                          <a:latin typeface="Montserrat" panose="00000500000000000000" pitchFamily="2" charset="0"/>
                        </a:rPr>
                        <a:t> Generation</a:t>
                      </a:r>
                      <a:endParaRPr lang="en-GB" sz="2000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4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176559" cy="4336956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9642" y="528638"/>
            <a:ext cx="10416831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49"/>
              </a:lnSpc>
              <a:spcBef>
                <a:spcPct val="0"/>
              </a:spcBef>
            </a:pPr>
            <a:r>
              <a:rPr lang="en-US" sz="7499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DISCO PROFILE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5168" y="3705152"/>
            <a:ext cx="16698294" cy="4323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12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Montserrat Classic" panose="020B0604020202020204" charset="0"/>
                <a:sym typeface="Montserrat"/>
              </a:rPr>
              <a:t>AEDC is Nigeria’s 3rd largest Distribution Company (Disco) and distributes electricity across the Federal Capital Territory and the following Staes: Niger, Nasarawa and Kogi.</a:t>
            </a:r>
          </a:p>
          <a:p>
            <a:pPr marL="342900" indent="-342900" algn="just">
              <a:lnSpc>
                <a:spcPts val="312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latin typeface="Montserrat Classic" panose="020B0604020202020204" charset="0"/>
              </a:rPr>
              <a:t>AEDC has reduced ATC&amp;C losses since privatization from 60% to [39]% and increased monthly cash collection from N2bn in 2013 to N23bn currently. </a:t>
            </a:r>
          </a:p>
          <a:p>
            <a:pPr marL="342900" indent="-342900" algn="just">
              <a:lnSpc>
                <a:spcPts val="312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latin typeface="Montserrat Classic" panose="020B0604020202020204" charset="0"/>
              </a:rPr>
              <a:t>AEDC has supported utility-led distributed energy resources (DER) since 2019 and has demonstrated its commitment through the successful implementation of the following projects:</a:t>
            </a:r>
          </a:p>
          <a:p>
            <a:pPr marL="800100" lvl="1" indent="-342900" algn="just">
              <a:lnSpc>
                <a:spcPts val="312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3DD9E3"/>
                </a:solidFill>
                <a:latin typeface="Montserrat Bold" panose="020B0604020202020204" charset="0"/>
                <a:cs typeface="Arial" pitchFamily="34" charset="0"/>
              </a:rPr>
              <a:t>1MW Interconnected Mini-Grid – </a:t>
            </a:r>
            <a:r>
              <a:rPr lang="en-GB" sz="2000" dirty="0" err="1">
                <a:solidFill>
                  <a:srgbClr val="3DD9E3"/>
                </a:solidFill>
                <a:latin typeface="Montserrat Bold" panose="020B0604020202020204" charset="0"/>
                <a:cs typeface="Arial" pitchFamily="34" charset="0"/>
              </a:rPr>
              <a:t>Wuse</a:t>
            </a:r>
            <a:r>
              <a:rPr lang="en-GB" sz="2000" dirty="0">
                <a:solidFill>
                  <a:srgbClr val="3DD9E3"/>
                </a:solidFill>
                <a:latin typeface="Montserrat Bold" panose="020B0604020202020204" charset="0"/>
                <a:cs typeface="Arial" pitchFamily="34" charset="0"/>
              </a:rPr>
              <a:t> Market</a:t>
            </a:r>
          </a:p>
          <a:p>
            <a:pPr marL="800100" lvl="1" indent="-342900" algn="just">
              <a:lnSpc>
                <a:spcPts val="312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3DD9E3"/>
                </a:solidFill>
                <a:latin typeface="Montserrat Bold" panose="020B0604020202020204" charset="0"/>
                <a:cs typeface="Arial" pitchFamily="34" charset="0"/>
              </a:rPr>
              <a:t>0.35MW Interconnected Mini-Grid – Toto community</a:t>
            </a:r>
          </a:p>
          <a:p>
            <a:pPr marL="800100" lvl="1" indent="-342900" algn="just">
              <a:lnSpc>
                <a:spcPts val="312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3DD9E3"/>
                </a:solidFill>
                <a:latin typeface="Montserrat Bold" panose="020B0604020202020204" charset="0"/>
                <a:cs typeface="Arial" pitchFamily="34" charset="0"/>
              </a:rPr>
              <a:t>0.6MW Hybrid Commercial &amp; Industrial (C&amp;I) project </a:t>
            </a:r>
          </a:p>
          <a:p>
            <a:pPr marL="342900" lvl="0" indent="-342900" algn="just">
              <a:lnSpc>
                <a:spcPts val="312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Montserrat Classic" panose="020B0604020202020204" charset="0"/>
                <a:ea typeface="Montserrat"/>
                <a:cs typeface="Montserrat"/>
                <a:sym typeface="Montserrat"/>
              </a:rPr>
              <a:t>The company has a strong DER pipeline with a combined capacity of 100MW and is seeking collaboration with developers and investors.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2085195" y="8641887"/>
            <a:ext cx="5743236" cy="5970915"/>
            <a:chOff x="0" y="0"/>
            <a:chExt cx="406400" cy="422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38987" y="2540098"/>
            <a:ext cx="1041683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12"/>
              </a:lnSpc>
              <a:spcBef>
                <a:spcPct val="0"/>
              </a:spcBef>
            </a:pPr>
            <a:r>
              <a:rPr lang="en-US" sz="3647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Abuja Electricity Distribution Plc (AEDC)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580976" y="105893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F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653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16 million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Minna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Niger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85%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15%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950369"/>
              </p:ext>
            </p:extLst>
          </p:nvPr>
        </p:nvGraphicFramePr>
        <p:xfrm>
          <a:off x="9983555" y="1745796"/>
          <a:ext cx="7605169" cy="57040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88003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88003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88003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398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88003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880037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0387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4MW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5" y="1581810"/>
            <a:ext cx="8826380" cy="514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9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Brick-making plants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Agriculture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Food &amp; Beverage Service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15.25km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96MWh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13650KVA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/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32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G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83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million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Lugbe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FCT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92%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462162"/>
              </p:ext>
            </p:extLst>
          </p:nvPr>
        </p:nvGraphicFramePr>
        <p:xfrm>
          <a:off x="9983555" y="1714500"/>
          <a:ext cx="7605169" cy="61291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94561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94561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94561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979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94561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94561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40103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NGN16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4.28MW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2" y="1487000"/>
            <a:ext cx="8799913" cy="51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06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45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Retail Services</a:t>
            </a:r>
          </a:p>
          <a:p>
            <a:pPr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Supermarkets</a:t>
            </a:r>
          </a:p>
          <a:p>
            <a:pPr lvl="0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Block making Industries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42km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102.72MWh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32450KVA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/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43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4102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H</a:t>
            </a:r>
          </a:p>
        </p:txBody>
      </p:sp>
    </p:spTree>
    <p:extLst>
      <p:ext uri="{BB962C8B-B14F-4D97-AF65-F5344CB8AC3E}">
        <p14:creationId xmlns:p14="http://schemas.microsoft.com/office/powerpoint/2010/main" val="3974342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22 million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3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Minna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Niger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87%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13%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271262"/>
              </p:ext>
            </p:extLst>
          </p:nvPr>
        </p:nvGraphicFramePr>
        <p:xfrm>
          <a:off x="9983555" y="1745796"/>
          <a:ext cx="7605169" cy="592886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91472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91472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8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91472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2,038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91472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91472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5526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NGN13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2.3MW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0" y="1523809"/>
            <a:ext cx="8840185" cy="51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96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45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Food processing</a:t>
            </a:r>
          </a:p>
          <a:p>
            <a:pPr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Agriculture - Farming</a:t>
            </a:r>
          </a:p>
          <a:p>
            <a:pPr lvl="0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Food &amp; Beverage Service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8.3km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55.20MWh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14200KVA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/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15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I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5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3238500"/>
            <a:ext cx="716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IDU – EMBEDDED GENERATION PROJECT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30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75 million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Keffi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Nasarawa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90%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274864"/>
              </p:ext>
            </p:extLst>
          </p:nvPr>
        </p:nvGraphicFramePr>
        <p:xfrm>
          <a:off x="9983555" y="1745796"/>
          <a:ext cx="7605169" cy="53192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71385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71385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9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71385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3,496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69234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Estimated Customer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70330"/>
                  </a:ext>
                </a:extLst>
              </a:tr>
              <a:tr h="71385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713851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05765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NGN20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5.68MW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" y="1609817"/>
            <a:ext cx="8775460" cy="48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63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Agriculture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Retail services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Food &amp; Beverage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22.3km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136.32MWh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23050KVA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/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02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J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83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50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million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Minna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Niger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90%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10%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125684"/>
              </p:ext>
            </p:extLst>
          </p:nvPr>
        </p:nvGraphicFramePr>
        <p:xfrm>
          <a:off x="9983555" y="1745796"/>
          <a:ext cx="7605169" cy="58926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8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7,025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4697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Montserrat Classic" panose="020B0604020202020204" charset="0"/>
                        </a:rPr>
                        <a:t>NGN 69 million</a:t>
                      </a:r>
                      <a:endParaRPr lang="en-US" sz="1800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5.3MW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2" y="1509400"/>
            <a:ext cx="8909572" cy="49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40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45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Brick-making plants</a:t>
            </a:r>
          </a:p>
          <a:p>
            <a:pPr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Agriculture</a:t>
            </a:r>
          </a:p>
          <a:p>
            <a:pPr lvl="0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Food Processing Services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33.24km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127.20MWh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21500KVA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/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237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K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72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64 million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3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Ado,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Nasarawa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88%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12%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683331"/>
              </p:ext>
            </p:extLst>
          </p:nvPr>
        </p:nvGraphicFramePr>
        <p:xfrm>
          <a:off x="9983555" y="1745796"/>
          <a:ext cx="7605169" cy="576873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6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6,296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1865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Montserrat Classic" panose="020B0604020202020204" charset="0"/>
                        </a:rPr>
                        <a:t>NGN 4 million</a:t>
                      </a:r>
                      <a:endParaRPr lang="en-US" sz="1800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1.3MW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" y="1592201"/>
            <a:ext cx="8761605" cy="485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3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Retail Services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Local Markets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Fuel depots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6.2km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31.20MWh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7000KVA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44653"/>
              </p:ext>
            </p:extLst>
          </p:nvPr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ontserrat" panose="00000500000000000000" pitchFamily="2" charset="0"/>
                        </a:rPr>
                        <a:t>Embedded</a:t>
                      </a:r>
                      <a:r>
                        <a:rPr lang="en-GB" sz="2000" baseline="0" dirty="0" smtClean="0">
                          <a:latin typeface="Montserrat" panose="00000500000000000000" pitchFamily="2" charset="0"/>
                        </a:rPr>
                        <a:t> Generation</a:t>
                      </a:r>
                      <a:endParaRPr lang="en-GB" sz="2000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5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L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94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20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million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753600" y="1240399"/>
            <a:ext cx="8160134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Dutse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FCT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76%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24%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46697"/>
              </p:ext>
            </p:extLst>
          </p:nvPr>
        </p:nvGraphicFramePr>
        <p:xfrm>
          <a:off x="9983555" y="1745796"/>
          <a:ext cx="7605169" cy="576873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16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4,136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89001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18656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Montserrat Classic" panose="020B0604020202020204" charset="0"/>
                        </a:rPr>
                        <a:t>NGN 18 million</a:t>
                      </a:r>
                      <a:endParaRPr lang="en-US" sz="1800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16MW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7" y="1547500"/>
            <a:ext cx="8819167" cy="50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6EC7EC-C8A1-4B87-950E-29A9135780E4}"/>
              </a:ext>
            </a:extLst>
          </p:cNvPr>
          <p:cNvSpPr/>
          <p:nvPr/>
        </p:nvSpPr>
        <p:spPr>
          <a:xfrm>
            <a:off x="238763" y="1859700"/>
            <a:ext cx="3662039" cy="183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NG" sz="2700" kern="0" dirty="0">
                <a:solidFill>
                  <a:prstClr val="white"/>
                </a:solidFill>
                <a:latin typeface="Montserrat Classic" panose="020B0604020202020204" charset="0"/>
                <a:sym typeface="Arial"/>
                <a:rtl val="0"/>
              </a:rPr>
              <a:t>L</a:t>
            </a:r>
            <a:r>
              <a:rPr lang="en-US" sz="2700" kern="0" dirty="0" err="1">
                <a:solidFill>
                  <a:prstClr val="white"/>
                </a:solidFill>
                <a:latin typeface="Montserrat Classic" panose="020B0604020202020204" charset="0"/>
                <a:sym typeface="Arial"/>
                <a:rtl val="0"/>
              </a:rPr>
              <a:t>arge</a:t>
            </a: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r>
              <a:rPr lang="en-US" sz="2700" kern="0" dirty="0">
                <a:solidFill>
                  <a:prstClr val="white"/>
                </a:solidFill>
                <a:latin typeface="Montserrat Classic" panose="020B0604020202020204" charset="0"/>
                <a:sym typeface="Arial"/>
                <a:rtl val="0"/>
              </a:rPr>
              <a:t>Industrial</a:t>
            </a:r>
            <a:r>
              <a:rPr lang="en-NG" sz="2700" kern="0" dirty="0">
                <a:solidFill>
                  <a:prstClr val="white"/>
                </a:solidFill>
                <a:latin typeface="Montserrat Classic" panose="020B0604020202020204" charset="0"/>
                <a:sym typeface="Arial"/>
                <a:rtl val="0"/>
              </a:rPr>
              <a:t> Cluster</a:t>
            </a: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0D1102-DAC3-48AA-961C-CE4B419A2AD3}"/>
              </a:ext>
            </a:extLst>
          </p:cNvPr>
          <p:cNvSpPr/>
          <p:nvPr/>
        </p:nvSpPr>
        <p:spPr>
          <a:xfrm>
            <a:off x="238763" y="5974500"/>
            <a:ext cx="3662039" cy="183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05E25-92FE-B48E-55AA-7725C5A989DB}"/>
              </a:ext>
            </a:extLst>
          </p:cNvPr>
          <p:cNvSpPr/>
          <p:nvPr/>
        </p:nvSpPr>
        <p:spPr>
          <a:xfrm>
            <a:off x="3886200" y="3848100"/>
            <a:ext cx="13972671" cy="1836677"/>
          </a:xfrm>
          <a:prstGeom prst="rect">
            <a:avLst/>
          </a:prstGeom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371600">
              <a:defRPr/>
            </a:pPr>
            <a:endParaRPr lang="en-NG" sz="2400" b="1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algn="just" defTabSz="1371600">
              <a:defRPr/>
            </a:pPr>
            <a:endParaRPr lang="en-NG" sz="2400" b="1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marL="342900" indent="-342900" algn="just" defTabSz="1371600">
              <a:buFont typeface="Arial" panose="020B0604020202020204" pitchFamily="34" charset="0"/>
              <a:buChar char="•"/>
              <a:defRPr/>
            </a:pPr>
            <a:r>
              <a:rPr lang="en-NG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AEDC is signing a Power Purchase Agreement with </a:t>
            </a:r>
            <a:r>
              <a:rPr lang="en-NG" sz="2400" kern="0" dirty="0" err="1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TransAfam</a:t>
            </a:r>
            <a:r>
              <a:rPr lang="en-NG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 Power to build a 50MW Embedded Generation gas plant in the cluster. </a:t>
            </a:r>
          </a:p>
          <a:p>
            <a:pPr marL="342900" indent="-342900" algn="just" defTabSz="1371600">
              <a:buFont typeface="Arial" panose="020B0604020202020204" pitchFamily="34" charset="0"/>
              <a:buChar char="•"/>
              <a:defRPr/>
            </a:pPr>
            <a:r>
              <a:rPr lang="en-NG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This is to cater to the needs of these industrial customers by ensuring available and reliable power supply for productive uses.</a:t>
            </a:r>
            <a:endParaRPr lang="en-US" sz="2400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000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  <a:defRPr/>
            </a:pPr>
            <a:endParaRPr lang="en-US" sz="2400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26D7F8-288F-5B8B-F22F-8AA4C6CCFA38}"/>
              </a:ext>
            </a:extLst>
          </p:cNvPr>
          <p:cNvSpPr/>
          <p:nvPr/>
        </p:nvSpPr>
        <p:spPr>
          <a:xfrm>
            <a:off x="3886200" y="8115300"/>
            <a:ext cx="13972671" cy="1836000"/>
          </a:xfrm>
          <a:prstGeom prst="rect">
            <a:avLst/>
          </a:prstGeom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3716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Revamp of aged HT and LT Network</a:t>
            </a:r>
          </a:p>
          <a:p>
            <a:pPr marL="285750" indent="-285750" defTabSz="13716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Metering of DT for energy and outage information</a:t>
            </a:r>
          </a:p>
          <a:p>
            <a:pPr marL="285750" indent="-285750" defTabSz="13716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Preventive maintenance teams &amp; night patrolling squads</a:t>
            </a:r>
          </a:p>
          <a:p>
            <a:pPr marL="285750" indent="-285750" defTabSz="13716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Turn-around timelines for faster restoration of outages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B4C630-0F6F-C450-3CE9-6844F1C5E762}"/>
              </a:ext>
            </a:extLst>
          </p:cNvPr>
          <p:cNvSpPr/>
          <p:nvPr/>
        </p:nvSpPr>
        <p:spPr>
          <a:xfrm>
            <a:off x="228600" y="8115300"/>
            <a:ext cx="3662039" cy="183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r>
              <a:rPr lang="en-NG" sz="2700" kern="0" dirty="0">
                <a:solidFill>
                  <a:prstClr val="white"/>
                </a:solidFill>
                <a:latin typeface="Montserrat Classic" panose="020B0604020202020204" charset="0"/>
                <a:sym typeface="Arial"/>
                <a:rtl val="0"/>
              </a:rPr>
              <a:t>Reliable Supply</a:t>
            </a:r>
          </a:p>
          <a:p>
            <a:pPr defTabSz="1371600">
              <a:defRPr/>
            </a:pPr>
            <a:endParaRPr lang="en-NG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NG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NG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NG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r>
              <a:rPr lang="en-US" sz="2700" kern="0" dirty="0">
                <a:solidFill>
                  <a:prstClr val="white"/>
                </a:solidFill>
                <a:latin typeface="Montserrat Classic" panose="020B0604020202020204" charset="0"/>
                <a:sym typeface="Arial"/>
                <a:rtl val="0"/>
              </a:rPr>
              <a:t>Network Reliability</a:t>
            </a:r>
          </a:p>
          <a:p>
            <a:pPr defTabSz="1371600">
              <a:defRPr/>
            </a:pP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sz="21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2AD99-A3DD-7363-2453-EBCA45DD9743}"/>
              </a:ext>
            </a:extLst>
          </p:cNvPr>
          <p:cNvSpPr/>
          <p:nvPr/>
        </p:nvSpPr>
        <p:spPr>
          <a:xfrm>
            <a:off x="224161" y="3812884"/>
            <a:ext cx="3662039" cy="1836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NG" sz="2700" kern="0" dirty="0">
                <a:solidFill>
                  <a:prstClr val="white"/>
                </a:solidFill>
                <a:latin typeface="Montserrat Classic" panose="020B0604020202020204" charset="0"/>
                <a:sym typeface="Arial"/>
                <a:rtl val="0"/>
              </a:rPr>
              <a:t>Embedded Generation Plant</a:t>
            </a:r>
            <a:endParaRPr lang="en-US" sz="2700" kern="0" dirty="0">
              <a:solidFill>
                <a:prstClr val="white"/>
              </a:solidFill>
              <a:latin typeface="Montserrat Classic" panose="020B0604020202020204" charset="0"/>
              <a:sym typeface="Arial"/>
              <a:rtl val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3EA8D-2FA5-6378-82C2-B54E4AF11564}"/>
              </a:ext>
            </a:extLst>
          </p:cNvPr>
          <p:cNvSpPr/>
          <p:nvPr/>
        </p:nvSpPr>
        <p:spPr>
          <a:xfrm>
            <a:off x="3900798" y="5982038"/>
            <a:ext cx="13972671" cy="1836000"/>
          </a:xfrm>
          <a:prstGeom prst="rect">
            <a:avLst/>
          </a:prstGeom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defTabSz="1371600">
              <a:buFont typeface="Arial" panose="020B0604020202020204" pitchFamily="34" charset="0"/>
              <a:buChar char="•"/>
              <a:defRPr/>
            </a:pPr>
            <a:r>
              <a:rPr lang="en-NG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Improved supply by the </a:t>
            </a:r>
            <a:r>
              <a:rPr lang="en-US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reliance on </a:t>
            </a:r>
            <a:r>
              <a:rPr lang="en-NG" sz="2400" kern="0" dirty="0">
                <a:solidFill>
                  <a:prstClr val="black"/>
                </a:solidFill>
                <a:latin typeface="Montserrat Classic" panose="020B0604020202020204" charset="0"/>
                <a:sym typeface="Arial"/>
                <a:rtl val="0"/>
              </a:rPr>
              <a:t>the 50MW Embedded Generation gas plant as primary source of supply to the industrial area.</a:t>
            </a:r>
            <a:endParaRPr lang="en-US" sz="2400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  <a:p>
            <a:pPr defTabSz="1371600">
              <a:defRPr/>
            </a:pPr>
            <a:endParaRPr lang="en-US" b="1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172FF0-3640-7E5E-D5A1-74266CD93361}"/>
              </a:ext>
            </a:extLst>
          </p:cNvPr>
          <p:cNvSpPr/>
          <p:nvPr/>
        </p:nvSpPr>
        <p:spPr>
          <a:xfrm>
            <a:off x="3900798" y="1859700"/>
            <a:ext cx="13972671" cy="1836000"/>
          </a:xfrm>
          <a:prstGeom prst="rect">
            <a:avLst/>
          </a:prstGeom>
          <a:ln w="190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defTabSz="137160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Montserrat Classic" panose="020B0604020202020204" charset="0"/>
                <a:sym typeface="Montserrat"/>
              </a:rPr>
              <a:t>Idu</a:t>
            </a:r>
            <a:r>
              <a:rPr lang="en-US" sz="2400" dirty="0">
                <a:latin typeface="Montserrat Classic" panose="020B0604020202020204" charset="0"/>
                <a:sym typeface="Montserrat"/>
              </a:rPr>
              <a:t> is an industrial town located in Abuja, in the eastern part of the Federal Capital  Territory. It is within 10km from the Abuja City  Center and it has an area of ~28.7 km². </a:t>
            </a:r>
            <a:endParaRPr lang="en-NG" sz="2400" dirty="0">
              <a:latin typeface="Montserrat Classic" panose="020B0604020202020204" charset="0"/>
              <a:sym typeface="Montserrat"/>
            </a:endParaRPr>
          </a:p>
          <a:p>
            <a:pPr marL="342900" indent="-342900" defTabSz="13716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Montserrat Classic" panose="020B0604020202020204" charset="0"/>
                <a:sym typeface="Montserrat"/>
              </a:rPr>
              <a:t>It is a major industrial cluster in Abuja  including manufacturing, construction, offices,  warehouses, medical and educational facilities, etc.</a:t>
            </a:r>
            <a:endParaRPr lang="en-US" sz="2400" b="1" kern="0" dirty="0">
              <a:solidFill>
                <a:prstClr val="black"/>
              </a:solidFill>
              <a:latin typeface="Montserrat Classic" panose="020B0604020202020204" charset="0"/>
              <a:sym typeface="Arial"/>
              <a:rtl val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1AD26E16-B2CC-2EDC-AB15-1664F4059320}"/>
              </a:ext>
            </a:extLst>
          </p:cNvPr>
          <p:cNvSpPr txBox="1"/>
          <p:nvPr/>
        </p:nvSpPr>
        <p:spPr>
          <a:xfrm>
            <a:off x="152400" y="301651"/>
            <a:ext cx="12943224" cy="937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24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3DD9E3"/>
                </a:solidFill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Idu</a:t>
            </a:r>
            <a:r>
              <a:rPr lang="en-US" sz="6000" dirty="0">
                <a:solidFill>
                  <a:srgbClr val="3DD9E3"/>
                </a:solidFill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 Industrial Area EG Project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8B81A59A-AF07-42C1-2820-A3BB7AD94EF1}"/>
              </a:ext>
            </a:extLst>
          </p:cNvPr>
          <p:cNvGrpSpPr/>
          <p:nvPr/>
        </p:nvGrpSpPr>
        <p:grpSpPr>
          <a:xfrm>
            <a:off x="13182600" y="-266700"/>
            <a:ext cx="5486400" cy="2133600"/>
            <a:chOff x="0" y="0"/>
            <a:chExt cx="406400" cy="422511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80FF6DDE-AB7C-D815-8699-1D82A42DC82A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>
                <a:latin typeface="Montserrat Classic" panose="020B0604020202020204" charset="0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EBF147F5-5776-EF76-9217-AA34F2F52AAD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Montserrat Classic" panose="020B0604020202020204" charset="0"/>
              </a:endParaRPr>
            </a:p>
          </p:txBody>
        </p:sp>
      </p:grpSp>
      <p:sp>
        <p:nvSpPr>
          <p:cNvPr id="14" name="Freeform 11">
            <a:extLst>
              <a:ext uri="{FF2B5EF4-FFF2-40B4-BE49-F238E27FC236}">
                <a16:creationId xmlns:a16="http://schemas.microsoft.com/office/drawing/2014/main" id="{FD773749-8873-0A31-DD71-F9CD3B4645E2}"/>
              </a:ext>
            </a:extLst>
          </p:cNvPr>
          <p:cNvSpPr/>
          <p:nvPr/>
        </p:nvSpPr>
        <p:spPr>
          <a:xfrm>
            <a:off x="14935200" y="105893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61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Small scale production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Agriculture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Local markets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4.2km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384MWh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75000KVA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957112"/>
              </p:ext>
            </p:extLst>
          </p:nvPr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ontserrat" panose="00000500000000000000" pitchFamily="2" charset="0"/>
                        </a:rPr>
                        <a:t>Embedded</a:t>
                      </a:r>
                      <a:r>
                        <a:rPr lang="en-GB" sz="2000" baseline="0" dirty="0" smtClean="0">
                          <a:latin typeface="Montserrat" panose="00000500000000000000" pitchFamily="2" charset="0"/>
                        </a:rPr>
                        <a:t> Generation</a:t>
                      </a:r>
                      <a:endParaRPr lang="en-GB" sz="2000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87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Summary of AEDC DER Pipeline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6AF44B-531E-D1B1-C3D3-31775358D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087081"/>
              </p:ext>
            </p:extLst>
          </p:nvPr>
        </p:nvGraphicFramePr>
        <p:xfrm>
          <a:off x="943281" y="1866900"/>
          <a:ext cx="16277919" cy="5638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82748">
                  <a:extLst>
                    <a:ext uri="{9D8B030D-6E8A-4147-A177-3AD203B41FA5}">
                      <a16:colId xmlns:a16="http://schemas.microsoft.com/office/drawing/2014/main" val="2460949157"/>
                    </a:ext>
                  </a:extLst>
                </a:gridCol>
                <a:gridCol w="2408802">
                  <a:extLst>
                    <a:ext uri="{9D8B030D-6E8A-4147-A177-3AD203B41FA5}">
                      <a16:colId xmlns:a16="http://schemas.microsoft.com/office/drawing/2014/main" val="197646180"/>
                    </a:ext>
                  </a:extLst>
                </a:gridCol>
                <a:gridCol w="2137369">
                  <a:extLst>
                    <a:ext uri="{9D8B030D-6E8A-4147-A177-3AD203B41FA5}">
                      <a16:colId xmlns:a16="http://schemas.microsoft.com/office/drawing/2014/main" val="416568037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96527932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97552735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33450078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02251581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0570849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Estimated Load Demand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Average Monthly Collections</a:t>
                      </a:r>
                    </a:p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(NGN)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Montserrat Bold" panose="020B0604020202020204" charset="0"/>
                        </a:rPr>
                        <a:t>Distribution Investment Required (NGN)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Installed </a:t>
                      </a:r>
                      <a:r>
                        <a:rPr lang="en-GB" dirty="0" smtClean="0">
                          <a:latin typeface="Montserrat Bold" panose="020B0604020202020204" charset="0"/>
                        </a:rPr>
                        <a:t>Distribution </a:t>
                      </a:r>
                      <a:r>
                        <a:rPr lang="en-GB" dirty="0">
                          <a:latin typeface="Montserrat Bold" panose="020B0604020202020204" charset="0"/>
                        </a:rPr>
                        <a:t>Transformer Capacity (kVA)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Bold" panose="020B0604020202020204" charset="0"/>
                        </a:rPr>
                        <a:t>Proposed Business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38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3.0MW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2,486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16,000,000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16,000,000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Franchising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54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6.7MW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5,000,000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55,000,000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36,000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Franchising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399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0.2MW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7,000,000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4,000,000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Embedded Generation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79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5.03MW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4,741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18,000,000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105,000,000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Franchising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54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5.19MW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5,645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16,000,000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Embedded Generation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237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4.0MW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4,000,000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16,000,000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13,650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Classic" panose="020B0604020202020204" charset="0"/>
                          <a:ea typeface="+mn-ea"/>
                          <a:cs typeface="+mn-cs"/>
                        </a:rPr>
                        <a:t>Franchising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Classic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091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4.28MW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16,000,000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32,450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Classic" panose="020B0604020202020204" charset="0"/>
                          <a:ea typeface="+mn-ea"/>
                          <a:cs typeface="+mn-cs"/>
                        </a:rPr>
                        <a:t>Franchising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Classic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508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2.3MW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2,038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13,000,000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22,000,000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14,200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Classic" panose="020B0604020202020204" charset="0"/>
                          <a:ea typeface="+mn-ea"/>
                          <a:cs typeface="+mn-cs"/>
                        </a:rPr>
                        <a:t>Franchising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Classic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6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5.68MW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3,496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75,000,000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23,050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Classic" panose="020B0604020202020204" charset="0"/>
                          <a:ea typeface="+mn-ea"/>
                          <a:cs typeface="+mn-cs"/>
                        </a:rPr>
                        <a:t>Franchising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Classic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160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5.3MW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7,025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69,000,000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50,000,000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21,500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Classic" panose="020B0604020202020204" charset="0"/>
                          <a:ea typeface="+mn-ea"/>
                          <a:cs typeface="+mn-cs"/>
                        </a:rPr>
                        <a:t>Franchising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Classic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33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1.3MW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6,296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4,000,000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64,000,000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Classic" panose="020B0604020202020204" charset="0"/>
                          <a:ea typeface="+mn-ea"/>
                          <a:cs typeface="+mn-cs"/>
                        </a:rPr>
                        <a:t>Embedded Generation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Classic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521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Feeder 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16.0MW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4,136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18,000,000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>
                          <a:latin typeface="Montserrat Classic" panose="020B0604020202020204" charset="0"/>
                        </a:rPr>
                        <a:t>20,000,000</a:t>
                      </a:r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latin typeface="Montserrat Classic" panose="020B0604020202020204" charset="0"/>
                        </a:rPr>
                        <a:t>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 Classic" panose="020B0604020202020204" charset="0"/>
                          <a:ea typeface="+mn-ea"/>
                          <a:cs typeface="+mn-cs"/>
                        </a:rPr>
                        <a:t>Embedded Generation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 Classic" panose="020B060402020202020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98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196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32959" y="-2519930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784590" y="7423809"/>
            <a:ext cx="6381527" cy="6634510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36552" y="2110022"/>
            <a:ext cx="11614896" cy="6066956"/>
            <a:chOff x="0" y="0"/>
            <a:chExt cx="1556067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6067" cy="812800"/>
            </a:xfrm>
            <a:custGeom>
              <a:avLst/>
              <a:gdLst/>
              <a:ahLst/>
              <a:cxnLst/>
              <a:rect l="l" t="t" r="r" b="b"/>
              <a:pathLst>
                <a:path w="1556067" h="812800">
                  <a:moveTo>
                    <a:pt x="0" y="0"/>
                  </a:moveTo>
                  <a:lnTo>
                    <a:pt x="1556067" y="0"/>
                  </a:lnTo>
                  <a:lnTo>
                    <a:pt x="15560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5606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48638" y="3586079"/>
            <a:ext cx="9590723" cy="361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46"/>
              </a:lnSpc>
            </a:pPr>
            <a:r>
              <a:rPr lang="en-US" sz="15685">
                <a:solidFill>
                  <a:srgbClr val="06447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</a:t>
            </a:r>
          </a:p>
          <a:p>
            <a:pPr marL="0" lvl="0" indent="0" algn="ctr">
              <a:lnSpc>
                <a:spcPts val="13646"/>
              </a:lnSpc>
            </a:pPr>
            <a:r>
              <a:rPr lang="en-US" sz="15685">
                <a:solidFill>
                  <a:srgbClr val="06447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580976" y="105893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A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4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16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million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Kubwa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FCT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92%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8%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074507"/>
              </p:ext>
            </p:extLst>
          </p:nvPr>
        </p:nvGraphicFramePr>
        <p:xfrm>
          <a:off x="9983555" y="1745796"/>
          <a:ext cx="7605169" cy="555166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85652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85652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85652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2,486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85652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856525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26903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NGN16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3MW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" y="1409699"/>
            <a:ext cx="9224487" cy="51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7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A109A1A-9983-3988-2905-20C05793E035}"/>
              </a:ext>
            </a:extLst>
          </p:cNvPr>
          <p:cNvSpPr/>
          <p:nvPr/>
        </p:nvSpPr>
        <p:spPr>
          <a:xfrm>
            <a:off x="762000" y="7588697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6" name="Picture 14" descr="Route gps distance icon. Route location ...">
            <a:extLst>
              <a:ext uri="{FF2B5EF4-FFF2-40B4-BE49-F238E27FC236}">
                <a16:creationId xmlns:a16="http://schemas.microsoft.com/office/drawing/2014/main" id="{0A833E3A-046C-333C-FB3A-C68240AC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350" y="5606552"/>
            <a:ext cx="842962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D618AF2-90D9-8E8D-CC2C-8268D146CCAA}"/>
              </a:ext>
            </a:extLst>
          </p:cNvPr>
          <p:cNvSpPr/>
          <p:nvPr/>
        </p:nvSpPr>
        <p:spPr>
          <a:xfrm>
            <a:off x="762000" y="4102787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7B7DC3-0A78-C53B-A087-8AF011E5922F}"/>
              </a:ext>
            </a:extLst>
          </p:cNvPr>
          <p:cNvSpPr/>
          <p:nvPr/>
        </p:nvSpPr>
        <p:spPr>
          <a:xfrm>
            <a:off x="762000" y="5779178"/>
            <a:ext cx="4593404" cy="1060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84A289-4984-823F-3E7A-95E27236D68F}"/>
              </a:ext>
            </a:extLst>
          </p:cNvPr>
          <p:cNvSpPr/>
          <p:nvPr/>
        </p:nvSpPr>
        <p:spPr>
          <a:xfrm>
            <a:off x="762000" y="2426396"/>
            <a:ext cx="4593404" cy="9268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Electricity Grid Icon Images – Browse 28,002 Stock Photos ...">
            <a:extLst>
              <a:ext uri="{FF2B5EF4-FFF2-40B4-BE49-F238E27FC236}">
                <a16:creationId xmlns:a16="http://schemas.microsoft.com/office/drawing/2014/main" id="{7BAB7F4C-83A3-A587-633A-9504D3A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76" y="2547459"/>
            <a:ext cx="1068610" cy="67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/>
          <p:nvPr/>
        </p:nvGrpSpPr>
        <p:grpSpPr>
          <a:xfrm>
            <a:off x="-914400" y="9228188"/>
            <a:ext cx="3962400" cy="1935112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14101" y="862964"/>
            <a:ext cx="13030499" cy="47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Infrastructure </a:t>
            </a:r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FC9C61E6-98F4-0DFE-5FA2-2BD58CBA00F5}"/>
              </a:ext>
            </a:extLst>
          </p:cNvPr>
          <p:cNvGrpSpPr/>
          <p:nvPr/>
        </p:nvGrpSpPr>
        <p:grpSpPr>
          <a:xfrm>
            <a:off x="14630400" y="-604396"/>
            <a:ext cx="4764568" cy="2668147"/>
            <a:chOff x="0" y="0"/>
            <a:chExt cx="406400" cy="422511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600A28AA-CA13-0147-46C4-07CE21826ED7}"/>
                </a:ext>
              </a:extLst>
            </p:cNvPr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7120296D-AC77-18BE-C738-086EFA3A78DE}"/>
                </a:ext>
              </a:extLst>
            </p:cNvPr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039592" y="-54558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6" name="Picture 4" descr="Road Route icon PNG and SVG Vector Free Download">
            <a:extLst>
              <a:ext uri="{FF2B5EF4-FFF2-40B4-BE49-F238E27FC236}">
                <a16:creationId xmlns:a16="http://schemas.microsoft.com/office/drawing/2014/main" id="{7CED2792-ACFF-3148-19F0-E288DC73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50" y="4212933"/>
            <a:ext cx="1018790" cy="77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D33DB9-741B-E08D-A185-63805A75AE73}"/>
              </a:ext>
            </a:extLst>
          </p:cNvPr>
          <p:cNvSpPr txBox="1"/>
          <p:nvPr/>
        </p:nvSpPr>
        <p:spPr>
          <a:xfrm>
            <a:off x="1905000" y="4171019"/>
            <a:ext cx="3499073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tx2">
                    <a:lumMod val="75000"/>
                  </a:schemeClr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Montserrat Classic" panose="020B0604020202020204" charset="0"/>
              </a:rPr>
              <a:t>ROAD ACCESSIBILITY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78" name="Picture 6" descr="Security Vector SVG Icon (15) - SVG Repo">
            <a:extLst>
              <a:ext uri="{FF2B5EF4-FFF2-40B4-BE49-F238E27FC236}">
                <a16:creationId xmlns:a16="http://schemas.microsoft.com/office/drawing/2014/main" id="{B8BB984B-7B2F-CD03-93D5-9076304FD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72" y="5829300"/>
            <a:ext cx="1078114" cy="9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DB7A3C-6C7F-DE18-D5C0-0AC69B35C9DC}"/>
              </a:ext>
            </a:extLst>
          </p:cNvPr>
          <p:cNvSpPr txBox="1"/>
          <p:nvPr/>
        </p:nvSpPr>
        <p:spPr>
          <a:xfrm>
            <a:off x="1828800" y="5915642"/>
            <a:ext cx="3570217" cy="98488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rgbClr val="92D050"/>
                </a:solidFill>
                <a:latin typeface="Montserrat Bold" panose="020B0604020202020204" charset="0"/>
              </a:rPr>
              <a:t>GOOD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SECURITY STATUS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pic>
        <p:nvPicPr>
          <p:cNvPr id="3082" name="Picture 10" descr="Business plan - Free business icons">
            <a:extLst>
              <a:ext uri="{FF2B5EF4-FFF2-40B4-BE49-F238E27FC236}">
                <a16:creationId xmlns:a16="http://schemas.microsoft.com/office/drawing/2014/main" id="{6CA9FD67-2E54-5411-B6F0-4F2C0B26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0265"/>
            <a:ext cx="1243842" cy="98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9F945C-C94E-83A3-E221-3FEA90DA6028}"/>
              </a:ext>
            </a:extLst>
          </p:cNvPr>
          <p:cNvSpPr txBox="1"/>
          <p:nvPr/>
        </p:nvSpPr>
        <p:spPr>
          <a:xfrm>
            <a:off x="1988406" y="7587025"/>
            <a:ext cx="3332260" cy="10248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NO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PIP FOCUSED AREA</a:t>
            </a:r>
          </a:p>
          <a:p>
            <a:pPr algn="ctr"/>
            <a:endParaRPr lang="en-GB" dirty="0">
              <a:solidFill>
                <a:schemeClr val="bg1"/>
              </a:solidFill>
              <a:latin typeface="Montserrat Classic" panose="020B060402020202020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17B5C0ED-2105-E62A-2576-298A4375B6CA}"/>
              </a:ext>
            </a:extLst>
          </p:cNvPr>
          <p:cNvSpPr txBox="1"/>
          <p:nvPr/>
        </p:nvSpPr>
        <p:spPr>
          <a:xfrm>
            <a:off x="6019800" y="2432779"/>
            <a:ext cx="843910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74"/>
              </a:lnSpc>
              <a:spcBef>
                <a:spcPct val="0"/>
              </a:spcBef>
            </a:pPr>
            <a:r>
              <a:rPr lang="en-US" sz="2795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Top 3 Economic Activities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7A84C608-C982-4499-7E6E-0567F1A5F8FD}"/>
              </a:ext>
            </a:extLst>
          </p:cNvPr>
          <p:cNvSpPr txBox="1"/>
          <p:nvPr/>
        </p:nvSpPr>
        <p:spPr>
          <a:xfrm>
            <a:off x="6019800" y="2966085"/>
            <a:ext cx="650542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1. Retail Services</a:t>
            </a:r>
          </a:p>
          <a:p>
            <a:pPr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2. Manufacturing</a:t>
            </a:r>
          </a:p>
          <a:p>
            <a:pPr marL="0" lvl="0" indent="0" algn="l">
              <a:lnSpc>
                <a:spcPts val="3899"/>
              </a:lnSpc>
            </a:pPr>
            <a:r>
              <a:rPr lang="en-US" sz="2499" dirty="0">
                <a:latin typeface="Montserrat"/>
                <a:ea typeface="Montserrat"/>
                <a:cs typeface="Montserrat"/>
                <a:sym typeface="Montserrat"/>
              </a:rPr>
              <a:t>3. Supermarkets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C7B6D3-D5BF-C434-A788-C5C59ED9CA88}"/>
              </a:ext>
            </a:extLst>
          </p:cNvPr>
          <p:cNvSpPr txBox="1"/>
          <p:nvPr/>
        </p:nvSpPr>
        <p:spPr>
          <a:xfrm>
            <a:off x="605875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Feeder Route Length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4.5km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DA15E9-B809-500D-9DB3-A57CCE1F0670}"/>
              </a:ext>
            </a:extLst>
          </p:cNvPr>
          <p:cNvSpPr txBox="1"/>
          <p:nvPr/>
        </p:nvSpPr>
        <p:spPr>
          <a:xfrm>
            <a:off x="8811414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Voltage Level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11KV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13B68E-9A6B-9F55-14C4-0B4168EB6F54}"/>
              </a:ext>
            </a:extLst>
          </p:cNvPr>
          <p:cNvSpPr txBox="1"/>
          <p:nvPr/>
        </p:nvSpPr>
        <p:spPr>
          <a:xfrm>
            <a:off x="11564069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Daily Load Profile</a:t>
            </a:r>
          </a:p>
          <a:p>
            <a:endParaRPr lang="en-GB" dirty="0">
              <a:latin typeface="Montserrat Classic" panose="020B0604020202020204" charset="0"/>
            </a:endParaRPr>
          </a:p>
          <a:p>
            <a:endParaRPr lang="en-GB" dirty="0">
              <a:latin typeface="Montserrat Classic" panose="020B0604020202020204" charset="0"/>
            </a:endParaRPr>
          </a:p>
          <a:p>
            <a:r>
              <a:rPr lang="en-GB" b="1" dirty="0">
                <a:latin typeface="Montserrat Classic" panose="020B0604020202020204" charset="0"/>
              </a:rPr>
              <a:t>72MWh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6362CDC-D3D3-5286-6FEB-8A9CE978BE78}"/>
              </a:ext>
            </a:extLst>
          </p:cNvPr>
          <p:cNvSpPr txBox="1"/>
          <p:nvPr/>
        </p:nvSpPr>
        <p:spPr>
          <a:xfrm>
            <a:off x="6019800" y="6992645"/>
            <a:ext cx="5250546" cy="329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30"/>
              </a:lnSpc>
              <a:spcBef>
                <a:spcPct val="0"/>
              </a:spcBef>
            </a:pPr>
            <a:r>
              <a:rPr lang="en-US" sz="28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Network Limitations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6A5614-9554-F325-8CFA-AA7848190616}"/>
              </a:ext>
            </a:extLst>
          </p:cNvPr>
          <p:cNvSpPr txBox="1"/>
          <p:nvPr/>
        </p:nvSpPr>
        <p:spPr>
          <a:xfrm>
            <a:off x="5929354" y="7397565"/>
            <a:ext cx="5340991" cy="716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ts val="2530"/>
              </a:lnSpc>
              <a:spcBef>
                <a:spcPct val="0"/>
              </a:spcBef>
            </a:pPr>
            <a:r>
              <a:rPr lang="en-US" sz="2000" dirty="0">
                <a:latin typeface="Montserrat" panose="00000500000000000000" pitchFamily="2" charset="0"/>
                <a:ea typeface="Montserrat Ultra-Bold"/>
                <a:cs typeface="Montserrat Ultra-Bold"/>
                <a:sym typeface="Montserrat Ultra-Bold"/>
              </a:rPr>
              <a:t>There are transmission bottlenecks on the feeder resulting in poor supply.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5975D0-836F-6929-5025-4E81716EF716}"/>
              </a:ext>
            </a:extLst>
          </p:cNvPr>
          <p:cNvCxnSpPr>
            <a:cxnSpLocks/>
          </p:cNvCxnSpPr>
          <p:nvPr/>
        </p:nvCxnSpPr>
        <p:spPr>
          <a:xfrm>
            <a:off x="967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28768B0-DA30-A0DA-7D0B-07722A2B389B}"/>
              </a:ext>
            </a:extLst>
          </p:cNvPr>
          <p:cNvSpPr txBox="1"/>
          <p:nvPr/>
        </p:nvSpPr>
        <p:spPr>
          <a:xfrm>
            <a:off x="14316725" y="5143500"/>
            <a:ext cx="2209800" cy="1200329"/>
          </a:xfrm>
          <a:prstGeom prst="rect">
            <a:avLst/>
          </a:prstGeom>
          <a:noFill/>
          <a:ln>
            <a:solidFill>
              <a:srgbClr val="3DD9E3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Classic" panose="020B0604020202020204" charset="0"/>
              </a:rPr>
              <a:t>Installed Transformer  Capacity </a:t>
            </a:r>
          </a:p>
          <a:p>
            <a:r>
              <a:rPr lang="en-GB" b="1" dirty="0">
                <a:latin typeface="Montserrat Classic" panose="020B0604020202020204" charset="0"/>
              </a:rPr>
              <a:t>21000KVA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9EFB4530-E557-2185-0BD5-4DF8443F9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158700"/>
              </p:ext>
            </p:extLst>
          </p:nvPr>
        </p:nvGraphicFramePr>
        <p:xfrm>
          <a:off x="12192000" y="6893530"/>
          <a:ext cx="5551053" cy="914400"/>
        </p:xfrm>
        <a:graphic>
          <a:graphicData uri="http://schemas.openxmlformats.org/drawingml/2006/table">
            <a:tbl>
              <a:tblPr firstRow="1">
                <a:tableStyleId>{BDBED569-4797-4DF1-A0F4-6AAB3CD982D8}</a:tableStyleId>
              </a:tblPr>
              <a:tblGrid>
                <a:gridCol w="4267518">
                  <a:extLst>
                    <a:ext uri="{9D8B030D-6E8A-4147-A177-3AD203B41FA5}">
                      <a16:colId xmlns:a16="http://schemas.microsoft.com/office/drawing/2014/main" val="1988881099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639486561"/>
                    </a:ext>
                  </a:extLst>
                </a:gridCol>
              </a:tblGrid>
              <a:tr h="282209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3DD9E3"/>
                          </a:solidFill>
                          <a:latin typeface="Montserrat Bold" panose="020B0604020202020204" charset="0"/>
                        </a:rPr>
                        <a:t>Business Model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 Classic" panose="020B060402020202020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1789780"/>
                  </a:ext>
                </a:extLst>
              </a:tr>
              <a:tr h="257309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Montserrat" panose="00000500000000000000" pitchFamily="2" charset="0"/>
                        </a:rPr>
                        <a:t>Franchising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361322"/>
                  </a:ext>
                </a:extLst>
              </a:tr>
            </a:tbl>
          </a:graphicData>
        </a:graphic>
      </p:graphicFrame>
      <p:pic>
        <p:nvPicPr>
          <p:cNvPr id="3088" name="Picture 16" descr="Image result for voltage level icon">
            <a:extLst>
              <a:ext uri="{FF2B5EF4-FFF2-40B4-BE49-F238E27FC236}">
                <a16:creationId xmlns:a16="http://schemas.microsoft.com/office/drawing/2014/main" id="{214F9489-C1F1-4CA5-3C2C-F87F2F83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889" y="5961050"/>
            <a:ext cx="526146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Energy Consumption Icons - Free SVG &amp; PNG Energy Consumption ...">
            <a:extLst>
              <a:ext uri="{FF2B5EF4-FFF2-40B4-BE49-F238E27FC236}">
                <a16:creationId xmlns:a16="http://schemas.microsoft.com/office/drawing/2014/main" id="{9FEE3360-F2CA-95D6-BB55-48BE6585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235" y="5961049"/>
            <a:ext cx="371454" cy="3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11,896 Transformer Icon Images, Stock Photos, 3D objects ...">
            <a:extLst>
              <a:ext uri="{FF2B5EF4-FFF2-40B4-BE49-F238E27FC236}">
                <a16:creationId xmlns:a16="http://schemas.microsoft.com/office/drawing/2014/main" id="{1261DDD8-A424-814A-F2F0-2D48FE19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587" y="5817845"/>
            <a:ext cx="504825" cy="4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Green checkmark icon - Free green check mark icons">
            <a:extLst>
              <a:ext uri="{FF2B5EF4-FFF2-40B4-BE49-F238E27FC236}">
                <a16:creationId xmlns:a16="http://schemas.microsoft.com/office/drawing/2014/main" id="{373234CC-1EFD-E512-FD78-7B0CB88D2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5274" y="7296633"/>
            <a:ext cx="321488" cy="2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B6EFE-7FD5-927C-3A3E-F6C8F702B02D}"/>
              </a:ext>
            </a:extLst>
          </p:cNvPr>
          <p:cNvSpPr txBox="1"/>
          <p:nvPr/>
        </p:nvSpPr>
        <p:spPr>
          <a:xfrm>
            <a:off x="1987270" y="2426397"/>
            <a:ext cx="3333396" cy="89255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Montserrat Bold" panose="020B0604020202020204" charset="0"/>
              </a:rPr>
              <a:t>FAIR</a:t>
            </a:r>
          </a:p>
          <a:p>
            <a:pPr algn="ctr"/>
            <a:r>
              <a:rPr lang="en-GB" dirty="0">
                <a:latin typeface="Montserrat Classic" panose="020B0604020202020204" charset="0"/>
              </a:rPr>
              <a:t>STATE OF NETWORK</a:t>
            </a:r>
          </a:p>
          <a:p>
            <a:pPr algn="ctr"/>
            <a:endParaRPr lang="en-GB" sz="1200" dirty="0">
              <a:latin typeface="Montserrat Classic" panose="020B0604020202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5673" y="-3267765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3" name="Freeform 3"/>
          <p:cNvSpPr/>
          <p:nvPr/>
        </p:nvSpPr>
        <p:spPr>
          <a:xfrm>
            <a:off x="-1905000" y="6675974"/>
            <a:ext cx="6381527" cy="7382345"/>
          </a:xfrm>
          <a:custGeom>
            <a:avLst/>
            <a:gdLst/>
            <a:ahLst/>
            <a:cxnLst/>
            <a:rect l="l" t="t" r="r" b="b"/>
            <a:pathLst>
              <a:path w="6381527" h="7382345">
                <a:moveTo>
                  <a:pt x="0" y="0"/>
                </a:moveTo>
                <a:lnTo>
                  <a:pt x="6381527" y="0"/>
                </a:lnTo>
                <a:lnTo>
                  <a:pt x="6381527" y="7382345"/>
                </a:lnTo>
                <a:lnTo>
                  <a:pt x="0" y="738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G"/>
          </a:p>
        </p:txBody>
      </p:sp>
      <p:sp>
        <p:nvSpPr>
          <p:cNvPr id="4" name="Freeform 4"/>
          <p:cNvSpPr/>
          <p:nvPr/>
        </p:nvSpPr>
        <p:spPr>
          <a:xfrm>
            <a:off x="3733800" y="2628900"/>
            <a:ext cx="11081496" cy="5410200"/>
          </a:xfrm>
          <a:custGeom>
            <a:avLst/>
            <a:gdLst/>
            <a:ahLst/>
            <a:cxnLst/>
            <a:rect l="l" t="t" r="r" b="b"/>
            <a:pathLst>
              <a:path w="11614896" h="6422442">
                <a:moveTo>
                  <a:pt x="0" y="0"/>
                </a:moveTo>
                <a:lnTo>
                  <a:pt x="11614896" y="0"/>
                </a:lnTo>
                <a:lnTo>
                  <a:pt x="11614896" y="6422442"/>
                </a:lnTo>
                <a:lnTo>
                  <a:pt x="0" y="6422442"/>
                </a:lnTo>
                <a:lnTo>
                  <a:pt x="0" y="0"/>
                </a:lnTo>
                <a:close/>
              </a:path>
            </a:pathLst>
          </a:custGeom>
          <a:solidFill>
            <a:srgbClr val="3DD9E3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en-NG" dirty="0"/>
          </a:p>
        </p:txBody>
      </p:sp>
      <p:grpSp>
        <p:nvGrpSpPr>
          <p:cNvPr id="5" name="Group 5"/>
          <p:cNvGrpSpPr/>
          <p:nvPr/>
        </p:nvGrpSpPr>
        <p:grpSpPr>
          <a:xfrm>
            <a:off x="15077932" y="356288"/>
            <a:ext cx="2477008" cy="922807"/>
            <a:chOff x="0" y="0"/>
            <a:chExt cx="3302677" cy="1230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2635" cy="1230376"/>
            </a:xfrm>
            <a:custGeom>
              <a:avLst/>
              <a:gdLst/>
              <a:ahLst/>
              <a:cxnLst/>
              <a:rect l="l" t="t" r="r" b="b"/>
              <a:pathLst>
                <a:path w="3302635" h="1230376">
                  <a:moveTo>
                    <a:pt x="0" y="0"/>
                  </a:moveTo>
                  <a:lnTo>
                    <a:pt x="3302635" y="0"/>
                  </a:lnTo>
                  <a:lnTo>
                    <a:pt x="3302635" y="1230376"/>
                  </a:lnTo>
                  <a:lnTo>
                    <a:pt x="0" y="12303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2"/>
              </a:stretch>
            </a:blipFill>
          </p:spPr>
          <p:txBody>
            <a:bodyPr/>
            <a:lstStyle/>
            <a:p>
              <a:endParaRPr lang="en-NG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8411792-B684-EA86-13EA-504591193E9D}"/>
              </a:ext>
            </a:extLst>
          </p:cNvPr>
          <p:cNvSpPr txBox="1"/>
          <p:nvPr/>
        </p:nvSpPr>
        <p:spPr>
          <a:xfrm>
            <a:off x="5562600" y="43053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Montserrat Classic" panose="020B0604020202020204" charset="0"/>
              </a:rPr>
              <a:t>FEEDER B</a:t>
            </a:r>
            <a:endParaRPr lang="en-NG" sz="7200" dirty="0">
              <a:latin typeface="Montserrat Class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4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21041" y="-815257"/>
            <a:ext cx="6381527" cy="6634510"/>
            <a:chOff x="0" y="0"/>
            <a:chExt cx="406400" cy="4225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22858" y="9170541"/>
            <a:ext cx="5743236" cy="2738195"/>
            <a:chOff x="0" y="0"/>
            <a:chExt cx="406400" cy="4225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22511"/>
            </a:xfrm>
            <a:custGeom>
              <a:avLst/>
              <a:gdLst/>
              <a:ahLst/>
              <a:cxnLst/>
              <a:rect l="l" t="t" r="r" b="b"/>
              <a:pathLst>
                <a:path w="406400" h="422511">
                  <a:moveTo>
                    <a:pt x="203200" y="0"/>
                  </a:moveTo>
                  <a:lnTo>
                    <a:pt x="406400" y="0"/>
                  </a:lnTo>
                  <a:lnTo>
                    <a:pt x="203200" y="422511"/>
                  </a:lnTo>
                  <a:lnTo>
                    <a:pt x="0" y="42251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E53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47625"/>
              <a:ext cx="203200" cy="470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580976" y="-38100"/>
            <a:ext cx="2477008" cy="922807"/>
          </a:xfrm>
          <a:custGeom>
            <a:avLst/>
            <a:gdLst/>
            <a:ahLst/>
            <a:cxnLst/>
            <a:rect l="l" t="t" r="r" b="b"/>
            <a:pathLst>
              <a:path w="2477008" h="922807">
                <a:moveTo>
                  <a:pt x="0" y="0"/>
                </a:moveTo>
                <a:lnTo>
                  <a:pt x="2477008" y="0"/>
                </a:lnTo>
                <a:lnTo>
                  <a:pt x="2477008" y="922807"/>
                </a:lnTo>
                <a:lnTo>
                  <a:pt x="0" y="922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1940" y="8125139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DISTRIBUTION INVESTMENT REQUIREMENT: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NGN </a:t>
            </a:r>
            <a:r>
              <a:rPr lang="en-US" sz="2000" dirty="0" smtClean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55 million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658551" y="1240399"/>
            <a:ext cx="8255183" cy="8750565"/>
            <a:chOff x="0" y="-47625"/>
            <a:chExt cx="2174205" cy="24615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4204" cy="2413949"/>
            </a:xfrm>
            <a:custGeom>
              <a:avLst/>
              <a:gdLst/>
              <a:ahLst/>
              <a:cxnLst/>
              <a:rect l="l" t="t" r="r" b="b"/>
              <a:pathLst>
                <a:path w="2174204" h="2413949">
                  <a:moveTo>
                    <a:pt x="15943" y="0"/>
                  </a:moveTo>
                  <a:lnTo>
                    <a:pt x="2158261" y="0"/>
                  </a:lnTo>
                  <a:cubicBezTo>
                    <a:pt x="2162490" y="0"/>
                    <a:pt x="2166545" y="1680"/>
                    <a:pt x="2169535" y="4670"/>
                  </a:cubicBezTo>
                  <a:cubicBezTo>
                    <a:pt x="2172525" y="7660"/>
                    <a:pt x="2174204" y="11715"/>
                    <a:pt x="2174204" y="15943"/>
                  </a:cubicBezTo>
                  <a:lnTo>
                    <a:pt x="2174204" y="2398006"/>
                  </a:lnTo>
                  <a:cubicBezTo>
                    <a:pt x="2174204" y="2406811"/>
                    <a:pt x="2167067" y="2413949"/>
                    <a:pt x="2158261" y="2413949"/>
                  </a:cubicBezTo>
                  <a:lnTo>
                    <a:pt x="15943" y="2413949"/>
                  </a:lnTo>
                  <a:cubicBezTo>
                    <a:pt x="11715" y="2413949"/>
                    <a:pt x="7660" y="2412269"/>
                    <a:pt x="4670" y="2409279"/>
                  </a:cubicBezTo>
                  <a:cubicBezTo>
                    <a:pt x="1680" y="2406289"/>
                    <a:pt x="0" y="2402234"/>
                    <a:pt x="0" y="2398006"/>
                  </a:cubicBezTo>
                  <a:lnTo>
                    <a:pt x="0" y="15943"/>
                  </a:lnTo>
                  <a:cubicBezTo>
                    <a:pt x="0" y="11715"/>
                    <a:pt x="1680" y="7660"/>
                    <a:pt x="4670" y="4670"/>
                  </a:cubicBezTo>
                  <a:cubicBezTo>
                    <a:pt x="7660" y="1680"/>
                    <a:pt x="11715" y="0"/>
                    <a:pt x="15943" y="0"/>
                  </a:cubicBezTo>
                  <a:close/>
                </a:path>
              </a:pathLst>
            </a:custGeom>
            <a:solidFill>
              <a:srgbClr val="3DD9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4205" cy="246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4452997" y="8003283"/>
            <a:ext cx="1372314" cy="1277499"/>
          </a:xfrm>
          <a:custGeom>
            <a:avLst/>
            <a:gdLst/>
            <a:ahLst/>
            <a:cxnLst/>
            <a:rect l="l" t="t" r="r" b="b"/>
            <a:pathLst>
              <a:path w="1372314" h="1277499">
                <a:moveTo>
                  <a:pt x="0" y="0"/>
                </a:moveTo>
                <a:lnTo>
                  <a:pt x="1372314" y="0"/>
                </a:lnTo>
                <a:lnTo>
                  <a:pt x="1372314" y="1277499"/>
                </a:lnTo>
                <a:lnTo>
                  <a:pt x="0" y="127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460297" y="8039519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0"/>
                </a:moveTo>
                <a:lnTo>
                  <a:pt x="1184910" y="0"/>
                </a:lnTo>
                <a:lnTo>
                  <a:pt x="1184910" y="1184910"/>
                </a:lnTo>
                <a:lnTo>
                  <a:pt x="0" y="11849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71941" y="6813634"/>
            <a:ext cx="603810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LOCATION: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Lokoja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, </a:t>
            </a:r>
            <a:r>
              <a:rPr lang="en-US" sz="2000" dirty="0" err="1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Kogi</a:t>
            </a:r>
            <a:endParaRPr lang="en-US" sz="2000" dirty="0">
              <a:latin typeface="Montserrat Classic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97498" y="9425940"/>
            <a:ext cx="65054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RESIDENTIAL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80909" y="8614917"/>
            <a:ext cx="1987935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97%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106930" y="8614975"/>
            <a:ext cx="139198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4"/>
              </a:lnSpc>
              <a:spcBef>
                <a:spcPct val="0"/>
              </a:spcBef>
            </a:pPr>
            <a:r>
              <a:rPr lang="en-US" sz="3995" dirty="0">
                <a:solidFill>
                  <a:srgbClr val="064472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3%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68578" y="9425940"/>
            <a:ext cx="376222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000" dirty="0">
                <a:solidFill>
                  <a:srgbClr val="064472"/>
                </a:solidFill>
                <a:latin typeface="Montserrat"/>
                <a:ea typeface="Montserrat"/>
                <a:cs typeface="Montserrat"/>
                <a:sym typeface="Montserrat"/>
              </a:rPr>
              <a:t>COMMERCIAL &amp; INDUSTRIAL</a:t>
            </a:r>
          </a:p>
        </p:txBody>
      </p:sp>
      <p:graphicFrame>
        <p:nvGraphicFramePr>
          <p:cNvPr id="25" name="Table 27">
            <a:extLst>
              <a:ext uri="{FF2B5EF4-FFF2-40B4-BE49-F238E27FC236}">
                <a16:creationId xmlns:a16="http://schemas.microsoft.com/office/drawing/2014/main" id="{7E5DD2DE-275E-0423-B4BC-AA53573F9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013880"/>
              </p:ext>
            </p:extLst>
          </p:nvPr>
        </p:nvGraphicFramePr>
        <p:xfrm>
          <a:off x="9983555" y="1745796"/>
          <a:ext cx="7605169" cy="58926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80018">
                  <a:extLst>
                    <a:ext uri="{9D8B030D-6E8A-4147-A177-3AD203B41FA5}">
                      <a16:colId xmlns:a16="http://schemas.microsoft.com/office/drawing/2014/main" val="3986285712"/>
                    </a:ext>
                  </a:extLst>
                </a:gridCol>
                <a:gridCol w="4476427">
                  <a:extLst>
                    <a:ext uri="{9D8B030D-6E8A-4147-A177-3AD203B41FA5}">
                      <a16:colId xmlns:a16="http://schemas.microsoft.com/office/drawing/2014/main" val="4052686176"/>
                    </a:ext>
                  </a:extLst>
                </a:gridCol>
                <a:gridCol w="2348724">
                  <a:extLst>
                    <a:ext uri="{9D8B030D-6E8A-4147-A177-3AD203B41FA5}">
                      <a16:colId xmlns:a16="http://schemas.microsoft.com/office/drawing/2014/main" val="103977881"/>
                    </a:ext>
                  </a:extLst>
                </a:gridCol>
              </a:tblGrid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S/N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538468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1.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Hours of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12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61170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Number of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141143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ATC&amp;C 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1570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Metering Penetration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06881"/>
                  </a:ext>
                </a:extLst>
              </a:tr>
              <a:tr h="1346978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Montserrat Classic" panose="020B0604020202020204" charset="0"/>
                        </a:rPr>
                        <a:t>Average Monthly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Montserrat Classic" panose="020B0604020202020204" charset="0"/>
                        </a:rPr>
                        <a:t>NGN5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563697"/>
                  </a:ext>
                </a:extLst>
              </a:tr>
            </a:tbl>
          </a:graphicData>
        </a:graphic>
      </p:graphicFrame>
      <p:sp>
        <p:nvSpPr>
          <p:cNvPr id="29" name="TextBox 12">
            <a:extLst>
              <a:ext uri="{FF2B5EF4-FFF2-40B4-BE49-F238E27FC236}">
                <a16:creationId xmlns:a16="http://schemas.microsoft.com/office/drawing/2014/main" id="{DC2AC9B7-558D-08BF-7B63-69462F816826}"/>
              </a:ext>
            </a:extLst>
          </p:cNvPr>
          <p:cNvSpPr txBox="1"/>
          <p:nvPr/>
        </p:nvSpPr>
        <p:spPr>
          <a:xfrm>
            <a:off x="571941" y="7449856"/>
            <a:ext cx="10425587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20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ESTIMATED LOAD DEMAND: </a:t>
            </a:r>
            <a:r>
              <a:rPr lang="en-US" sz="2000" dirty="0">
                <a:latin typeface="Montserrat Classic" panose="020B0604020202020204" charset="0"/>
                <a:ea typeface="Montserrat Ultra-Bold"/>
                <a:cs typeface="Montserrat Ultra-Bold"/>
                <a:sym typeface="Montserrat Ultra-Bold"/>
              </a:rPr>
              <a:t>6.7MW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A8A2FE2C-9CF7-544B-C93F-088DD70551F9}"/>
              </a:ext>
            </a:extLst>
          </p:cNvPr>
          <p:cNvSpPr txBox="1"/>
          <p:nvPr/>
        </p:nvSpPr>
        <p:spPr>
          <a:xfrm>
            <a:off x="571941" y="952500"/>
            <a:ext cx="10425587" cy="39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2"/>
              </a:lnSpc>
              <a:spcBef>
                <a:spcPct val="0"/>
              </a:spcBef>
            </a:pPr>
            <a:r>
              <a:rPr lang="en-US" sz="3600" dirty="0">
                <a:solidFill>
                  <a:srgbClr val="3DD9E3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Overview of Cluster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73132A-D811-4AF1-B451-F2078BCA33A3}"/>
              </a:ext>
            </a:extLst>
          </p:cNvPr>
          <p:cNvCxnSpPr>
            <a:cxnSpLocks/>
          </p:cNvCxnSpPr>
          <p:nvPr/>
        </p:nvCxnSpPr>
        <p:spPr>
          <a:xfrm>
            <a:off x="586861" y="1427446"/>
            <a:ext cx="20039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9" y="1531191"/>
            <a:ext cx="8829286" cy="51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12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3894</TotalTime>
  <Words>2043</Words>
  <Application>Microsoft Office PowerPoint</Application>
  <PresentationFormat>Custom</PresentationFormat>
  <Paragraphs>856</Paragraphs>
  <Slides>42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Calibri</vt:lpstr>
      <vt:lpstr>Montserrat Classic Bold</vt:lpstr>
      <vt:lpstr>Montserrat Ultra-Bold</vt:lpstr>
      <vt:lpstr>Wingdings</vt:lpstr>
      <vt:lpstr>Arial</vt:lpstr>
      <vt:lpstr>Montserrat Bold</vt:lpstr>
      <vt:lpstr>Montserrat Classic</vt:lpstr>
      <vt:lpstr>Arial Narrow</vt:lpstr>
      <vt:lpstr>Aptos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Modern Project Proposal Presentation</dc:title>
  <cp:lastModifiedBy>Aigbokhai Michael Unuigbokhai</cp:lastModifiedBy>
  <cp:revision>136</cp:revision>
  <dcterms:created xsi:type="dcterms:W3CDTF">2006-08-16T00:00:00Z</dcterms:created>
  <dcterms:modified xsi:type="dcterms:W3CDTF">2024-07-17T12:13:01Z</dcterms:modified>
  <dc:identifier>DAGKeZuA71w</dc:identifier>
</cp:coreProperties>
</file>